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1" r:id="rId1"/>
  </p:sldMasterIdLst>
  <p:notesMasterIdLst>
    <p:notesMasterId r:id="rId16"/>
  </p:notesMasterIdLst>
  <p:sldIdLst>
    <p:sldId id="256" r:id="rId2"/>
    <p:sldId id="407" r:id="rId3"/>
    <p:sldId id="411" r:id="rId4"/>
    <p:sldId id="409" r:id="rId5"/>
    <p:sldId id="413" r:id="rId6"/>
    <p:sldId id="417" r:id="rId7"/>
    <p:sldId id="418" r:id="rId8"/>
    <p:sldId id="414" r:id="rId9"/>
    <p:sldId id="412" r:id="rId10"/>
    <p:sldId id="415" r:id="rId11"/>
    <p:sldId id="416" r:id="rId12"/>
    <p:sldId id="419" r:id="rId13"/>
    <p:sldId id="420" r:id="rId14"/>
    <p:sldId id="383" r:id="rId15"/>
  </p:sldIdLst>
  <p:sldSz cx="10439400" cy="7559675"/>
  <p:notesSz cx="6797675" cy="9926638"/>
  <p:embeddedFontLst>
    <p:embeddedFont>
      <p:font typeface="Haettenschweiler" panose="020B0706040902060204" pitchFamily="34" charset="0"/>
      <p:regular r:id="rId17"/>
    </p:embeddedFont>
    <p:embeddedFont>
      <p:font typeface="PragmaticaC" panose="00000500000000000000" pitchFamily="2" charset="-52"/>
      <p:regular r:id="rId18"/>
      <p:bold r:id="rId19"/>
    </p:embeddedFont>
    <p:embeddedFont>
      <p:font typeface="Roboto" pitchFamily="2" charset="0"/>
      <p:regular r:id="rId20"/>
      <p:bold r:id="rId21"/>
      <p:italic r:id="rId22"/>
      <p:boldItalic r:id="rId23"/>
    </p:embeddedFont>
    <p:embeddedFont>
      <p:font typeface="Roboto Black" panose="02000000000000000000" pitchFamily="2" charset="0"/>
      <p:bold r:id="rId24"/>
      <p:boldItalic r:id="rId25"/>
    </p:embeddedFont>
    <p:embeddedFont>
      <p:font typeface="Roboto Bold" panose="02000000000000000000" pitchFamily="2" charset="0"/>
      <p:bold r:id="rId26"/>
    </p:embeddedFont>
    <p:embeddedFont>
      <p:font typeface="Roboto Thin" panose="02000000000000000000" pitchFamily="2" charset="0"/>
      <p:regular r:id="rId27"/>
      <p: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Титульник" id="{4E40E65D-861F-4E79-A337-6EFF35886D6D}">
          <p14:sldIdLst>
            <p14:sldId id="256"/>
            <p14:sldId id="407"/>
          </p14:sldIdLst>
        </p14:section>
        <p14:section name="Деятельность" id="{DE779B55-C2B7-44EA-8402-ABA7CB95EAB2}">
          <p14:sldIdLst>
            <p14:sldId id="411"/>
            <p14:sldId id="409"/>
            <p14:sldId id="413"/>
            <p14:sldId id="417"/>
            <p14:sldId id="418"/>
            <p14:sldId id="414"/>
            <p14:sldId id="412"/>
            <p14:sldId id="415"/>
            <p14:sldId id="416"/>
            <p14:sldId id="419"/>
            <p14:sldId id="420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2" userDrawn="1">
          <p15:clr>
            <a:srgbClr val="A4A3A4"/>
          </p15:clr>
        </p15:guide>
        <p15:guide id="2" pos="3288" userDrawn="1">
          <p15:clr>
            <a:srgbClr val="A4A3A4"/>
          </p15:clr>
        </p15:guide>
        <p15:guide id="3" orient="horz" pos="4468" userDrawn="1">
          <p15:clr>
            <a:srgbClr val="A4A3A4"/>
          </p15:clr>
        </p15:guide>
        <p15:guide id="4" pos="294" userDrawn="1">
          <p15:clr>
            <a:srgbClr val="A4A3A4"/>
          </p15:clr>
        </p15:guide>
        <p15:guide id="5" pos="6304" userDrawn="1">
          <p15:clr>
            <a:srgbClr val="A4A3A4"/>
          </p15:clr>
        </p15:guide>
        <p15:guide id="6" orient="horz" pos="748" userDrawn="1">
          <p15:clr>
            <a:srgbClr val="A4A3A4"/>
          </p15:clr>
        </p15:guide>
        <p15:guide id="7" orient="horz" pos="42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E3"/>
    <a:srgbClr val="0094D6"/>
    <a:srgbClr val="296A5B"/>
    <a:srgbClr val="128CCF"/>
    <a:srgbClr val="4D4D4E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70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211" y="773"/>
      </p:cViewPr>
      <p:guideLst>
        <p:guide orient="horz" pos="272"/>
        <p:guide pos="3288"/>
        <p:guide orient="horz" pos="4468"/>
        <p:guide pos="294"/>
        <p:guide pos="6304"/>
        <p:guide orient="horz" pos="748"/>
        <p:guide orient="horz" pos="4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rgbClr val="008CC9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Лист1!$A$2:$A$13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2122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35.799999999999997</c:v>
                </c:pt>
                <c:pt idx="5">
                  <c:v>50</c:v>
                </c:pt>
                <c:pt idx="6">
                  <c:v>63</c:v>
                </c:pt>
                <c:pt idx="7">
                  <c:v>70</c:v>
                </c:pt>
                <c:pt idx="8">
                  <c:v>75</c:v>
                </c:pt>
                <c:pt idx="9">
                  <c:v>78</c:v>
                </c:pt>
                <c:pt idx="10">
                  <c:v>79</c:v>
                </c:pt>
                <c:pt idx="11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20-4A5D-8981-271298CCE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1319680"/>
        <c:axId val="701322304"/>
      </c:lineChart>
      <c:catAx>
        <c:axId val="70131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01322304"/>
        <c:crosses val="autoZero"/>
        <c:auto val="1"/>
        <c:lblAlgn val="ctr"/>
        <c:lblOffset val="100"/>
        <c:noMultiLvlLbl val="0"/>
      </c:catAx>
      <c:valAx>
        <c:axId val="70132230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dirty="0">
                    <a:solidFill>
                      <a:schemeClr val="bg1"/>
                    </a:solidFill>
                  </a:rPr>
                  <a:t>Интеллектуализация,</a:t>
                </a:r>
                <a:r>
                  <a:rPr lang="ru-RU" sz="1200" baseline="0" dirty="0">
                    <a:solidFill>
                      <a:schemeClr val="bg1"/>
                    </a:solidFill>
                  </a:rPr>
                  <a:t> %</a:t>
                </a:r>
                <a:endParaRPr lang="ru-RU" sz="1200" dirty="0">
                  <a:solidFill>
                    <a:schemeClr val="bg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01319680"/>
        <c:crosses val="autoZero"/>
        <c:crossBetween val="between"/>
      </c:valAx>
      <c:spPr>
        <a:noFill/>
        <a:ln>
          <a:noFill/>
        </a:ln>
        <a:effectLst>
          <a:softEdge rad="1270000"/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5-08-14T08:58:42.467"/>
    </inkml:context>
    <inkml:brush xml:id="br0">
      <inkml:brushProperty name="width" value="0.26667" units="cm"/>
      <inkml:brushProperty name="height" value="0.53333" units="cm"/>
      <inkml:brushProperty name="color" value="#FFFFFF"/>
      <inkml:brushProperty name="tip" value="rectangle"/>
      <inkml:brushProperty name="rasterOp" value="maskPen"/>
      <inkml:brushProperty name="fitToCurve" value="1"/>
    </inkml:brush>
  </inkml:definitions>
  <inkml:trace contextRef="#ctx0" brushRef="#br0">623 521 0,'20'0'16,"0"21"109,-20-2-109,0 21-1,0-21 1,0 1-16,0 1 16,0-2 93,0 1-31,0 0-78,0-1 16,19-58 77,-19 19-93,0-40 16,40 41-16,-40-21 16,0 0-16,0-19 15,19 39-15,-19-40 16,0 41-16,20-21 16,-20 21-1,0-22-15,0 61 141,0 1-126,0-2-15,-39 40 16,39-39-16,-20 40 16,0-21-1,20 2-15,0 18 16,0 1-16,0-1 16,0 1-16,0-21 15,0 0-15,0 21 16,0-40-16,0 0 15,0-1 1,20-19 62,0 0-62,-1 0-16,21-39 15,-21 0-15,2-2 16,-21-18-16,0 19 16,0 1-16,0-20 15,0 18-15,0 2 16,0 0-16,0-21 16,0 40-16,-21 20 15,-18 0-15,19-39 16,1 39-16,-21 0 15,-39 0-15,19 0 16,21 0 0,0 0-16,-41 59 15,41-40-15,-2 1 16,22 20-16,-1 0 16,0-40-16,20 19 15,0 1 1,0 40-1,0-40 1,20-1 15,0-19-31,59 0 16,0 0-16,-19 0 16,-21 0-16,21 0 15,-20 0-15,-1 0 16,60 0-16,-59-39 15,-1-21-15,1 21 16,-21-1-16,-19-39 16,0 59-16,0-40 15,0 21-15,0-1 16,0 21 0,0-2-16,0-38 15,-59 59 1,40 0-16,-22 0 15,2 0-15,-40 0 16,0 0-16,39 0 16,-19 0-16,20 0 15,-2 0-15,22 20 16,-21 19-16,21-39 16,19 40-1,0-20 1,0 19-16,0-19 31,0 1-31,0-2 16,0 1-16,39-20 15,0 0 1,21 0 0,-40 0-16,0-20 15,-1-40-15,-19 41 16,0-21-1,0-20-15,0 41 16,0-1-16,0 0 16,0-20-1,-19 20-15,-1 20 16,0 0-16,-40 0 16,41 0-1,-21 0-15,0 0 16,-19 20-16,39 20 15,20 0-15,-39 20 16,39-41-16,0 1 16,0 0-16,0 19 15,0 1-15,0-20 16,0 0 0,21-20-16,-3 0 15,41 0-15,-39 0 16,40 0-16,-21 0 15,2-40-15,-22 0 16,1 1-16,0 19 16,-20-40-1,0 21-15,0 19 16,0-19-16,0-2 16,0 22-16,0-1 15,-20 0-15,0 20 16,-20 0-16,-19 0 15,-1 0 1,1 0-16,0 0 16,-20 59-16,60-39 15,-2 20-15,21-20 16,-20 39-16,20-19 16,0-20-16,0 0 15,0 19-15,0 1 16,0-20-1,20-20 1,40 0-16,-21 0 16,20-20-16,-39-20 15,0 1-15,-1-20 16,-19 38-16,20-18 16,-20 19-16,0-40 15,0 21-15,0-20 16,0 18-1,0 22-15,-20 19 16,-39 0 0,20 0-16,-20 0 15,-1 19-15,40 1 16,1 20 0,-1 60-16,0-100 15,20 19-15,0 1 16,0 19-1,0 21-15,0-20 16,59-21-16,21 22 16,-41-41-1,2 0-15,17 0 16,41-41 0,-99 22-16,20-1 15,-1-19-15,1-2 16,-20 22-1,0-1-15,0-19 16,0-2-16,0 22 16,0-1-1,-59 20 17,39 0-32,-40 0 15,60 39-15,0 2 16,-19-22-16,19 1 15,0 0-15,0-1 16,19-19 47,-19-19-63,20 19 15,-20-20-15,0-19 16,0 18 78,-20 21-79,20 21-15,-19-2 16,-1 1 15,0-20-31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5-08-14T08:58:42.468"/>
    </inkml:context>
    <inkml:brush xml:id="br0">
      <inkml:brushProperty name="width" value="0.26667" units="cm"/>
      <inkml:brushProperty name="height" value="0.53333" units="cm"/>
      <inkml:brushProperty name="color" value="#FFFFFF"/>
      <inkml:brushProperty name="tip" value="rectangle"/>
      <inkml:brushProperty name="rasterOp" value="maskPen"/>
      <inkml:brushProperty name="fitToCurve" value="1"/>
    </inkml:brush>
  </inkml:definitions>
  <inkml:trace contextRef="#ctx0" brushRef="#br0">-1 39 0,'0'20'15,"0"0"17,0-1-17,0 22-15,0-22 16,20-19 31,-1 0-32,21-19-15,-20 19 16,20-41-16,-21 22 16,1-1-16,20-39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5-08-14T08:58:42.469"/>
    </inkml:context>
    <inkml:brush xml:id="br0">
      <inkml:brushProperty name="width" value="0.26667" units="cm"/>
      <inkml:brushProperty name="height" value="0.53333" units="cm"/>
      <inkml:brushProperty name="color" value="#FFFFFF"/>
      <inkml:brushProperty name="tip" value="rectangle"/>
      <inkml:brushProperty name="rasterOp" value="maskPen"/>
      <inkml:brushProperty name="fitToCurve" value="1"/>
    </inkml:brush>
  </inkml:definitions>
  <inkml:trace contextRef="#ctx0" brushRef="#br0">39 119 0,'21'0'125,"-21"-20"-109,-40-40-16,20 21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5-08-14T08:58:42.470"/>
    </inkml:context>
    <inkml:brush xml:id="br0">
      <inkml:brushProperty name="width" value="0.26667" units="cm"/>
      <inkml:brushProperty name="height" value="0.53333" units="cm"/>
      <inkml:brushProperty name="color" value="#FFFFFF"/>
      <inkml:brushProperty name="tip" value="rectangle"/>
      <inkml:brushProperty name="rasterOp" value="maskPen"/>
      <inkml:brushProperty name="fitToCurve" value="1"/>
    </inkml:brush>
  </inkml:definitions>
  <inkml:trace contextRef="#ctx0" brushRef="#br0">1845 345 0,'-19'0'15,"-22"0"1,62 0 78,18 0-79,-19 0 1,0-20 31,-1 20 125,-19 59-157,0-38-15,-19-1 16,19 39-16,-40 1 16,40-41-1,0 21 17,0-21-32,0-38 15,20 19-15,0-40 16,20 1-16,-40-21 15,20-20-15,-20 21 16,39-2-16,-39 22 16,0 0-1,0 19-15,0-1 16,-20 21-16,1 0 16,-22 0-1,-37 0-15,37 80 16,22-20-1,-1 0-15,20 0 16,0-21-16,0 20 16,0-38-16,0 18 15,0 1-15,20 0 16,-1-40-16,41 0 16,-1 0-16,1 0 15,-20 0-15,0 0 16,19-80-16,-39 20 15,40-59-15,-60 80 16,0-42-16,0 22 16,0-20-16,0 39 15,-20 21-15,-40-41 16,40 60-16,-40 0 16,1 0-16,-20 19 15,20 41-15,18 20 16,2 18-16,39-57 15,-20-1-15,20 40 16,0-2-16,0-18 16,0-20-1,0 0-15,0-20 16,20-1-16,40-19 16,-1 0-16,21 0 15,-2 0-15,2-60 16,-41 21-16,2-20 15,-41 19-15,19-39 16,-19 19-16,0 0 16,0 0-16,0 21 15,0 19-15,0-20 16,-19 40 0,-41-20-16,1 20 15,18 20-15,-37 59 16,58-20-16,-20 2 15,0 39-15,40-41 16,-19-19-16,19 19 16,0 21-16,0-41 15,0 21-15,59-1 16,-19-20-16,19-18 16,40-1-16,-19-20 15,-21 0-15,1 0 16,-1-20-16,-20-20 15,2-19-15,-22-1 16,1 1-16,-20 18 16,0 2-16,-20-41 15,-40 21-15,21 40 16,-20-1-16,-1 20 16,-20 0-16,-18 0 15,-1 0-15,-1 0 16,-19 20-16,0 39 15,20 1-15,40-1 16,-1 20-16,21-20 16,19 1-1,-1-1-15,21-18 16,0-22-16,0 2 16,0-1-16,21-20 15,38 0 1,1-20-16,-40-20 15,-1-20-15,1-40 16,-20 2-16,0-42 16,0 42-16,0-2 15,-39 59-15,-41 2 16,21 19 0,19 20-16,-19 0 15,-21 0-15,0 0 16,-18 40-16,18 40 15,20 0-15,1-1 16,20 20-16,-2-19 16,22 19-16,19-40 15,0-20-15,0 2 16,0-22 0,19 2-16,41-21 15,-20-21-15,-1 2 16,1-41-16,-20 40 15,0 0-15,-1-19 16,-38 39 62,-21 39-62,40-19-1,-40 19-15,40 2 16,-39-41-16,39 40 16,0-61 46,0-18-62,0-21 16,0 40-16,0-40 15,0 41-15,0-1 16,-20 0-16,0 20 16,1 0-16,-22 0 15,-37 0-15,37 80 16,2-41 0,-21 20-16,60 42 15,-39-41-15,39-21 16,0 0-16,0 41 15,0-60-15,0-1 16,0 2-16,79-61 47,-79 0-47,0 1 16,0-21-16,0 21 15,0-21-15,0 40 16,0-1-16,0-18 15,-19 39-15,-41 0 16,-20 0-16,21 0 16,20 0-16,-21 0 15,1 60-15,38-60 16,-38 80-16,39-61 16,20 61-16,-40-60 15,40-1-15,0-38 47,0-1-47,0-1 16,0 2-1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5-08-14T08:58:42.471"/>
    </inkml:context>
    <inkml:brush xml:id="br0">
      <inkml:brushProperty name="width" value="0.26667" units="cm"/>
      <inkml:brushProperty name="height" value="0.53333" units="cm"/>
      <inkml:brushProperty name="color" value="#FFFFFF"/>
      <inkml:brushProperty name="tip" value="rectangle"/>
      <inkml:brushProperty name="rasterOp" value="maskPen"/>
      <inkml:brushProperty name="fitToCurve" value="1"/>
    </inkml:brush>
  </inkml:definitions>
  <inkml:trace contextRef="#ctx0" brushRef="#br0">66 476 0,'20'0'62,"0"0"-46,0-20 31,-20-79-32,0 60 1,0-21-16,0-20 16,0 1-16,0 60 15,0-22-15,0 2 16,-20 98 31,-40 40-32,40-39-15,1-1 16,19 1-16,0-20 16,0 20-16,0-41 15,0 21 1,0-1-16,0-18 16,0-2-16,19-19 15,21 0-15,20 0 16,-1 0-16,40 0 15,0-99-15,-79 19 16,40 21-16,-40 19 16,-20-19-16,0 20 15,0 18 1,0 1 0,0 80 15,0-40-16,0 19 1,-20-19-16,20 20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3F807-065C-4F60-B210-B7DB0812E1B5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87438" y="1241425"/>
            <a:ext cx="46228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98429-C709-4554-B8C3-7B4B28D94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3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B0F8DB-CD4F-4C2E-9C5F-99AD0CA7D0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955" y="1237197"/>
            <a:ext cx="887349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925" y="3970580"/>
            <a:ext cx="782955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899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948DA1-B194-499F-9443-9A1E2CA0E9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751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C0FC0E-30E9-49D9-9DBB-97DA46FE6E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72" y="1884671"/>
            <a:ext cx="9003983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272" y="5059035"/>
            <a:ext cx="9003983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873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F1C14A-CA6B-4BDF-9823-215D17B88D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7709" y="2012414"/>
            <a:ext cx="4436745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946" y="2012414"/>
            <a:ext cx="4436745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1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E886E3-7884-455F-8AD9-D1C8E5A22C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8" y="402484"/>
            <a:ext cx="9003983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070" y="1853171"/>
            <a:ext cx="44163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0" y="2761381"/>
            <a:ext cx="4416355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4947" y="1853171"/>
            <a:ext cx="443810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4947" y="2761381"/>
            <a:ext cx="4438105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442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44C444B-E685-450C-9380-543C43826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86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D143C9-052E-4D58-9913-20106181C9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77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B90775-88D4-4406-9E20-2A225BC7B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05" y="1088455"/>
            <a:ext cx="528494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451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57875E-BAE5-4AE2-93C8-992D1B6509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38105" y="1088455"/>
            <a:ext cx="528494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07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B8CF5F-BEF4-404E-909C-1074AB403A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80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52E583-57DC-4B96-8ACD-CE22AB20A5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0696" y="402483"/>
            <a:ext cx="2250996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10" y="402483"/>
            <a:ext cx="6622494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064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DB0C63-BA4A-47D7-86D5-F56246EBB4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35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A4EAB1F-9236-45EF-984E-BB9C90A8E49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786" y="1"/>
            <a:ext cx="10688972" cy="75596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7709" y="402484"/>
            <a:ext cx="9003983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709" y="2012414"/>
            <a:ext cx="9003983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7709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8051" y="7006700"/>
            <a:ext cx="35232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826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F2BA4-E5B5-4022-85A3-FA32F16F56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3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svg"/><Relationship Id="rId10" Type="http://schemas.openxmlformats.org/officeDocument/2006/relationships/image" Target="../media/image17.jpeg"/><Relationship Id="rId4" Type="http://schemas.openxmlformats.org/officeDocument/2006/relationships/image" Target="../media/image10.png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9.sv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7.png"/><Relationship Id="rId18" Type="http://schemas.openxmlformats.org/officeDocument/2006/relationships/image" Target="../media/image33.png"/><Relationship Id="rId3" Type="http://schemas.openxmlformats.org/officeDocument/2006/relationships/image" Target="../media/image9.svg"/><Relationship Id="rId7" Type="http://schemas.openxmlformats.org/officeDocument/2006/relationships/image" Target="../media/image20.png"/><Relationship Id="rId12" Type="http://schemas.openxmlformats.org/officeDocument/2006/relationships/image" Target="../media/image26.png"/><Relationship Id="rId17" Type="http://schemas.openxmlformats.org/officeDocument/2006/relationships/image" Target="../media/image32.png"/><Relationship Id="rId2" Type="http://schemas.openxmlformats.org/officeDocument/2006/relationships/image" Target="../media/image8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5.png"/><Relationship Id="rId5" Type="http://schemas.openxmlformats.org/officeDocument/2006/relationships/chart" Target="../charts/chart1.xml"/><Relationship Id="rId15" Type="http://schemas.openxmlformats.org/officeDocument/2006/relationships/image" Target="../media/image30.png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28.pn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26" Type="http://schemas.openxmlformats.org/officeDocument/2006/relationships/image" Target="../media/image58.png"/><Relationship Id="rId3" Type="http://schemas.openxmlformats.org/officeDocument/2006/relationships/image" Target="../media/image9.svg"/><Relationship Id="rId21" Type="http://schemas.openxmlformats.org/officeDocument/2006/relationships/customXml" Target="../ink/ink3.xml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17" Type="http://schemas.openxmlformats.org/officeDocument/2006/relationships/customXml" Target="../ink/ink1.xml"/><Relationship Id="rId25" Type="http://schemas.openxmlformats.org/officeDocument/2006/relationships/customXml" Target="../ink/ink5.xml"/><Relationship Id="rId2" Type="http://schemas.openxmlformats.org/officeDocument/2006/relationships/image" Target="../media/image8.png"/><Relationship Id="rId16" Type="http://schemas.openxmlformats.org/officeDocument/2006/relationships/image" Target="../media/image53.png"/><Relationship Id="rId20" Type="http://schemas.openxmlformats.org/officeDocument/2006/relationships/image" Target="../media/image55.png"/><Relationship Id="rId29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24" Type="http://schemas.openxmlformats.org/officeDocument/2006/relationships/image" Target="../media/image57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customXml" Target="../ink/ink4.xml"/><Relationship Id="rId28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customXml" Target="../ink/ink2.xml"/><Relationship Id="rId31" Type="http://schemas.openxmlformats.org/officeDocument/2006/relationships/image" Target="../media/image63.jpe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6.png"/><Relationship Id="rId27" Type="http://schemas.openxmlformats.org/officeDocument/2006/relationships/image" Target="../media/image59.png"/><Relationship Id="rId30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sv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1B3626-46A1-48A6-BBB4-81D128F2C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8640" y="2812549"/>
            <a:ext cx="3582120" cy="116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49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BF36D2-D5AE-4B74-A6CF-DD15EB5E0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725" y="431800"/>
            <a:ext cx="3667125" cy="485775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CE0335C-653B-4D36-B8FD-F1CCCB20DCAA}"/>
              </a:ext>
            </a:extLst>
          </p:cNvPr>
          <p:cNvSpPr txBox="1">
            <a:spLocks/>
          </p:cNvSpPr>
          <p:nvPr/>
        </p:nvSpPr>
        <p:spPr>
          <a:xfrm>
            <a:off x="338682" y="3263597"/>
            <a:ext cx="5154295" cy="1032480"/>
          </a:xfrm>
          <a:prstGeom prst="rect">
            <a:avLst/>
          </a:prstGeom>
        </p:spPr>
        <p:txBody>
          <a:bodyPr>
            <a:no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>
                <a:solidFill>
                  <a:srgbClr val="128CCF"/>
                </a:solidFill>
                <a:latin typeface="+mj-lt"/>
                <a:ea typeface="Roboto Bold" panose="02000000000000000000" pitchFamily="2" charset="0"/>
              </a:rPr>
              <a:t>РЕАЛИЗАЦИЯ ПРОЕКТОВ «</a:t>
            </a:r>
            <a:r>
              <a:rPr lang="en-US" sz="3200" b="1" dirty="0">
                <a:solidFill>
                  <a:srgbClr val="128CCF"/>
                </a:solidFill>
                <a:latin typeface="+mj-lt"/>
                <a:ea typeface="Roboto Bold" panose="02000000000000000000" pitchFamily="2" charset="0"/>
              </a:rPr>
              <a:t>Smart Grid</a:t>
            </a:r>
            <a:r>
              <a:rPr lang="ru-RU" sz="3200" b="1" dirty="0">
                <a:solidFill>
                  <a:srgbClr val="128CCF"/>
                </a:solidFill>
                <a:latin typeface="+mj-lt"/>
                <a:ea typeface="Roboto Bold" panose="02000000000000000000" pitchFamily="2" charset="0"/>
              </a:rPr>
              <a:t>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2084D0-1310-4A48-9DCC-DD0BDCF6675E}"/>
              </a:ext>
            </a:extLst>
          </p:cNvPr>
          <p:cNvSpPr txBox="1"/>
          <p:nvPr/>
        </p:nvSpPr>
        <p:spPr>
          <a:xfrm>
            <a:off x="338683" y="4296077"/>
            <a:ext cx="48658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4D4D4E"/>
                </a:solidFill>
                <a:ea typeface="Roboto Bold" panose="02000000000000000000" pitchFamily="2" charset="0"/>
              </a:rPr>
              <a:t>в распределительных электрических сетях 6–10 </a:t>
            </a:r>
            <a:r>
              <a:rPr lang="ru-RU" sz="1400" dirty="0" err="1">
                <a:solidFill>
                  <a:srgbClr val="4D4D4E"/>
                </a:solidFill>
                <a:ea typeface="Roboto Bold" panose="02000000000000000000" pitchFamily="2" charset="0"/>
              </a:rPr>
              <a:t>кВ</a:t>
            </a:r>
            <a:endParaRPr lang="ru-RU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4AB8677-C354-4118-A9A5-9713474FF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4878" y="2217266"/>
            <a:ext cx="4772722" cy="312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92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509D5FA-1ECF-4DAF-BD90-A1CEB1AE492F}"/>
              </a:ext>
            </a:extLst>
          </p:cNvPr>
          <p:cNvGrpSpPr/>
          <p:nvPr/>
        </p:nvGrpSpPr>
        <p:grpSpPr>
          <a:xfrm>
            <a:off x="469585" y="2674620"/>
            <a:ext cx="9530710" cy="3131820"/>
            <a:chOff x="476890" y="3222858"/>
            <a:chExt cx="9714534" cy="2522622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309A2AB7-A99E-4AA6-9607-C5D16642C538}"/>
                </a:ext>
              </a:extLst>
            </p:cNvPr>
            <p:cNvSpPr/>
            <p:nvPr/>
          </p:nvSpPr>
          <p:spPr>
            <a:xfrm>
              <a:off x="476890" y="3222858"/>
              <a:ext cx="1809110" cy="2522622"/>
            </a:xfrm>
            <a:prstGeom prst="rect">
              <a:avLst/>
            </a:prstGeom>
            <a:solidFill>
              <a:srgbClr val="0094D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CF2B6611-C308-424B-8CDE-42882CD26640}"/>
                </a:ext>
              </a:extLst>
            </p:cNvPr>
            <p:cNvSpPr/>
            <p:nvPr/>
          </p:nvSpPr>
          <p:spPr>
            <a:xfrm>
              <a:off x="2453246" y="3222858"/>
              <a:ext cx="1809110" cy="2522622"/>
            </a:xfrm>
            <a:prstGeom prst="rect">
              <a:avLst/>
            </a:prstGeom>
            <a:solidFill>
              <a:srgbClr val="0094D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51654641-6733-4E53-915C-EBB0F6B4B3EB}"/>
                </a:ext>
              </a:extLst>
            </p:cNvPr>
            <p:cNvSpPr/>
            <p:nvPr/>
          </p:nvSpPr>
          <p:spPr>
            <a:xfrm>
              <a:off x="4429602" y="3222858"/>
              <a:ext cx="1809110" cy="2522622"/>
            </a:xfrm>
            <a:prstGeom prst="rect">
              <a:avLst/>
            </a:prstGeom>
            <a:solidFill>
              <a:srgbClr val="0094D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4D7892F4-C5AC-47FA-A44B-8194DA6C14D9}"/>
                </a:ext>
              </a:extLst>
            </p:cNvPr>
            <p:cNvSpPr/>
            <p:nvPr/>
          </p:nvSpPr>
          <p:spPr>
            <a:xfrm>
              <a:off x="6405958" y="3222858"/>
              <a:ext cx="1809110" cy="2522622"/>
            </a:xfrm>
            <a:prstGeom prst="rect">
              <a:avLst/>
            </a:prstGeom>
            <a:solidFill>
              <a:srgbClr val="0094D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357695A9-B2AC-4DAE-A300-28B42CA53F30}"/>
                </a:ext>
              </a:extLst>
            </p:cNvPr>
            <p:cNvSpPr/>
            <p:nvPr/>
          </p:nvSpPr>
          <p:spPr>
            <a:xfrm>
              <a:off x="8382314" y="3222858"/>
              <a:ext cx="1809110" cy="2522622"/>
            </a:xfrm>
            <a:prstGeom prst="rect">
              <a:avLst/>
            </a:prstGeom>
            <a:solidFill>
              <a:srgbClr val="0094D6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3" name="Заголовок 2">
            <a:extLst>
              <a:ext uri="{FF2B5EF4-FFF2-40B4-BE49-F238E27FC236}">
                <a16:creationId xmlns:a16="http://schemas.microsoft.com/office/drawing/2014/main" id="{5EBF1DA9-EFDE-42F5-8D8E-C2F4776325E2}"/>
              </a:ext>
            </a:extLst>
          </p:cNvPr>
          <p:cNvSpPr txBox="1">
            <a:spLocks/>
          </p:cNvSpPr>
          <p:nvPr/>
        </p:nvSpPr>
        <p:spPr>
          <a:xfrm>
            <a:off x="627275" y="2963249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rgbClr val="0094D6"/>
                </a:solidFill>
                <a:latin typeface="Roboto Thin" pitchFamily="2" charset="0"/>
                <a:ea typeface="Roboto Thin" pitchFamily="2" charset="0"/>
              </a:rPr>
              <a:t>01</a:t>
            </a:r>
            <a:endParaRPr lang="ru-RU" sz="4800" dirty="0">
              <a:solidFill>
                <a:srgbClr val="0094D6"/>
              </a:solidFill>
              <a:latin typeface="Roboto Thin" pitchFamily="2" charset="0"/>
              <a:ea typeface="Roboto Thin" pitchFamily="2" charset="0"/>
            </a:endParaRPr>
          </a:p>
        </p:txBody>
      </p:sp>
      <p:sp>
        <p:nvSpPr>
          <p:cNvPr id="104" name="Заголовок 2">
            <a:extLst>
              <a:ext uri="{FF2B5EF4-FFF2-40B4-BE49-F238E27FC236}">
                <a16:creationId xmlns:a16="http://schemas.microsoft.com/office/drawing/2014/main" id="{C41F7618-F36A-49A9-BC09-63EBF6EE8304}"/>
              </a:ext>
            </a:extLst>
          </p:cNvPr>
          <p:cNvSpPr txBox="1">
            <a:spLocks/>
          </p:cNvSpPr>
          <p:nvPr/>
        </p:nvSpPr>
        <p:spPr>
          <a:xfrm>
            <a:off x="2534433" y="2963249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rgbClr val="0094D6"/>
                </a:solidFill>
                <a:latin typeface="Roboto Thin" pitchFamily="2" charset="0"/>
                <a:ea typeface="Roboto Thin" pitchFamily="2" charset="0"/>
              </a:rPr>
              <a:t>02</a:t>
            </a:r>
            <a:endParaRPr lang="ru-RU" sz="4800" dirty="0">
              <a:solidFill>
                <a:srgbClr val="0094D6"/>
              </a:solidFill>
              <a:latin typeface="Roboto Thin" pitchFamily="2" charset="0"/>
              <a:ea typeface="Roboto Thin" pitchFamily="2" charset="0"/>
            </a:endParaRPr>
          </a:p>
        </p:txBody>
      </p:sp>
      <p:sp>
        <p:nvSpPr>
          <p:cNvPr id="105" name="Заголовок 2">
            <a:extLst>
              <a:ext uri="{FF2B5EF4-FFF2-40B4-BE49-F238E27FC236}">
                <a16:creationId xmlns:a16="http://schemas.microsoft.com/office/drawing/2014/main" id="{A0DC3FD8-5B7B-4C83-A046-F4C469340F4A}"/>
              </a:ext>
            </a:extLst>
          </p:cNvPr>
          <p:cNvSpPr txBox="1">
            <a:spLocks/>
          </p:cNvSpPr>
          <p:nvPr/>
        </p:nvSpPr>
        <p:spPr>
          <a:xfrm>
            <a:off x="4441591" y="2963249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rgbClr val="0094D6"/>
                </a:solidFill>
                <a:latin typeface="Roboto Thin" pitchFamily="2" charset="0"/>
                <a:ea typeface="Roboto Thin" pitchFamily="2" charset="0"/>
              </a:rPr>
              <a:t>03</a:t>
            </a:r>
            <a:endParaRPr lang="ru-RU" sz="4800" dirty="0">
              <a:solidFill>
                <a:srgbClr val="0094D6"/>
              </a:solidFill>
              <a:latin typeface="Roboto Thin" pitchFamily="2" charset="0"/>
              <a:ea typeface="Roboto Thin" pitchFamily="2" charset="0"/>
            </a:endParaRPr>
          </a:p>
        </p:txBody>
      </p:sp>
      <p:sp>
        <p:nvSpPr>
          <p:cNvPr id="106" name="Заголовок 2">
            <a:extLst>
              <a:ext uri="{FF2B5EF4-FFF2-40B4-BE49-F238E27FC236}">
                <a16:creationId xmlns:a16="http://schemas.microsoft.com/office/drawing/2014/main" id="{953BBCC2-5102-4584-B03C-3FE1B8FEAE26}"/>
              </a:ext>
            </a:extLst>
          </p:cNvPr>
          <p:cNvSpPr txBox="1">
            <a:spLocks/>
          </p:cNvSpPr>
          <p:nvPr/>
        </p:nvSpPr>
        <p:spPr>
          <a:xfrm>
            <a:off x="6404278" y="2963249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rgbClr val="0094D6"/>
                </a:solidFill>
                <a:latin typeface="Roboto Thin" pitchFamily="2" charset="0"/>
                <a:ea typeface="Roboto Thin" pitchFamily="2" charset="0"/>
              </a:rPr>
              <a:t>04</a:t>
            </a:r>
            <a:endParaRPr lang="ru-RU" sz="4800" dirty="0">
              <a:solidFill>
                <a:srgbClr val="0094D6"/>
              </a:solidFill>
              <a:latin typeface="Roboto Thin" pitchFamily="2" charset="0"/>
              <a:ea typeface="Roboto Thin" pitchFamily="2" charset="0"/>
            </a:endParaRPr>
          </a:p>
        </p:txBody>
      </p:sp>
      <p:sp>
        <p:nvSpPr>
          <p:cNvPr id="107" name="Заголовок 2">
            <a:extLst>
              <a:ext uri="{FF2B5EF4-FFF2-40B4-BE49-F238E27FC236}">
                <a16:creationId xmlns:a16="http://schemas.microsoft.com/office/drawing/2014/main" id="{2073A739-65E3-43B1-B21B-735BDCAD985B}"/>
              </a:ext>
            </a:extLst>
          </p:cNvPr>
          <p:cNvSpPr txBox="1">
            <a:spLocks/>
          </p:cNvSpPr>
          <p:nvPr/>
        </p:nvSpPr>
        <p:spPr>
          <a:xfrm>
            <a:off x="8339596" y="2963249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rgbClr val="0094D6"/>
                </a:solidFill>
                <a:latin typeface="Roboto Thin" pitchFamily="2" charset="0"/>
                <a:ea typeface="Roboto Thin" pitchFamily="2" charset="0"/>
              </a:rPr>
              <a:t>05</a:t>
            </a:r>
            <a:endParaRPr lang="ru-RU" sz="4800" dirty="0">
              <a:solidFill>
                <a:srgbClr val="0094D6"/>
              </a:solidFill>
              <a:latin typeface="Roboto Thin" pitchFamily="2" charset="0"/>
              <a:ea typeface="Roboto Thin" pitchFamily="2" charset="0"/>
            </a:endParaRPr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FA8DA9A2-FF00-4F2C-81F3-2D262CB65737}"/>
              </a:ext>
            </a:extLst>
          </p:cNvPr>
          <p:cNvSpPr txBox="1">
            <a:spLocks/>
          </p:cNvSpPr>
          <p:nvPr/>
        </p:nvSpPr>
        <p:spPr>
          <a:xfrm>
            <a:off x="377505" y="776834"/>
            <a:ext cx="5547685" cy="2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Проект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“Smart Grid”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53590"/>
            <a:ext cx="8004809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94D6"/>
                </a:solidFill>
              </a:rPr>
              <a:t>5 </a:t>
            </a:r>
            <a:r>
              <a:rPr lang="ru-RU" sz="2800" dirty="0">
                <a:solidFill>
                  <a:srgbClr val="0094D6"/>
                </a:solidFill>
              </a:rPr>
              <a:t>ПРИЧИН ВНЕДРЕНИЯ ТЕХНОЛОГИИ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C88769CD-DB32-4511-826A-3E378266E8A2}"/>
              </a:ext>
            </a:extLst>
          </p:cNvPr>
          <p:cNvSpPr txBox="1"/>
          <p:nvPr/>
        </p:nvSpPr>
        <p:spPr>
          <a:xfrm>
            <a:off x="4346240" y="4220394"/>
            <a:ext cx="177487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Слабая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организация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каналов связи с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центром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управления</a:t>
            </a:r>
          </a:p>
        </p:txBody>
      </p:sp>
      <p:sp>
        <p:nvSpPr>
          <p:cNvPr id="46" name="Заголовок 2">
            <a:extLst>
              <a:ext uri="{FF2B5EF4-FFF2-40B4-BE49-F238E27FC236}">
                <a16:creationId xmlns:a16="http://schemas.microsoft.com/office/drawing/2014/main" id="{163D3BB0-792D-4774-90DF-B9FEE3B09FA5}"/>
              </a:ext>
            </a:extLst>
          </p:cNvPr>
          <p:cNvSpPr txBox="1">
            <a:spLocks/>
          </p:cNvSpPr>
          <p:nvPr/>
        </p:nvSpPr>
        <p:spPr>
          <a:xfrm>
            <a:off x="4442775" y="3776756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94D6"/>
                </a:solidFill>
              </a:rPr>
              <a:t>СЛАБЫЙ УРОВЕНЬ</a:t>
            </a:r>
            <a:endParaRPr lang="en-US" sz="1200" dirty="0">
              <a:solidFill>
                <a:srgbClr val="0094D6"/>
              </a:solidFill>
            </a:endParaRPr>
          </a:p>
          <a:p>
            <a:pPr algn="ctr"/>
            <a:r>
              <a:rPr lang="ru-RU" sz="1200" dirty="0">
                <a:solidFill>
                  <a:srgbClr val="0094D6"/>
                </a:solidFill>
              </a:rPr>
              <a:t>СВЯЗИ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0A0B483-9329-44AC-84C0-729683582CFC}"/>
              </a:ext>
            </a:extLst>
          </p:cNvPr>
          <p:cNvSpPr txBox="1"/>
          <p:nvPr/>
        </p:nvSpPr>
        <p:spPr>
          <a:xfrm>
            <a:off x="6283936" y="4220394"/>
            <a:ext cx="177487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Высокие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эксплуатационные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расходы на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техническое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обслуживание и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эксплуатацию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электрооборудования</a:t>
            </a:r>
          </a:p>
        </p:txBody>
      </p:sp>
      <p:sp>
        <p:nvSpPr>
          <p:cNvPr id="67" name="Заголовок 2">
            <a:extLst>
              <a:ext uri="{FF2B5EF4-FFF2-40B4-BE49-F238E27FC236}">
                <a16:creationId xmlns:a16="http://schemas.microsoft.com/office/drawing/2014/main" id="{F6DFA5C4-0D8E-457F-A1ED-78861EC1AD86}"/>
              </a:ext>
            </a:extLst>
          </p:cNvPr>
          <p:cNvSpPr txBox="1">
            <a:spLocks/>
          </p:cNvSpPr>
          <p:nvPr/>
        </p:nvSpPr>
        <p:spPr>
          <a:xfrm>
            <a:off x="6397786" y="3776756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94D6"/>
                </a:solidFill>
              </a:rPr>
              <a:t>ВЫСОКИЕ РАСХОДЫ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45980CB-5D88-4B05-97B7-22D3FBA884D0}"/>
              </a:ext>
            </a:extLst>
          </p:cNvPr>
          <p:cNvSpPr txBox="1"/>
          <p:nvPr/>
        </p:nvSpPr>
        <p:spPr>
          <a:xfrm>
            <a:off x="2407913" y="4220394"/>
            <a:ext cx="1774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Низкий уровень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автоматизации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в электрической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сети</a:t>
            </a:r>
          </a:p>
        </p:txBody>
      </p:sp>
      <p:sp>
        <p:nvSpPr>
          <p:cNvPr id="80" name="Заголовок 2">
            <a:extLst>
              <a:ext uri="{FF2B5EF4-FFF2-40B4-BE49-F238E27FC236}">
                <a16:creationId xmlns:a16="http://schemas.microsoft.com/office/drawing/2014/main" id="{039C10C8-37F8-4FAA-9869-4A04C800826C}"/>
              </a:ext>
            </a:extLst>
          </p:cNvPr>
          <p:cNvSpPr txBox="1">
            <a:spLocks/>
          </p:cNvSpPr>
          <p:nvPr/>
        </p:nvSpPr>
        <p:spPr>
          <a:xfrm>
            <a:off x="2524726" y="3776756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94D6"/>
                </a:solidFill>
              </a:rPr>
              <a:t>РУЧНОЕ</a:t>
            </a:r>
          </a:p>
          <a:p>
            <a:pPr algn="ctr"/>
            <a:r>
              <a:rPr lang="ru-RU" sz="1200" dirty="0">
                <a:solidFill>
                  <a:srgbClr val="0094D6"/>
                </a:solidFill>
              </a:rPr>
              <a:t>УПРАВЛЕНИЕ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3AD4819-26A4-4CB1-B654-BAE177A7FCD9}"/>
              </a:ext>
            </a:extLst>
          </p:cNvPr>
          <p:cNvSpPr txBox="1"/>
          <p:nvPr/>
        </p:nvSpPr>
        <p:spPr>
          <a:xfrm>
            <a:off x="476575" y="4220394"/>
            <a:ext cx="1767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Высокая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длительность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частые перерывы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электроснабжения</a:t>
            </a:r>
          </a:p>
        </p:txBody>
      </p:sp>
      <p:sp>
        <p:nvSpPr>
          <p:cNvPr id="82" name="Заголовок 2">
            <a:extLst>
              <a:ext uri="{FF2B5EF4-FFF2-40B4-BE49-F238E27FC236}">
                <a16:creationId xmlns:a16="http://schemas.microsoft.com/office/drawing/2014/main" id="{566468CA-9C0B-4484-A615-3F6DF75C8DED}"/>
              </a:ext>
            </a:extLst>
          </p:cNvPr>
          <p:cNvSpPr txBox="1">
            <a:spLocks/>
          </p:cNvSpPr>
          <p:nvPr/>
        </p:nvSpPr>
        <p:spPr>
          <a:xfrm>
            <a:off x="581207" y="3776755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94D6"/>
                </a:solidFill>
              </a:rPr>
              <a:t>ЧАСТЫЕ</a:t>
            </a:r>
          </a:p>
          <a:p>
            <a:pPr algn="ctr"/>
            <a:r>
              <a:rPr lang="ru-RU" sz="1200" dirty="0">
                <a:solidFill>
                  <a:srgbClr val="0094D6"/>
                </a:solidFill>
              </a:rPr>
              <a:t>ПЕРЕРЫВЫ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1DFB14D-FC8D-4975-8AE7-86AF13A2393D}"/>
              </a:ext>
            </a:extLst>
          </p:cNvPr>
          <p:cNvSpPr txBox="1"/>
          <p:nvPr/>
        </p:nvSpPr>
        <p:spPr>
          <a:xfrm>
            <a:off x="8220370" y="4220394"/>
            <a:ext cx="17748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Тренд на рост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потребления</a:t>
            </a: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электроэнергии</a:t>
            </a:r>
          </a:p>
        </p:txBody>
      </p:sp>
      <p:sp>
        <p:nvSpPr>
          <p:cNvPr id="84" name="Заголовок 2">
            <a:extLst>
              <a:ext uri="{FF2B5EF4-FFF2-40B4-BE49-F238E27FC236}">
                <a16:creationId xmlns:a16="http://schemas.microsoft.com/office/drawing/2014/main" id="{9058A6C7-F07A-4168-9498-3D69473B1584}"/>
              </a:ext>
            </a:extLst>
          </p:cNvPr>
          <p:cNvSpPr txBox="1">
            <a:spLocks/>
          </p:cNvSpPr>
          <p:nvPr/>
        </p:nvSpPr>
        <p:spPr>
          <a:xfrm>
            <a:off x="8329124" y="3776756"/>
            <a:ext cx="1569720" cy="230817"/>
          </a:xfrm>
          <a:prstGeom prst="rect">
            <a:avLst/>
          </a:prstGeom>
        </p:spPr>
        <p:txBody>
          <a:bodyPr vert="horz" lIns="78296" tIns="39148" rIns="78296" bIns="3914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94D6"/>
                </a:solidFill>
              </a:rPr>
              <a:t>ПОВЫШЕНИЕ</a:t>
            </a:r>
          </a:p>
          <a:p>
            <a:pPr algn="ctr"/>
            <a:r>
              <a:rPr lang="ru-RU" sz="1200" dirty="0">
                <a:solidFill>
                  <a:srgbClr val="0094D6"/>
                </a:solidFill>
              </a:rPr>
              <a:t>СПРОСА</a:t>
            </a:r>
          </a:p>
        </p:txBody>
      </p:sp>
    </p:spTree>
    <p:extLst>
      <p:ext uri="{BB962C8B-B14F-4D97-AF65-F5344CB8AC3E}">
        <p14:creationId xmlns:p14="http://schemas.microsoft.com/office/powerpoint/2010/main" val="972229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82E1D8D-0714-466E-B9CC-FE246BCA1ADF}"/>
              </a:ext>
            </a:extLst>
          </p:cNvPr>
          <p:cNvSpPr/>
          <p:nvPr/>
        </p:nvSpPr>
        <p:spPr>
          <a:xfrm>
            <a:off x="478232" y="3679479"/>
            <a:ext cx="9482932" cy="1055752"/>
          </a:xfrm>
          <a:prstGeom prst="rect">
            <a:avLst/>
          </a:prstGeom>
          <a:gradFill>
            <a:gsLst>
              <a:gs pos="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0685400-7F27-4F21-91A5-189C550C4FC2}"/>
              </a:ext>
            </a:extLst>
          </p:cNvPr>
          <p:cNvSpPr/>
          <p:nvPr/>
        </p:nvSpPr>
        <p:spPr>
          <a:xfrm>
            <a:off x="466724" y="4863959"/>
            <a:ext cx="9482932" cy="1055752"/>
          </a:xfrm>
          <a:prstGeom prst="rect">
            <a:avLst/>
          </a:prstGeom>
          <a:gradFill>
            <a:gsLst>
              <a:gs pos="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5915F430-DDAE-4B0A-AD3A-0D4784EC01AB}"/>
              </a:ext>
            </a:extLst>
          </p:cNvPr>
          <p:cNvSpPr/>
          <p:nvPr/>
        </p:nvSpPr>
        <p:spPr>
          <a:xfrm>
            <a:off x="466724" y="6037198"/>
            <a:ext cx="9482932" cy="1055752"/>
          </a:xfrm>
          <a:prstGeom prst="rect">
            <a:avLst/>
          </a:prstGeom>
          <a:gradFill>
            <a:gsLst>
              <a:gs pos="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6324987-1189-40E1-994C-8092AAFD8D75}"/>
              </a:ext>
            </a:extLst>
          </p:cNvPr>
          <p:cNvSpPr/>
          <p:nvPr/>
        </p:nvSpPr>
        <p:spPr>
          <a:xfrm>
            <a:off x="466724" y="1321760"/>
            <a:ext cx="9540876" cy="1055752"/>
          </a:xfrm>
          <a:prstGeom prst="rect">
            <a:avLst/>
          </a:prstGeom>
          <a:gradFill>
            <a:gsLst>
              <a:gs pos="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59E2D2D-C20F-4123-9614-BE16C3CF72A8}"/>
              </a:ext>
            </a:extLst>
          </p:cNvPr>
          <p:cNvSpPr/>
          <p:nvPr/>
        </p:nvSpPr>
        <p:spPr>
          <a:xfrm>
            <a:off x="466724" y="2495000"/>
            <a:ext cx="9540876" cy="1055752"/>
          </a:xfrm>
          <a:prstGeom prst="rect">
            <a:avLst/>
          </a:prstGeom>
          <a:gradFill>
            <a:gsLst>
              <a:gs pos="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FA8DA9A2-FF00-4F2C-81F3-2D262CB65737}"/>
              </a:ext>
            </a:extLst>
          </p:cNvPr>
          <p:cNvSpPr txBox="1">
            <a:spLocks/>
          </p:cNvSpPr>
          <p:nvPr/>
        </p:nvSpPr>
        <p:spPr>
          <a:xfrm>
            <a:off x="377505" y="776834"/>
            <a:ext cx="5547685" cy="2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6–10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кВ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53590"/>
            <a:ext cx="8004809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94D6"/>
                </a:solidFill>
              </a:rPr>
              <a:t>ЗАДАЧИ В ЭЛЕКТРИЧЕСКИХ СЕТЯХ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4C539C-5101-458B-9308-184AB41E5DBD}"/>
              </a:ext>
            </a:extLst>
          </p:cNvPr>
          <p:cNvSpPr txBox="1"/>
          <p:nvPr/>
        </p:nvSpPr>
        <p:spPr>
          <a:xfrm>
            <a:off x="1222350" y="3823394"/>
            <a:ext cx="3903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ПОВЫШЕНИЕ ПОКАЗАТЕЛЕЙ НАДЕЖНОСТИ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ЭЛЕКТРОСНАБЖЕНИЯ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(SAIDI, SAIFI)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A100AE-3451-44C8-A612-87DD1528E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4038787"/>
            <a:ext cx="359992" cy="35999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104D73AA-729A-4D1F-8A03-499158E7FFE2}"/>
              </a:ext>
            </a:extLst>
          </p:cNvPr>
          <p:cNvSpPr txBox="1"/>
          <p:nvPr/>
        </p:nvSpPr>
        <p:spPr>
          <a:xfrm>
            <a:off x="1233859" y="5101292"/>
            <a:ext cx="3223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ПОВЫШЕНИЕ НАБЛЮДАЕМОСТИ СЕТИ</a:t>
            </a: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DF6F81B-B855-4CF3-9568-683521FAA2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5213872"/>
            <a:ext cx="359992" cy="35999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ED306F98-89D0-442F-A2F5-5DACB0258434}"/>
              </a:ext>
            </a:extLst>
          </p:cNvPr>
          <p:cNvSpPr txBox="1"/>
          <p:nvPr/>
        </p:nvSpPr>
        <p:spPr>
          <a:xfrm>
            <a:off x="1233859" y="6152137"/>
            <a:ext cx="3223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СНИЖЕНИЕ ЗАТРАТ НА ВОССТАНОВЛЕНИЕ ЭЛЕКТРОСНАБЖЕНИЯ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972BD8DC-85ED-4A0A-A3DF-D1A9235DD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6387111"/>
            <a:ext cx="359992" cy="35999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1D8216BF-4469-41E4-AC0C-085CFD09785B}"/>
              </a:ext>
            </a:extLst>
          </p:cNvPr>
          <p:cNvSpPr txBox="1"/>
          <p:nvPr/>
        </p:nvSpPr>
        <p:spPr>
          <a:xfrm>
            <a:off x="1233858" y="1528147"/>
            <a:ext cx="3985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ОБНОВЛЕНИЕ ПАРКА ЭЛЕКТРООБОРУДОВАНИЯ 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C9B6D364-784E-4286-A654-C1B4B065D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1671674"/>
            <a:ext cx="359992" cy="35999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268D05D-A3B4-4AAF-A1D6-8485495EB203}"/>
              </a:ext>
            </a:extLst>
          </p:cNvPr>
          <p:cNvSpPr txBox="1"/>
          <p:nvPr/>
        </p:nvSpPr>
        <p:spPr>
          <a:xfrm>
            <a:off x="1233858" y="2785760"/>
            <a:ext cx="3223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ПОСТРОЕНИЕ СОВРЕМЕННОГО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ДИСПЕТЧЕРСКОГО ЦЕНТРА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F5D9DE21-A22C-4C3D-A4BB-75461F05F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2840006"/>
            <a:ext cx="359992" cy="3599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C2D81B-9A2D-4F0D-8137-1668AD973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10" y="1896086"/>
            <a:ext cx="5767790" cy="408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06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82E1D8D-0714-466E-B9CC-FE246BCA1ADF}"/>
              </a:ext>
            </a:extLst>
          </p:cNvPr>
          <p:cNvSpPr/>
          <p:nvPr/>
        </p:nvSpPr>
        <p:spPr>
          <a:xfrm>
            <a:off x="466724" y="3690719"/>
            <a:ext cx="7034095" cy="1055752"/>
          </a:xfrm>
          <a:prstGeom prst="rect">
            <a:avLst/>
          </a:prstGeom>
          <a:gradFill>
            <a:gsLst>
              <a:gs pos="1600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0685400-7F27-4F21-91A5-189C550C4FC2}"/>
              </a:ext>
            </a:extLst>
          </p:cNvPr>
          <p:cNvSpPr/>
          <p:nvPr/>
        </p:nvSpPr>
        <p:spPr>
          <a:xfrm>
            <a:off x="466724" y="4863959"/>
            <a:ext cx="7034095" cy="1055752"/>
          </a:xfrm>
          <a:prstGeom prst="rect">
            <a:avLst/>
          </a:prstGeom>
          <a:gradFill>
            <a:gsLst>
              <a:gs pos="1600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5915F430-DDAE-4B0A-AD3A-0D4784EC01AB}"/>
              </a:ext>
            </a:extLst>
          </p:cNvPr>
          <p:cNvSpPr/>
          <p:nvPr/>
        </p:nvSpPr>
        <p:spPr>
          <a:xfrm>
            <a:off x="466724" y="6037198"/>
            <a:ext cx="7034095" cy="1055752"/>
          </a:xfrm>
          <a:prstGeom prst="rect">
            <a:avLst/>
          </a:prstGeom>
          <a:gradFill>
            <a:gsLst>
              <a:gs pos="1600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6324987-1189-40E1-994C-8092AAFD8D75}"/>
              </a:ext>
            </a:extLst>
          </p:cNvPr>
          <p:cNvSpPr/>
          <p:nvPr/>
        </p:nvSpPr>
        <p:spPr>
          <a:xfrm>
            <a:off x="466724" y="1321760"/>
            <a:ext cx="7077076" cy="1055752"/>
          </a:xfrm>
          <a:prstGeom prst="rect">
            <a:avLst/>
          </a:prstGeom>
          <a:gradFill>
            <a:gsLst>
              <a:gs pos="1600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59E2D2D-C20F-4123-9614-BE16C3CF72A8}"/>
              </a:ext>
            </a:extLst>
          </p:cNvPr>
          <p:cNvSpPr/>
          <p:nvPr/>
        </p:nvSpPr>
        <p:spPr>
          <a:xfrm>
            <a:off x="466724" y="2495000"/>
            <a:ext cx="7077076" cy="1055752"/>
          </a:xfrm>
          <a:prstGeom prst="rect">
            <a:avLst/>
          </a:prstGeom>
          <a:gradFill>
            <a:gsLst>
              <a:gs pos="16000">
                <a:srgbClr val="0094D6">
                  <a:alpha val="10000"/>
                </a:srgbClr>
              </a:gs>
              <a:gs pos="100000">
                <a:srgbClr val="0094D6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FA8DA9A2-FF00-4F2C-81F3-2D262CB65737}"/>
              </a:ext>
            </a:extLst>
          </p:cNvPr>
          <p:cNvSpPr txBox="1">
            <a:spLocks/>
          </p:cNvSpPr>
          <p:nvPr/>
        </p:nvSpPr>
        <p:spPr>
          <a:xfrm>
            <a:off x="377505" y="776834"/>
            <a:ext cx="5547685" cy="2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Концепция «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Smart Grid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58467"/>
            <a:ext cx="8004809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94D6"/>
                </a:solidFill>
              </a:rPr>
              <a:t>ЭТАПЫ РЕАЛИЗАЦИИ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A100AE-3451-44C8-A612-87DD1528E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4038787"/>
            <a:ext cx="359992" cy="35999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DF6F81B-B855-4CF3-9568-683521FAA2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5213872"/>
            <a:ext cx="359992" cy="35999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972BD8DC-85ED-4A0A-A3DF-D1A9235DD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6387111"/>
            <a:ext cx="359992" cy="35999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1D8216BF-4469-41E4-AC0C-085CFD09785B}"/>
              </a:ext>
            </a:extLst>
          </p:cNvPr>
          <p:cNvSpPr txBox="1"/>
          <p:nvPr/>
        </p:nvSpPr>
        <p:spPr>
          <a:xfrm>
            <a:off x="1233859" y="1502397"/>
            <a:ext cx="4966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МОДЕЛИРОВАНИЕ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C9B6D364-784E-4286-A654-C1B4B065D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1671674"/>
            <a:ext cx="359992" cy="35999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F5D9DE21-A22C-4C3D-A4BB-75461F05F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295" y="2840006"/>
            <a:ext cx="359992" cy="359990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69CD04B-3B1D-44C1-A225-CB98AE85B0A2}"/>
              </a:ext>
            </a:extLst>
          </p:cNvPr>
          <p:cNvGrpSpPr/>
          <p:nvPr/>
        </p:nvGrpSpPr>
        <p:grpSpPr>
          <a:xfrm>
            <a:off x="7257528" y="1321428"/>
            <a:ext cx="2750071" cy="5771522"/>
            <a:chOff x="6926168" y="1321428"/>
            <a:chExt cx="3081432" cy="646694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EDD6465B-2DE9-4A3C-A7CC-16C3F3C2A4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t="13768" b="1"/>
            <a:stretch/>
          </p:blipFill>
          <p:spPr>
            <a:xfrm>
              <a:off x="6926168" y="1321428"/>
              <a:ext cx="3081432" cy="2037927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09EEA32-4DE0-47F9-9325-66DCA3A1FC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9378" t="8801"/>
            <a:stretch/>
          </p:blipFill>
          <p:spPr>
            <a:xfrm>
              <a:off x="6926168" y="5734081"/>
              <a:ext cx="3081432" cy="2054289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915D2DE-4E16-43FC-A188-EEA8D728E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26168" y="3519574"/>
              <a:ext cx="3081432" cy="2054288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94D1588-7B88-429A-8448-558C9A1F6A66}"/>
              </a:ext>
            </a:extLst>
          </p:cNvPr>
          <p:cNvSpPr txBox="1"/>
          <p:nvPr/>
        </p:nvSpPr>
        <p:spPr>
          <a:xfrm>
            <a:off x="1233859" y="1752236"/>
            <a:ext cx="49669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Построение математической модели существующей электрической сети 6-10 </a:t>
            </a:r>
            <a:r>
              <a:rPr lang="ru-RU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кВ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FA23DB-82B5-47E2-A385-54038F32A253}"/>
              </a:ext>
            </a:extLst>
          </p:cNvPr>
          <p:cNvSpPr txBox="1"/>
          <p:nvPr/>
        </p:nvSpPr>
        <p:spPr>
          <a:xfrm>
            <a:off x="1233859" y="2693752"/>
            <a:ext cx="4966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АНАЛИТИКА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47F395C-007C-4426-83ED-3ECA11482352}"/>
              </a:ext>
            </a:extLst>
          </p:cNvPr>
          <p:cNvSpPr txBox="1"/>
          <p:nvPr/>
        </p:nvSpPr>
        <p:spPr>
          <a:xfrm>
            <a:off x="1233859" y="2943591"/>
            <a:ext cx="49669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Проведение аналитических расчетов.</a:t>
            </a:r>
          </a:p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Выявление «узких» участков электрической сети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F55A67-AF11-46A0-81E3-176E1A91B23B}"/>
              </a:ext>
            </a:extLst>
          </p:cNvPr>
          <p:cNvSpPr txBox="1"/>
          <p:nvPr/>
        </p:nvSpPr>
        <p:spPr>
          <a:xfrm>
            <a:off x="1233859" y="3866992"/>
            <a:ext cx="4966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ОПРЕДЕЛЕНИЕ ЭФФЕКТА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9DACD9-4E54-4233-BEF5-4214BF9E427F}"/>
              </a:ext>
            </a:extLst>
          </p:cNvPr>
          <p:cNvSpPr txBox="1"/>
          <p:nvPr/>
        </p:nvSpPr>
        <p:spPr>
          <a:xfrm>
            <a:off x="1233859" y="4116831"/>
            <a:ext cx="49669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Формирование технических мероприятий. Определение технико-экономического эффекта внедрения автоматизации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8C90865-B858-4122-835E-2E1C5E617E35}"/>
              </a:ext>
            </a:extLst>
          </p:cNvPr>
          <p:cNvSpPr txBox="1"/>
          <p:nvPr/>
        </p:nvSpPr>
        <p:spPr>
          <a:xfrm>
            <a:off x="1233859" y="5044595"/>
            <a:ext cx="4966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ТЕХНИЧЕСКОЕ ЗАДАНИЕ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70752A4-137C-4F92-B019-3385D7DA749A}"/>
              </a:ext>
            </a:extLst>
          </p:cNvPr>
          <p:cNvSpPr txBox="1"/>
          <p:nvPr/>
        </p:nvSpPr>
        <p:spPr>
          <a:xfrm>
            <a:off x="1233858" y="5294434"/>
            <a:ext cx="57340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Формирование программы стратегического развития электрической сети. Формирование согласованного с Заказчиком ТЗ на комплекс работ.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0D86E7-3B62-4DE0-BA7F-F172ED899BD7}"/>
              </a:ext>
            </a:extLst>
          </p:cNvPr>
          <p:cNvSpPr txBox="1"/>
          <p:nvPr/>
        </p:nvSpPr>
        <p:spPr>
          <a:xfrm>
            <a:off x="1233859" y="6217834"/>
            <a:ext cx="4966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РЕАЛИЗАЦИЯ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37C0706-FF05-4A94-8C47-A0E9677FBA9D}"/>
              </a:ext>
            </a:extLst>
          </p:cNvPr>
          <p:cNvSpPr txBox="1"/>
          <p:nvPr/>
        </p:nvSpPr>
        <p:spPr>
          <a:xfrm>
            <a:off x="1233858" y="6467673"/>
            <a:ext cx="57340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Реализация проектов «под ключ». Выполнение ПИР, СМР, ПНР (возможно на условиях шеф-работ, авторского надзора)</a:t>
            </a:r>
          </a:p>
        </p:txBody>
      </p:sp>
    </p:spTree>
    <p:extLst>
      <p:ext uri="{BB962C8B-B14F-4D97-AF65-F5344CB8AC3E}">
        <p14:creationId xmlns:p14="http://schemas.microsoft.com/office/powerpoint/2010/main" val="2981118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92695"/>
            <a:ext cx="8004809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defTabSz="1007943">
              <a:lnSpc>
                <a:spcPct val="90000"/>
              </a:lnSpc>
              <a:spcBef>
                <a:spcPct val="0"/>
              </a:spcBef>
              <a:buNone/>
              <a:defRPr sz="2800">
                <a:solidFill>
                  <a:srgbClr val="0094D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ЦИФРОВИЗАЦИЯ СЕТИ 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ОТ ЦЕНТРА ПИТАНИЯ ДО ПОТРЕБИТЕЛЯ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54D7F8E6-8677-453A-95C8-A673D9E0FC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02" y="1305204"/>
            <a:ext cx="10058400" cy="383584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3FBA0A8-53CB-4F62-8838-BC21AF9E10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475" y="3410529"/>
            <a:ext cx="365761" cy="365761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142A016-C05D-4021-8AED-45756616E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218" y="4074703"/>
            <a:ext cx="365761" cy="365761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DC391FF-9475-40E1-8376-5F76A5DFB5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907" y="1987901"/>
            <a:ext cx="365761" cy="36576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6659571-983E-4101-9205-2FBD2B703A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276" y="4187643"/>
            <a:ext cx="365761" cy="365761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873FA87-7E90-4811-A8C6-C683717392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84" y="3504124"/>
            <a:ext cx="365761" cy="365761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B2288E85-D203-4F36-8842-278DF39597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45" y="2986806"/>
            <a:ext cx="365761" cy="365761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86AB0E8-C20E-4787-BCD5-E51CD9F2C2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158" y="2353662"/>
            <a:ext cx="365761" cy="365761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4B93A1C7-F4A8-4BE5-9290-A0071CBB46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069" y="3214354"/>
            <a:ext cx="365761" cy="36576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6E54AE56-E0DB-4FB0-BA89-288A9DB4DE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457" y="3148596"/>
            <a:ext cx="365761" cy="36576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C2730112-2C56-433E-B9DC-6A3BE3797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758" y="5889167"/>
            <a:ext cx="365761" cy="365761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D397BAE8-66C2-4B29-A91F-D4983B3517F5}"/>
              </a:ext>
            </a:extLst>
          </p:cNvPr>
          <p:cNvSpPr txBox="1"/>
          <p:nvPr/>
        </p:nvSpPr>
        <p:spPr>
          <a:xfrm>
            <a:off x="8756244" y="5878803"/>
            <a:ext cx="168315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Умный счётчик</a:t>
            </a:r>
          </a:p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   </a:t>
            </a:r>
            <a:r>
              <a:rPr lang="ru-RU" sz="1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Потребителя (ВРУ)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39EF3D7-3B46-4E3F-80B3-EF5EB27D8D64}"/>
              </a:ext>
            </a:extLst>
          </p:cNvPr>
          <p:cNvSpPr txBox="1"/>
          <p:nvPr/>
        </p:nvSpPr>
        <p:spPr>
          <a:xfrm>
            <a:off x="177516" y="4761331"/>
            <a:ext cx="329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Сельские сети 10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кВ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 (ВЛ)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4BB9F94-619C-4F98-9399-CA5F774EED1D}"/>
              </a:ext>
            </a:extLst>
          </p:cNvPr>
          <p:cNvSpPr txBox="1"/>
          <p:nvPr/>
        </p:nvSpPr>
        <p:spPr>
          <a:xfrm>
            <a:off x="5200591" y="4761331"/>
            <a:ext cx="3244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 Light" panose="020F0302020204030204" pitchFamily="34" charset="0"/>
              </a:rPr>
              <a:t>Городские сети 10 </a:t>
            </a:r>
            <a:r>
              <a:rPr lang="ru-RU" dirty="0" err="1">
                <a:solidFill>
                  <a:schemeClr val="bg1"/>
                </a:solidFill>
                <a:latin typeface="Calibri Light" panose="020F0302020204030204" pitchFamily="34" charset="0"/>
              </a:rPr>
              <a:t>кВ</a:t>
            </a:r>
            <a:r>
              <a:rPr lang="ru-RU" dirty="0">
                <a:solidFill>
                  <a:schemeClr val="bg1"/>
                </a:solidFill>
                <a:latin typeface="Calibri Light" panose="020F0302020204030204" pitchFamily="34" charset="0"/>
              </a:rPr>
              <a:t> (КЛ)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24B65EC4-C1F6-4314-B1E3-F23B8B6F29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511" y="6265335"/>
            <a:ext cx="365761" cy="36576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F178913D-0580-4CBA-8A6E-AAA4C49C2A39}"/>
              </a:ext>
            </a:extLst>
          </p:cNvPr>
          <p:cNvSpPr txBox="1"/>
          <p:nvPr/>
        </p:nvSpPr>
        <p:spPr>
          <a:xfrm>
            <a:off x="4777460" y="6273614"/>
            <a:ext cx="56970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ИКЗ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ED426AA-8998-4C64-9156-4930CEB502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132" y="2791945"/>
            <a:ext cx="365761" cy="365761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67967205-88FC-4292-90AF-013D1C0DDC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721" y="2886720"/>
            <a:ext cx="365761" cy="365761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FCD24AB1-4443-4076-9818-C48EF30069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511" y="5908834"/>
            <a:ext cx="365761" cy="365761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2A87320-ED33-454A-88B0-74CCCA9328E2}"/>
              </a:ext>
            </a:extLst>
          </p:cNvPr>
          <p:cNvSpPr txBox="1"/>
          <p:nvPr/>
        </p:nvSpPr>
        <p:spPr>
          <a:xfrm>
            <a:off x="4769467" y="5897142"/>
            <a:ext cx="153436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Реклоузер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, ВН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444F97B8-A5F1-4516-9AD9-6F2C694CB0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201" y="2916021"/>
            <a:ext cx="365761" cy="365761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B1B26007-FCA2-4D9C-AAC8-DA51E0A920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556" y="3324487"/>
            <a:ext cx="365761" cy="365761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853C9F6E-DF63-47C4-9CCE-66BB287E11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66" y="5890085"/>
            <a:ext cx="365761" cy="365761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DDC81472-7066-4D8D-847D-2980D3B2F910}"/>
              </a:ext>
            </a:extLst>
          </p:cNvPr>
          <p:cNvSpPr txBox="1"/>
          <p:nvPr/>
        </p:nvSpPr>
        <p:spPr>
          <a:xfrm>
            <a:off x="6628865" y="5895983"/>
            <a:ext cx="159522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Умный счётчик</a:t>
            </a: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292A9BB4-0D08-43F2-AEC5-5E49B2F1C8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37" y="3702182"/>
            <a:ext cx="365761" cy="365761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3079BA84-D5B5-48C0-8661-E3771901B9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789" y="3160978"/>
            <a:ext cx="365761" cy="365761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D81D65D4-6913-450A-A029-254A60C69F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117" y="2621046"/>
            <a:ext cx="365761" cy="365761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942973C2-D7AF-413E-B8FF-4544BB9DB4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197" y="3114259"/>
            <a:ext cx="365761" cy="365761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7844ADA6-8319-459B-8A0C-17A2E064555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017" y="2820594"/>
            <a:ext cx="365761" cy="365761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E13C8CEE-D973-4CF1-8E10-7F67AC35B2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24" y="2255285"/>
            <a:ext cx="365761" cy="365761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DD2FD6D4-352E-49A0-B6C1-A3C265F8B6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639" y="3689481"/>
            <a:ext cx="365761" cy="365761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176975D5-6761-43C0-92F8-1A005E7586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039" y="3210111"/>
            <a:ext cx="365761" cy="365761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BF743C2-313A-4B40-A793-186A6C32F9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265" y="3230646"/>
            <a:ext cx="365761" cy="365761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2E23A896-1BC6-452F-A233-7EF8AB7D0C8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149" y="2368797"/>
            <a:ext cx="365761" cy="3657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4332EBDD-60CC-421B-9F6A-07AD5F172225}"/>
              </a:ext>
            </a:extLst>
          </p:cNvPr>
          <p:cNvSpPr txBox="1"/>
          <p:nvPr/>
        </p:nvSpPr>
        <p:spPr>
          <a:xfrm>
            <a:off x="2301649" y="6622200"/>
            <a:ext cx="714447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САВС</a:t>
            </a: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F10D1B94-399F-49C9-8981-DC4D6DA84A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682" y="6611495"/>
            <a:ext cx="432817" cy="365761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279D51DA-A755-4C67-AEC3-49D666606B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367" y="2198748"/>
            <a:ext cx="432817" cy="365761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833495FF-73F7-48D0-8DAB-90494ACD9C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174" y="3279987"/>
            <a:ext cx="432817" cy="365761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F3F334CE-BD9B-46DB-81A3-CE7562B87B2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718" y="3197760"/>
            <a:ext cx="432817" cy="365761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9E904AA2-E209-45DD-8B1B-0D0767942707}"/>
              </a:ext>
            </a:extLst>
          </p:cNvPr>
          <p:cNvSpPr txBox="1"/>
          <p:nvPr/>
        </p:nvSpPr>
        <p:spPr>
          <a:xfrm>
            <a:off x="6644892" y="6260578"/>
            <a:ext cx="714447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САВС</a:t>
            </a:r>
          </a:p>
        </p:txBody>
      </p:sp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466D1049-6A4B-409C-B42D-2216830F71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827" y="6249873"/>
            <a:ext cx="432817" cy="365761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A5A76B62-577F-4130-9DF7-EF448FFE2EF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867" y="2046535"/>
            <a:ext cx="365761" cy="365761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1C172B64-DA5B-4320-ACBD-6081B62AFC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612" y="2941729"/>
            <a:ext cx="365761" cy="365761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1B28DF57-3C0F-4386-A18F-C155C267919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05" y="2768209"/>
            <a:ext cx="365761" cy="365761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B767C31C-027B-4C83-92CC-E4C59588E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103" y="3213210"/>
            <a:ext cx="365761" cy="365761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783CB75E-81F2-4EB2-A256-8024F1BE73C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42" y="2637714"/>
            <a:ext cx="365761" cy="365761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F8DFCA15-5E4F-4704-8104-E27CCC3F1B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759" y="2986806"/>
            <a:ext cx="365761" cy="365761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42E408EF-97B5-4C03-A113-8C909B9AAD7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12" y="1969615"/>
            <a:ext cx="365761" cy="365761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6A286F2F-C048-4159-8BDF-BEB9AD9A318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193" y="2596387"/>
            <a:ext cx="365761" cy="365761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0F27A7E3-931C-4512-AF82-14D7BD667A9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64777" y="2840748"/>
            <a:ext cx="365761" cy="365761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0C877980-F02F-41E8-9483-F62CF62E8C4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82879" y="2327427"/>
            <a:ext cx="365761" cy="365761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C5940807-2050-4EAC-B410-624DC1B7238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88133" y="2083519"/>
            <a:ext cx="365761" cy="365761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C7B22E76-E088-4A56-8623-613D43567B6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03576" y="2892181"/>
            <a:ext cx="365761" cy="365761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31AE69F5-CD5D-435C-81D0-DA36D13B6C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66266" y="2940147"/>
            <a:ext cx="365761" cy="365761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769DB8A9-3F06-4FCF-BD35-3472485519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208778" y="3436128"/>
            <a:ext cx="365761" cy="365761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AF84159F-2848-46A9-937F-687EDA192BA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902622" y="3786422"/>
            <a:ext cx="365761" cy="365761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C7975FAA-D5EF-456C-B4D2-9F365ADA0CF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05548" y="3891822"/>
            <a:ext cx="365761" cy="365761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70BB6BC6-0BF0-4184-B27A-30C33C055A7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95927" y="3344165"/>
            <a:ext cx="365761" cy="365761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C17627F4-03B0-49CA-BC21-4052F5454A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68334" y="3040697"/>
            <a:ext cx="365761" cy="365761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6876C218-3A7C-4622-B13F-C4B4E430760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33781" y="2519437"/>
            <a:ext cx="365761" cy="365761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323167AE-94A7-4738-904F-B8C5732ECF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56121" y="1961408"/>
            <a:ext cx="365761" cy="365761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id="{5FBA9DB0-C8A1-4419-9BCC-85F1BBA481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79692" y="1741707"/>
            <a:ext cx="365761" cy="365761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DFB57467-6E29-490E-A5EB-81B40C57B0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 flipV="1">
            <a:off x="2686542" y="1755617"/>
            <a:ext cx="365761" cy="365761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D9B752DF-9639-4148-90EA-FD0E0A9C1F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 flipV="1">
            <a:off x="7837149" y="1702321"/>
            <a:ext cx="365761" cy="365761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163828CB-8421-4EF6-B2F4-79E20326A65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780" y="1825253"/>
            <a:ext cx="365761" cy="365761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id="{51E49AD4-E427-499A-B048-843B885E5C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4" y="5904912"/>
            <a:ext cx="365761" cy="365761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2EBA3666-A155-44EE-AB26-D0F37E45E67C}"/>
              </a:ext>
            </a:extLst>
          </p:cNvPr>
          <p:cNvSpPr txBox="1"/>
          <p:nvPr/>
        </p:nvSpPr>
        <p:spPr>
          <a:xfrm>
            <a:off x="543499" y="5893947"/>
            <a:ext cx="141388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СК-11,</a:t>
            </a:r>
          </a:p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  Пирамида 2.0</a:t>
            </a:r>
          </a:p>
        </p:txBody>
      </p:sp>
      <p:pic>
        <p:nvPicPr>
          <p:cNvPr id="117" name="Рисунок 116">
            <a:extLst>
              <a:ext uri="{FF2B5EF4-FFF2-40B4-BE49-F238E27FC236}">
                <a16:creationId xmlns:a16="http://schemas.microsoft.com/office/drawing/2014/main" id="{A4C0C65B-AD33-44EE-AA4A-F0AAAF513E9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113" y="6237537"/>
            <a:ext cx="365761" cy="365761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F17254E3-FAB6-4E75-B98D-42A43FF0CFC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406" y="5886666"/>
            <a:ext cx="365761" cy="365761"/>
          </a:xfrm>
          <a:prstGeom prst="rect">
            <a:avLst/>
          </a:prstGeom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1E33FBF5-57A2-4D96-B855-374D3C3353DD}"/>
              </a:ext>
            </a:extLst>
          </p:cNvPr>
          <p:cNvSpPr txBox="1"/>
          <p:nvPr/>
        </p:nvSpPr>
        <p:spPr>
          <a:xfrm>
            <a:off x="2290295" y="5894962"/>
            <a:ext cx="186966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Выключатель с ДУ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24A9410-F259-4B76-B502-1A92E9FE8417}"/>
              </a:ext>
            </a:extLst>
          </p:cNvPr>
          <p:cNvSpPr txBox="1"/>
          <p:nvPr/>
        </p:nvSpPr>
        <p:spPr>
          <a:xfrm>
            <a:off x="2293404" y="6258138"/>
            <a:ext cx="2207621" cy="4370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РЗА, Контроллер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           присоединений</a:t>
            </a:r>
          </a:p>
        </p:txBody>
      </p:sp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24574CE4-63F3-46C3-909D-6FD5D92A62B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118" y="1488709"/>
            <a:ext cx="365761" cy="365761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15B56B5A-0315-4D3F-893B-392677B5DE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37" y="1488709"/>
            <a:ext cx="365761" cy="365761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BA56B9A7-F97E-4332-9D25-B958097DCCC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60" y="2246413"/>
            <a:ext cx="365761" cy="365761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1E9F51B9-9AD4-46AC-80CD-904C52ECC29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112" y="2374490"/>
            <a:ext cx="365761" cy="365761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:a16="http://schemas.microsoft.com/office/drawing/2014/main" id="{095A2107-56A1-4819-8A9F-C7437EAFF96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880" y="2048297"/>
            <a:ext cx="365761" cy="365761"/>
          </a:xfrm>
          <a:prstGeom prst="rect">
            <a:avLst/>
          </a:prstGeom>
        </p:spPr>
      </p:pic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B5213A1A-F0A9-481F-8A79-01DD80282F7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032" y="2176374"/>
            <a:ext cx="365761" cy="36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6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92695"/>
            <a:ext cx="8004809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defTabSz="1007943">
              <a:lnSpc>
                <a:spcPct val="90000"/>
              </a:lnSpc>
              <a:spcBef>
                <a:spcPct val="0"/>
              </a:spcBef>
              <a:buNone/>
              <a:defRPr sz="2800">
                <a:solidFill>
                  <a:srgbClr val="0094D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ЦИФРОВИЗАЦИЯ СЕТИ 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ОТ ЦЕНТРА ПИТАНИЯ ДО ПОТРЕБИТЕЛЯ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21E4FD3A-51A3-49E6-9F23-0AC3A170B0A8}"/>
              </a:ext>
            </a:extLst>
          </p:cNvPr>
          <p:cNvSpPr/>
          <p:nvPr/>
        </p:nvSpPr>
        <p:spPr>
          <a:xfrm>
            <a:off x="5291700" y="1724332"/>
            <a:ext cx="5040000" cy="3852000"/>
          </a:xfrm>
          <a:prstGeom prst="rect">
            <a:avLst/>
          </a:prstGeom>
          <a:solidFill>
            <a:srgbClr val="9BA4AE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spcAft>
                <a:spcPts val="500"/>
              </a:spcAft>
            </a:pPr>
            <a:endParaRPr lang="ru-RU" sz="1400" dirty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94C9663C-A26C-454A-9324-B42D8143E3FF}"/>
              </a:ext>
            </a:extLst>
          </p:cNvPr>
          <p:cNvSpPr/>
          <p:nvPr/>
        </p:nvSpPr>
        <p:spPr>
          <a:xfrm>
            <a:off x="5936585" y="2291073"/>
            <a:ext cx="4104000" cy="158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9" name="Рисунок 128">
            <a:extLst>
              <a:ext uri="{FF2B5EF4-FFF2-40B4-BE49-F238E27FC236}">
                <a16:creationId xmlns:a16="http://schemas.microsoft.com/office/drawing/2014/main" id="{CD78EC51-91EF-499F-82B2-C9AB5032A7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92"/>
          <a:stretch/>
        </p:blipFill>
        <p:spPr>
          <a:xfrm>
            <a:off x="273300" y="1737897"/>
            <a:ext cx="5009856" cy="3835849"/>
          </a:xfrm>
          <a:prstGeom prst="rect">
            <a:avLst/>
          </a:prstGeom>
        </p:spPr>
      </p:pic>
      <p:cxnSp>
        <p:nvCxnSpPr>
          <p:cNvPr id="130" name="Прямая соединительная линия 129">
            <a:extLst>
              <a:ext uri="{FF2B5EF4-FFF2-40B4-BE49-F238E27FC236}">
                <a16:creationId xmlns:a16="http://schemas.microsoft.com/office/drawing/2014/main" id="{202F1729-B7FA-48B5-A3BF-A24F858C11BA}"/>
              </a:ext>
            </a:extLst>
          </p:cNvPr>
          <p:cNvCxnSpPr/>
          <p:nvPr/>
        </p:nvCxnSpPr>
        <p:spPr>
          <a:xfrm flipV="1">
            <a:off x="8156874" y="2875079"/>
            <a:ext cx="0" cy="1080000"/>
          </a:xfrm>
          <a:prstGeom prst="line">
            <a:avLst/>
          </a:prstGeom>
          <a:ln w="12700">
            <a:solidFill>
              <a:srgbClr val="DDE0E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1" name="Диаграмма 130">
            <a:extLst>
              <a:ext uri="{FF2B5EF4-FFF2-40B4-BE49-F238E27FC236}">
                <a16:creationId xmlns:a16="http://schemas.microsoft.com/office/drawing/2014/main" id="{24AAE6F4-1946-4356-80F0-DC06C8FE62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7426886"/>
              </p:ext>
            </p:extLst>
          </p:nvPr>
        </p:nvGraphicFramePr>
        <p:xfrm>
          <a:off x="5219700" y="2144917"/>
          <a:ext cx="4968000" cy="20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id="{1217D074-3892-4913-91FB-9A236F094359}"/>
              </a:ext>
            </a:extLst>
          </p:cNvPr>
          <p:cNvSpPr/>
          <p:nvPr/>
        </p:nvSpPr>
        <p:spPr>
          <a:xfrm>
            <a:off x="6470183" y="1741526"/>
            <a:ext cx="2880000" cy="441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 sz="16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Доля ВЛ 10(6) </a:t>
            </a:r>
            <a:r>
              <a:rPr lang="ru-RU" sz="1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кВ</a:t>
            </a:r>
            <a:r>
              <a:rPr lang="ru-RU" sz="1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оснащенных интеллектуальными решениями, %</a:t>
            </a:r>
          </a:p>
        </p:txBody>
      </p:sp>
      <p:pic>
        <p:nvPicPr>
          <p:cNvPr id="133" name="Рисунок 132">
            <a:extLst>
              <a:ext uri="{FF2B5EF4-FFF2-40B4-BE49-F238E27FC236}">
                <a16:creationId xmlns:a16="http://schemas.microsoft.com/office/drawing/2014/main" id="{36A863C6-A27B-4832-A621-B025D137E9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556" y="6321860"/>
            <a:ext cx="365761" cy="365761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240BABB9-DDAE-46CD-B2FC-1F488BDD5BDD}"/>
              </a:ext>
            </a:extLst>
          </p:cNvPr>
          <p:cNvSpPr txBox="1"/>
          <p:nvPr/>
        </p:nvSpPr>
        <p:spPr>
          <a:xfrm>
            <a:off x="8860042" y="6311496"/>
            <a:ext cx="168315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Умный счётчик</a:t>
            </a:r>
          </a:p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   </a:t>
            </a:r>
            <a:r>
              <a:rPr lang="ru-RU" sz="1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Потребителя (ВРУ)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BDE3D00E-57B5-4D1D-85E4-EDB8264D73E7}"/>
              </a:ext>
            </a:extLst>
          </p:cNvPr>
          <p:cNvSpPr txBox="1"/>
          <p:nvPr/>
        </p:nvSpPr>
        <p:spPr>
          <a:xfrm>
            <a:off x="281314" y="5194024"/>
            <a:ext cx="3298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Сельские сети 10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кВ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 (ВЛ)</a:t>
            </a:r>
          </a:p>
        </p:txBody>
      </p:sp>
      <p:pic>
        <p:nvPicPr>
          <p:cNvPr id="136" name="Рисунок 135">
            <a:extLst>
              <a:ext uri="{FF2B5EF4-FFF2-40B4-BE49-F238E27FC236}">
                <a16:creationId xmlns:a16="http://schemas.microsoft.com/office/drawing/2014/main" id="{D418614F-6C44-4304-A3B5-41AA6CF2F6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309" y="6698028"/>
            <a:ext cx="365761" cy="365761"/>
          </a:xfrm>
          <a:prstGeom prst="rect">
            <a:avLst/>
          </a:prstGeom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1903A3F1-A54E-4103-A50B-39D5C980F88B}"/>
              </a:ext>
            </a:extLst>
          </p:cNvPr>
          <p:cNvSpPr txBox="1"/>
          <p:nvPr/>
        </p:nvSpPr>
        <p:spPr>
          <a:xfrm>
            <a:off x="4881258" y="6706307"/>
            <a:ext cx="56970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ИКЗ</a:t>
            </a:r>
          </a:p>
        </p:txBody>
      </p:sp>
      <p:pic>
        <p:nvPicPr>
          <p:cNvPr id="138" name="Рисунок 137">
            <a:extLst>
              <a:ext uri="{FF2B5EF4-FFF2-40B4-BE49-F238E27FC236}">
                <a16:creationId xmlns:a16="http://schemas.microsoft.com/office/drawing/2014/main" id="{945B9B53-AF70-4577-AFD1-C846F3D49C1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309" y="6341527"/>
            <a:ext cx="365761" cy="365761"/>
          </a:xfrm>
          <a:prstGeom prst="rect">
            <a:avLst/>
          </a:prstGeom>
        </p:spPr>
      </p:pic>
      <p:sp>
        <p:nvSpPr>
          <p:cNvPr id="139" name="TextBox 138">
            <a:extLst>
              <a:ext uri="{FF2B5EF4-FFF2-40B4-BE49-F238E27FC236}">
                <a16:creationId xmlns:a16="http://schemas.microsoft.com/office/drawing/2014/main" id="{ED270B1A-AA65-472B-AB45-273FB0F381CB}"/>
              </a:ext>
            </a:extLst>
          </p:cNvPr>
          <p:cNvSpPr txBox="1"/>
          <p:nvPr/>
        </p:nvSpPr>
        <p:spPr>
          <a:xfrm>
            <a:off x="4873265" y="6329835"/>
            <a:ext cx="153436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Реклоузер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, ВН</a:t>
            </a:r>
          </a:p>
        </p:txBody>
      </p:sp>
      <p:pic>
        <p:nvPicPr>
          <p:cNvPr id="140" name="Рисунок 139">
            <a:extLst>
              <a:ext uri="{FF2B5EF4-FFF2-40B4-BE49-F238E27FC236}">
                <a16:creationId xmlns:a16="http://schemas.microsoft.com/office/drawing/2014/main" id="{FCCE954D-184B-45A5-849A-1B99BE9E80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81" y="5994679"/>
            <a:ext cx="9720000" cy="292383"/>
          </a:xfrm>
          <a:prstGeom prst="rect">
            <a:avLst/>
          </a:prstGeom>
        </p:spPr>
      </p:pic>
      <p:pic>
        <p:nvPicPr>
          <p:cNvPr id="141" name="Рисунок 140">
            <a:extLst>
              <a:ext uri="{FF2B5EF4-FFF2-40B4-BE49-F238E27FC236}">
                <a16:creationId xmlns:a16="http://schemas.microsoft.com/office/drawing/2014/main" id="{711CA1AE-B9FC-4F2B-A2D4-D0A4B2CBEF1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364" y="6322778"/>
            <a:ext cx="365761" cy="365761"/>
          </a:xfrm>
          <a:prstGeom prst="rect">
            <a:avLst/>
          </a:prstGeom>
        </p:spPr>
      </p:pic>
      <p:sp>
        <p:nvSpPr>
          <p:cNvPr id="142" name="TextBox 141">
            <a:extLst>
              <a:ext uri="{FF2B5EF4-FFF2-40B4-BE49-F238E27FC236}">
                <a16:creationId xmlns:a16="http://schemas.microsoft.com/office/drawing/2014/main" id="{C91C4776-9BDD-4C87-B673-6511E24F7D8D}"/>
              </a:ext>
            </a:extLst>
          </p:cNvPr>
          <p:cNvSpPr txBox="1"/>
          <p:nvPr/>
        </p:nvSpPr>
        <p:spPr>
          <a:xfrm>
            <a:off x="6732663" y="6328676"/>
            <a:ext cx="159522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Умный счётчик</a:t>
            </a:r>
          </a:p>
        </p:txBody>
      </p:sp>
      <p:pic>
        <p:nvPicPr>
          <p:cNvPr id="143" name="Рисунок 142">
            <a:extLst>
              <a:ext uri="{FF2B5EF4-FFF2-40B4-BE49-F238E27FC236}">
                <a16:creationId xmlns:a16="http://schemas.microsoft.com/office/drawing/2014/main" id="{BE1CEE3E-8969-4D2D-B989-7A9E8C54629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72" y="6337605"/>
            <a:ext cx="365761" cy="365761"/>
          </a:xfrm>
          <a:prstGeom prst="rect">
            <a:avLst/>
          </a:prstGeom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id="{4E897878-177A-407C-BD47-8154F7F753A0}"/>
              </a:ext>
            </a:extLst>
          </p:cNvPr>
          <p:cNvSpPr txBox="1"/>
          <p:nvPr/>
        </p:nvSpPr>
        <p:spPr>
          <a:xfrm>
            <a:off x="647297" y="6326640"/>
            <a:ext cx="141388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СК-11,</a:t>
            </a:r>
          </a:p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  Пирамида 2.0</a:t>
            </a:r>
          </a:p>
        </p:txBody>
      </p:sp>
      <p:pic>
        <p:nvPicPr>
          <p:cNvPr id="145" name="Рисунок 144">
            <a:extLst>
              <a:ext uri="{FF2B5EF4-FFF2-40B4-BE49-F238E27FC236}">
                <a16:creationId xmlns:a16="http://schemas.microsoft.com/office/drawing/2014/main" id="{01DFE175-A328-4703-AAC3-17E59273786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11" y="6670230"/>
            <a:ext cx="365761" cy="365761"/>
          </a:xfrm>
          <a:prstGeom prst="rect">
            <a:avLst/>
          </a:prstGeom>
        </p:spPr>
      </p:pic>
      <p:pic>
        <p:nvPicPr>
          <p:cNvPr id="146" name="Рисунок 145">
            <a:extLst>
              <a:ext uri="{FF2B5EF4-FFF2-40B4-BE49-F238E27FC236}">
                <a16:creationId xmlns:a16="http://schemas.microsoft.com/office/drawing/2014/main" id="{A6136EF7-D3B8-41A6-8AAB-B73BDE34C71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204" y="6319359"/>
            <a:ext cx="365761" cy="365761"/>
          </a:xfrm>
          <a:prstGeom prst="rect">
            <a:avLst/>
          </a:pr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7D0AD610-0372-4430-AA44-B01FB58CE2FC}"/>
              </a:ext>
            </a:extLst>
          </p:cNvPr>
          <p:cNvSpPr txBox="1"/>
          <p:nvPr/>
        </p:nvSpPr>
        <p:spPr>
          <a:xfrm>
            <a:off x="2394093" y="6327655"/>
            <a:ext cx="186966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Выключатель с ДУ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6D9CB2E5-ECE2-48D3-A7D3-3D69F81B8D9B}"/>
              </a:ext>
            </a:extLst>
          </p:cNvPr>
          <p:cNvSpPr txBox="1"/>
          <p:nvPr/>
        </p:nvSpPr>
        <p:spPr>
          <a:xfrm>
            <a:off x="2397202" y="6690831"/>
            <a:ext cx="2207621" cy="4370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- РЗА, Контроллер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</a:rPr>
              <a:t>           присоединений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1B137AB-670A-4831-9A10-84A6D255BDEE}"/>
              </a:ext>
            </a:extLst>
          </p:cNvPr>
          <p:cNvSpPr txBox="1"/>
          <p:nvPr/>
        </p:nvSpPr>
        <p:spPr>
          <a:xfrm>
            <a:off x="7530277" y="2229261"/>
            <a:ext cx="1175192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500" dirty="0">
                <a:ln w="3175">
                  <a:noFill/>
                </a:ln>
                <a:solidFill>
                  <a:srgbClr val="008CC9"/>
                </a:solidFill>
                <a:latin typeface="Haettenschweiler" panose="020B0706040902060204" pitchFamily="34" charset="0"/>
              </a:rPr>
              <a:t>6 0 %</a:t>
            </a:r>
            <a:endParaRPr lang="ru-RU" sz="3500" baseline="30000" dirty="0">
              <a:ln w="3175">
                <a:noFill/>
              </a:ln>
              <a:solidFill>
                <a:srgbClr val="008CC9"/>
              </a:solidFill>
              <a:latin typeface="Haettenschweiler" panose="020B0706040902060204" pitchFamily="34" charset="0"/>
            </a:endParaRPr>
          </a:p>
        </p:txBody>
      </p:sp>
      <p:pic>
        <p:nvPicPr>
          <p:cNvPr id="150" name="Рисунок 149">
            <a:extLst>
              <a:ext uri="{FF2B5EF4-FFF2-40B4-BE49-F238E27FC236}">
                <a16:creationId xmlns:a16="http://schemas.microsoft.com/office/drawing/2014/main" id="{DB801918-4CE7-48EE-9105-67B7E91FDDF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" t="1971" r="2342" b="2038"/>
          <a:stretch/>
        </p:blipFill>
        <p:spPr>
          <a:xfrm>
            <a:off x="2116094" y="2006845"/>
            <a:ext cx="1552576" cy="14573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1" name="Рисунок 150">
            <a:extLst>
              <a:ext uri="{FF2B5EF4-FFF2-40B4-BE49-F238E27FC236}">
                <a16:creationId xmlns:a16="http://schemas.microsoft.com/office/drawing/2014/main" id="{3BE3B600-7548-4C16-905A-D574082AB06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" t="3400" r="3029" b="2464"/>
          <a:stretch/>
        </p:blipFill>
        <p:spPr>
          <a:xfrm>
            <a:off x="3616281" y="2640257"/>
            <a:ext cx="1666875" cy="14144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2" name="Рисунок 151">
            <a:extLst>
              <a:ext uri="{FF2B5EF4-FFF2-40B4-BE49-F238E27FC236}">
                <a16:creationId xmlns:a16="http://schemas.microsoft.com/office/drawing/2014/main" id="{AF48C756-2C02-470D-B188-D13584243D3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0" y="2623890"/>
            <a:ext cx="1939037" cy="138725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3" name="Рисунок 152">
            <a:extLst>
              <a:ext uri="{FF2B5EF4-FFF2-40B4-BE49-F238E27FC236}">
                <a16:creationId xmlns:a16="http://schemas.microsoft.com/office/drawing/2014/main" id="{10806BDE-2F4E-458E-B9DE-E8C7FE8946D1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1526" r="1443" b="1648"/>
          <a:stretch/>
        </p:blipFill>
        <p:spPr>
          <a:xfrm>
            <a:off x="1522908" y="3800521"/>
            <a:ext cx="2020785" cy="14066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4" name="Рисунок 153">
            <a:extLst>
              <a:ext uri="{FF2B5EF4-FFF2-40B4-BE49-F238E27FC236}">
                <a16:creationId xmlns:a16="http://schemas.microsoft.com/office/drawing/2014/main" id="{B0CE3F4C-17ED-4D5B-9AF9-618F3D7CF1A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" t="1443" r="2058" b="1772"/>
          <a:stretch/>
        </p:blipFill>
        <p:spPr>
          <a:xfrm>
            <a:off x="3642176" y="3798163"/>
            <a:ext cx="1565139" cy="140601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ADED622E-BA7F-493E-8C83-8923108B2CA1}"/>
              </a:ext>
            </a:extLst>
          </p:cNvPr>
          <p:cNvSpPr txBox="1"/>
          <p:nvPr/>
        </p:nvSpPr>
        <p:spPr>
          <a:xfrm>
            <a:off x="5723625" y="4983087"/>
            <a:ext cx="1368000" cy="25635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Реклоузеры</a:t>
            </a:r>
            <a:endParaRPr lang="ru-RU" sz="13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4CD2EF3-CBDA-43FF-88B1-4E08B6CEB059}"/>
              </a:ext>
            </a:extLst>
          </p:cNvPr>
          <p:cNvSpPr txBox="1"/>
          <p:nvPr/>
        </p:nvSpPr>
        <p:spPr>
          <a:xfrm>
            <a:off x="5663682" y="4287210"/>
            <a:ext cx="2493192" cy="4163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Выключатели</a:t>
            </a:r>
          </a:p>
          <a:p>
            <a:pPr>
              <a:lnSpc>
                <a:spcPct val="80000"/>
              </a:lnSpc>
            </a:pPr>
            <a:r>
              <a:rPr lang="ru-RU" sz="13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нагрузки</a:t>
            </a:r>
            <a:endParaRPr lang="ru-RU" sz="13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F36EA9D-2B25-409B-8A9E-85E1C9ABB93E}"/>
              </a:ext>
            </a:extLst>
          </p:cNvPr>
          <p:cNvSpPr txBox="1"/>
          <p:nvPr/>
        </p:nvSpPr>
        <p:spPr>
          <a:xfrm>
            <a:off x="8240957" y="4372994"/>
            <a:ext cx="1107984" cy="25635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ИКЗ ВЛ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D486392A-7145-49D4-B7F1-28E0E420FF9A}"/>
              </a:ext>
            </a:extLst>
          </p:cNvPr>
          <p:cNvSpPr txBox="1"/>
          <p:nvPr/>
        </p:nvSpPr>
        <p:spPr>
          <a:xfrm>
            <a:off x="8240957" y="4887001"/>
            <a:ext cx="1815821" cy="41639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Интеллектуальные разъединители</a:t>
            </a:r>
          </a:p>
        </p:txBody>
      </p:sp>
    </p:spTree>
    <p:extLst>
      <p:ext uri="{BB962C8B-B14F-4D97-AF65-F5344CB8AC3E}">
        <p14:creationId xmlns:p14="http://schemas.microsoft.com/office/powerpoint/2010/main" val="2056705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58A18C3D-5160-4473-8EEE-CFAECB761E11}"/>
              </a:ext>
            </a:extLst>
          </p:cNvPr>
          <p:cNvSpPr/>
          <p:nvPr/>
        </p:nvSpPr>
        <p:spPr>
          <a:xfrm>
            <a:off x="5219700" y="5222579"/>
            <a:ext cx="4787900" cy="998220"/>
          </a:xfrm>
          <a:prstGeom prst="rect">
            <a:avLst/>
          </a:prstGeom>
          <a:solidFill>
            <a:srgbClr val="0094D6">
              <a:alpha val="10000"/>
            </a:srgbClr>
          </a:solidFill>
          <a:ln w="3175">
            <a:solidFill>
              <a:srgbClr val="009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FA8DA9A2-FF00-4F2C-81F3-2D262CB65737}"/>
              </a:ext>
            </a:extLst>
          </p:cNvPr>
          <p:cNvSpPr txBox="1">
            <a:spLocks/>
          </p:cNvSpPr>
          <p:nvPr/>
        </p:nvSpPr>
        <p:spPr>
          <a:xfrm>
            <a:off x="377505" y="776834"/>
            <a:ext cx="5547685" cy="2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6-10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кВ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53590"/>
            <a:ext cx="8926515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94D6"/>
                </a:solidFill>
              </a:rPr>
              <a:t>ТРАНСФОРМАЦИЯ РАСПРЕДЕЛИТЕЛЬНЫХ СЕТЕЙ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C88769CD-DB32-4511-826A-3E378266E8A2}"/>
              </a:ext>
            </a:extLst>
          </p:cNvPr>
          <p:cNvSpPr txBox="1"/>
          <p:nvPr/>
        </p:nvSpPr>
        <p:spPr>
          <a:xfrm>
            <a:off x="377505" y="1354116"/>
            <a:ext cx="3449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9FE3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До внедрения технологии </a:t>
            </a:r>
            <a:r>
              <a:rPr lang="en-US" sz="1200" dirty="0">
                <a:solidFill>
                  <a:srgbClr val="009FE3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Smart Grid</a:t>
            </a:r>
            <a:endParaRPr lang="ru-RU" sz="1200" dirty="0">
              <a:solidFill>
                <a:srgbClr val="009FE3"/>
              </a:solidFill>
              <a:latin typeface="Roboto Bold" panose="02000000000000000000" pitchFamily="2" charset="0"/>
              <a:ea typeface="Roboto Bold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79405AB-87F2-4A3C-BB4C-51506FC0983F}"/>
              </a:ext>
            </a:extLst>
          </p:cNvPr>
          <p:cNvSpPr txBox="1"/>
          <p:nvPr/>
        </p:nvSpPr>
        <p:spPr>
          <a:xfrm>
            <a:off x="5117145" y="1354116"/>
            <a:ext cx="3449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9FE3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После внедрения технологии </a:t>
            </a:r>
            <a:r>
              <a:rPr lang="en-US" sz="1200" dirty="0">
                <a:solidFill>
                  <a:srgbClr val="009FE3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Smart Grid</a:t>
            </a:r>
            <a:endParaRPr lang="ru-RU" sz="1200" dirty="0">
              <a:solidFill>
                <a:srgbClr val="009FE3"/>
              </a:solidFill>
              <a:latin typeface="Roboto Bold" panose="02000000000000000000" pitchFamily="2" charset="0"/>
              <a:ea typeface="Roboto Bold" panose="02000000000000000000" pitchFamily="2" charset="0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4F72570-F0C0-4045-A264-1A0FE497F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5" y="1777682"/>
            <a:ext cx="4457277" cy="3342958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D361E91-C421-4671-896E-432DCFE683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35"/>
          <a:stretch/>
        </p:blipFill>
        <p:spPr>
          <a:xfrm>
            <a:off x="5219700" y="1777682"/>
            <a:ext cx="4371012" cy="334295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084C17F-DC8F-47DC-AADA-7D0989ABE07E}"/>
              </a:ext>
            </a:extLst>
          </p:cNvPr>
          <p:cNvSpPr txBox="1"/>
          <p:nvPr/>
        </p:nvSpPr>
        <p:spPr>
          <a:xfrm>
            <a:off x="377504" y="5222579"/>
            <a:ext cx="4546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Процесс восстановления последствий повреждений в традиционной городской кабельной сети в среднем занимает от 30 до 120 минут, при этом 15% времени уходит на получении информации о факте аварии, от 50 до 70% - на поиск поврежденного участка.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27A432-4F54-477A-B740-AEA359D1FAB0}"/>
              </a:ext>
            </a:extLst>
          </p:cNvPr>
          <p:cNvSpPr txBox="1"/>
          <p:nvPr/>
        </p:nvSpPr>
        <p:spPr>
          <a:xfrm>
            <a:off x="5340401" y="5399626"/>
            <a:ext cx="4546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Процесс восстановления последствий не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сверхрежимных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 повреждений при реализации самовосстанавливающихся сетей занимает минуты</a:t>
            </a:r>
          </a:p>
        </p:txBody>
      </p:sp>
    </p:spTree>
    <p:extLst>
      <p:ext uri="{BB962C8B-B14F-4D97-AF65-F5344CB8AC3E}">
        <p14:creationId xmlns:p14="http://schemas.microsoft.com/office/powerpoint/2010/main" val="416816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FA8DA9A2-FF00-4F2C-81F3-2D262CB65737}"/>
              </a:ext>
            </a:extLst>
          </p:cNvPr>
          <p:cNvSpPr txBox="1">
            <a:spLocks/>
          </p:cNvSpPr>
          <p:nvPr/>
        </p:nvSpPr>
        <p:spPr>
          <a:xfrm>
            <a:off x="377505" y="776834"/>
            <a:ext cx="5547685" cy="2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электрической сети в программном комплексе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53590"/>
            <a:ext cx="8004809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94D6"/>
                </a:solidFill>
              </a:rPr>
              <a:t>ВЫЯВЛЕНИЕ «УЗКИХ МЕСТ»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9D6A76-F40B-4644-83E7-C8E265C16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725" y="1821948"/>
            <a:ext cx="9604832" cy="3827213"/>
          </a:xfrm>
          <a:prstGeom prst="rect">
            <a:avLst/>
          </a:prstGeom>
        </p:spPr>
      </p:pic>
      <p:sp>
        <p:nvSpPr>
          <p:cNvPr id="30" name="Заголовок 2">
            <a:extLst>
              <a:ext uri="{FF2B5EF4-FFF2-40B4-BE49-F238E27FC236}">
                <a16:creationId xmlns:a16="http://schemas.microsoft.com/office/drawing/2014/main" id="{DCBDBC73-103D-4C28-AD89-E1A18E8C5DF3}"/>
              </a:ext>
            </a:extLst>
          </p:cNvPr>
          <p:cNvSpPr txBox="1">
            <a:spLocks/>
          </p:cNvSpPr>
          <p:nvPr/>
        </p:nvSpPr>
        <p:spPr>
          <a:xfrm>
            <a:off x="1520667" y="1414406"/>
            <a:ext cx="7398066" cy="2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>
                <a:solidFill>
                  <a:srgbClr val="009FE3"/>
                </a:solidFill>
                <a:latin typeface="+mn-lt"/>
              </a:rPr>
              <a:t>Однолинейная схема городской электрической сети 6–10 </a:t>
            </a:r>
            <a:r>
              <a:rPr lang="ru-RU" sz="1600" dirty="0" err="1">
                <a:solidFill>
                  <a:srgbClr val="009FE3"/>
                </a:solidFill>
                <a:latin typeface="+mn-lt"/>
              </a:rPr>
              <a:t>кВ</a:t>
            </a:r>
            <a:endParaRPr lang="ru-RU" sz="1600" dirty="0">
              <a:solidFill>
                <a:srgbClr val="009FE3"/>
              </a:solidFill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B40CAB-1A19-42D9-B499-EE593BC7BD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6725" y="5649161"/>
            <a:ext cx="3489960" cy="1245576"/>
          </a:xfrm>
          <a:prstGeom prst="rect">
            <a:avLst/>
          </a:prstGeom>
        </p:spPr>
      </p:pic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A7DB8210-2B2B-470E-8980-973C19DFA58B}"/>
              </a:ext>
            </a:extLst>
          </p:cNvPr>
          <p:cNvSpPr txBox="1">
            <a:spLocks/>
          </p:cNvSpPr>
          <p:nvPr/>
        </p:nvSpPr>
        <p:spPr>
          <a:xfrm>
            <a:off x="-82485" y="6768464"/>
            <a:ext cx="10604369" cy="2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i="1" dirty="0">
                <a:solidFill>
                  <a:srgbClr val="009FE3"/>
                </a:solidFill>
                <a:latin typeface="+mn-lt"/>
              </a:rPr>
              <a:t>На слайде выделены участки сети, отклонение напряжения на которых превышают нормативный уровень.</a:t>
            </a:r>
          </a:p>
          <a:p>
            <a:r>
              <a:rPr lang="ru-RU" sz="1400" i="1" dirty="0">
                <a:solidFill>
                  <a:srgbClr val="009FE3"/>
                </a:solidFill>
                <a:latin typeface="+mn-lt"/>
              </a:rPr>
              <a:t>Кроме расчетов нормальных и аварийных режимов определяются значения вероятностных показателей надежности (по частоте и длительности отключений потребителей)</a:t>
            </a:r>
          </a:p>
        </p:txBody>
      </p:sp>
    </p:spTree>
    <p:extLst>
      <p:ext uri="{BB962C8B-B14F-4D97-AF65-F5344CB8AC3E}">
        <p14:creationId xmlns:p14="http://schemas.microsoft.com/office/powerpoint/2010/main" val="1927770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FA8DA9A2-FF00-4F2C-81F3-2D262CB65737}"/>
              </a:ext>
            </a:extLst>
          </p:cNvPr>
          <p:cNvSpPr txBox="1">
            <a:spLocks/>
          </p:cNvSpPr>
          <p:nvPr/>
        </p:nvSpPr>
        <p:spPr>
          <a:xfrm>
            <a:off x="377505" y="776834"/>
            <a:ext cx="5547685" cy="2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6-10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кВ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53590"/>
            <a:ext cx="8926515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94D6"/>
                </a:solidFill>
              </a:rPr>
              <a:t>ТРАНСФОРМАЦИЯ РАСПРЕДЕЛИТЕЛЬНЫХ СЕТЕЙ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C88769CD-DB32-4511-826A-3E378266E8A2}"/>
              </a:ext>
            </a:extLst>
          </p:cNvPr>
          <p:cNvSpPr txBox="1"/>
          <p:nvPr/>
        </p:nvSpPr>
        <p:spPr>
          <a:xfrm>
            <a:off x="5023185" y="2898618"/>
            <a:ext cx="3803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9FE3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Критерии обеспечения теленаблюдения РП-ТП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79405AB-87F2-4A3C-BB4C-51506FC0983F}"/>
              </a:ext>
            </a:extLst>
          </p:cNvPr>
          <p:cNvSpPr txBox="1"/>
          <p:nvPr/>
        </p:nvSpPr>
        <p:spPr>
          <a:xfrm>
            <a:off x="5023186" y="1150361"/>
            <a:ext cx="4138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9FE3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Критерии обеспечения телеуправления РП-ТП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084C17F-DC8F-47DC-AADA-7D0989ABE07E}"/>
              </a:ext>
            </a:extLst>
          </p:cNvPr>
          <p:cNvSpPr txBox="1"/>
          <p:nvPr/>
        </p:nvSpPr>
        <p:spPr>
          <a:xfrm>
            <a:off x="689214" y="6496248"/>
            <a:ext cx="454649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Управляемая ТП		Наблюдаемая ТП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  <a:p>
            <a:pPr>
              <a:spcAft>
                <a:spcPts val="1200"/>
              </a:spcAft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ТП не участвует в САВС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D27A432-4F54-477A-B740-AEA359D1FAB0}"/>
              </a:ext>
            </a:extLst>
          </p:cNvPr>
          <p:cNvSpPr txBox="1"/>
          <p:nvPr/>
        </p:nvSpPr>
        <p:spPr>
          <a:xfrm>
            <a:off x="5023186" y="1413585"/>
            <a:ext cx="494125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РП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–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100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%;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  <a:p>
            <a:pPr marL="171450" indent="-171450">
              <a:spcAft>
                <a:spcPts val="600"/>
              </a:spcAft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Узловые ТП с количеством присоединений в РУ-10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кВ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 более 4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;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 </a:t>
            </a:r>
          </a:p>
          <a:p>
            <a:pPr marL="171450" indent="-171450">
              <a:spcAft>
                <a:spcPts val="600"/>
              </a:spcAft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ТП, где имеются нормальные разрывы; </a:t>
            </a:r>
          </a:p>
          <a:p>
            <a:pPr marL="171450" indent="-171450">
              <a:spcAft>
                <a:spcPts val="600"/>
              </a:spcAft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ТП, от которых осуществляется электроснабжение особо значимых потребителей.</a:t>
            </a:r>
          </a:p>
        </p:txBody>
      </p:sp>
      <p:grpSp>
        <p:nvGrpSpPr>
          <p:cNvPr id="13" name="Группа 6">
            <a:extLst>
              <a:ext uri="{FF2B5EF4-FFF2-40B4-BE49-F238E27FC236}">
                <a16:creationId xmlns:a16="http://schemas.microsoft.com/office/drawing/2014/main" id="{51060D7C-30B1-49D6-B62D-0CAD0DAAC281}"/>
              </a:ext>
            </a:extLst>
          </p:cNvPr>
          <p:cNvGrpSpPr/>
          <p:nvPr/>
        </p:nvGrpSpPr>
        <p:grpSpPr>
          <a:xfrm>
            <a:off x="478123" y="1446572"/>
            <a:ext cx="3216659" cy="4519621"/>
            <a:chOff x="1324994" y="667521"/>
            <a:chExt cx="3580381" cy="5380853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9A96096-70B9-4FB1-B8C4-5FD0EE809FB0}"/>
                </a:ext>
              </a:extLst>
            </p:cNvPr>
            <p:cNvSpPr/>
            <p:nvPr/>
          </p:nvSpPr>
          <p:spPr>
            <a:xfrm>
              <a:off x="1324994" y="667521"/>
              <a:ext cx="924092" cy="470282"/>
            </a:xfrm>
            <a:prstGeom prst="rect">
              <a:avLst/>
            </a:prstGeom>
            <a:solidFill>
              <a:srgbClr val="009FE3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РП-1</a:t>
              </a: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5C4B4AC8-4ABE-4B64-90AA-9BBA656DCD0B}"/>
                </a:ext>
              </a:extLst>
            </p:cNvPr>
            <p:cNvSpPr/>
            <p:nvPr/>
          </p:nvSpPr>
          <p:spPr>
            <a:xfrm>
              <a:off x="3981283" y="667521"/>
              <a:ext cx="924092" cy="470282"/>
            </a:xfrm>
            <a:prstGeom prst="rect">
              <a:avLst/>
            </a:prstGeom>
            <a:solidFill>
              <a:srgbClr val="009FE3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РП-2</a:t>
              </a:r>
            </a:p>
          </p:txBody>
        </p: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BD8F4A5E-6E7F-417E-868F-C1284C95E49C}"/>
                </a:ext>
              </a:extLst>
            </p:cNvPr>
            <p:cNvCxnSpPr/>
            <p:nvPr/>
          </p:nvCxnSpPr>
          <p:spPr>
            <a:xfrm>
              <a:off x="3472959" y="5735037"/>
              <a:ext cx="60600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E081F484-6D05-4E18-B7E4-0CED7E17464E}"/>
                </a:ext>
              </a:extLst>
            </p:cNvPr>
            <p:cNvCxnSpPr/>
            <p:nvPr/>
          </p:nvCxnSpPr>
          <p:spPr>
            <a:xfrm>
              <a:off x="3455214" y="5920202"/>
              <a:ext cx="60600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0F51643D-E428-4A51-A941-563E550DE422}"/>
                </a:ext>
              </a:extLst>
            </p:cNvPr>
            <p:cNvCxnSpPr/>
            <p:nvPr/>
          </p:nvCxnSpPr>
          <p:spPr>
            <a:xfrm flipH="1">
              <a:off x="4588748" y="3490378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C22E3EFD-2A4F-4FFD-B93B-AEEE4F189846}"/>
                </a:ext>
              </a:extLst>
            </p:cNvPr>
            <p:cNvCxnSpPr/>
            <p:nvPr/>
          </p:nvCxnSpPr>
          <p:spPr>
            <a:xfrm flipH="1">
              <a:off x="4301345" y="3490378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2E6F41D3-0249-42F8-95B7-D8DC839F83F4}"/>
                </a:ext>
              </a:extLst>
            </p:cNvPr>
            <p:cNvSpPr/>
            <p:nvPr/>
          </p:nvSpPr>
          <p:spPr>
            <a:xfrm>
              <a:off x="4058253" y="5578092"/>
              <a:ext cx="792722" cy="470282"/>
            </a:xfrm>
            <a:prstGeom prst="rect">
              <a:avLst/>
            </a:prstGeom>
            <a:solidFill>
              <a:srgbClr val="009FE3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bg1"/>
                  </a:solidFill>
                </a:rPr>
                <a:t>ТП-12 (У)</a:t>
              </a:r>
            </a:p>
          </p:txBody>
        </p: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5D177A5F-3681-48CD-B3C6-4669590D1589}"/>
                </a:ext>
              </a:extLst>
            </p:cNvPr>
            <p:cNvCxnSpPr/>
            <p:nvPr/>
          </p:nvCxnSpPr>
          <p:spPr>
            <a:xfrm>
              <a:off x="4215999" y="1137803"/>
              <a:ext cx="0" cy="666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EC983B53-CAA1-4D15-9516-C4CB9A088DB8}"/>
                </a:ext>
              </a:extLst>
            </p:cNvPr>
            <p:cNvCxnSpPr/>
            <p:nvPr/>
          </p:nvCxnSpPr>
          <p:spPr>
            <a:xfrm>
              <a:off x="4697261" y="1137803"/>
              <a:ext cx="0" cy="666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B782E390-997B-4940-A9CA-403428EA40C5}"/>
                </a:ext>
              </a:extLst>
            </p:cNvPr>
            <p:cNvSpPr/>
            <p:nvPr/>
          </p:nvSpPr>
          <p:spPr>
            <a:xfrm>
              <a:off x="4082770" y="3892025"/>
              <a:ext cx="728732" cy="470282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ТП-10</a:t>
              </a:r>
              <a:r>
                <a:rPr lang="en-US" sz="1000" b="1" dirty="0">
                  <a:solidFill>
                    <a:schemeClr val="tx1"/>
                  </a:solidFill>
                </a:rPr>
                <a:t> </a:t>
              </a:r>
              <a:r>
                <a:rPr lang="ru-RU" sz="1000" b="1" dirty="0">
                  <a:solidFill>
                    <a:schemeClr val="tx1"/>
                  </a:solidFill>
                </a:rPr>
                <a:t>(Н)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309866FC-BC13-4EA1-AEA6-BB2ABDF20EF0}"/>
                </a:ext>
              </a:extLst>
            </p:cNvPr>
            <p:cNvSpPr/>
            <p:nvPr/>
          </p:nvSpPr>
          <p:spPr>
            <a:xfrm>
              <a:off x="4075998" y="4736018"/>
              <a:ext cx="728732" cy="4702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ТП-11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F087676-F75F-432C-AB03-13AA89B2B828}"/>
                </a:ext>
              </a:extLst>
            </p:cNvPr>
            <p:cNvSpPr/>
            <p:nvPr/>
          </p:nvSpPr>
          <p:spPr>
            <a:xfrm>
              <a:off x="4090249" y="1334109"/>
              <a:ext cx="728732" cy="4702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ТП-7</a:t>
              </a:r>
            </a:p>
          </p:txBody>
        </p: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7AD00AE9-7811-4141-8124-E0D1A13DF06E}"/>
                </a:ext>
              </a:extLst>
            </p:cNvPr>
            <p:cNvCxnSpPr/>
            <p:nvPr/>
          </p:nvCxnSpPr>
          <p:spPr>
            <a:xfrm>
              <a:off x="4550171" y="4364225"/>
              <a:ext cx="0" cy="3717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9591EA3B-CE53-4D2B-9E02-FFE6A80C4C3B}"/>
                </a:ext>
              </a:extLst>
            </p:cNvPr>
            <p:cNvCxnSpPr/>
            <p:nvPr/>
          </p:nvCxnSpPr>
          <p:spPr>
            <a:xfrm flipH="1">
              <a:off x="4590897" y="2651853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F92982F4-732D-402B-BAC0-C8957FACD502}"/>
                </a:ext>
              </a:extLst>
            </p:cNvPr>
            <p:cNvCxnSpPr/>
            <p:nvPr/>
          </p:nvCxnSpPr>
          <p:spPr>
            <a:xfrm flipH="1">
              <a:off x="4589823" y="1790971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002C388D-4E99-4C09-A4B7-931AFF42FED7}"/>
                </a:ext>
              </a:extLst>
            </p:cNvPr>
            <p:cNvCxnSpPr/>
            <p:nvPr/>
          </p:nvCxnSpPr>
          <p:spPr>
            <a:xfrm>
              <a:off x="4262768" y="4364225"/>
              <a:ext cx="0" cy="3717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F2C3B3B3-7E88-483E-BE30-700DA38F90B0}"/>
                </a:ext>
              </a:extLst>
            </p:cNvPr>
            <p:cNvCxnSpPr/>
            <p:nvPr/>
          </p:nvCxnSpPr>
          <p:spPr>
            <a:xfrm flipH="1">
              <a:off x="4303494" y="2651853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9403094E-ECEA-4B38-AEA9-D84ACC07D9A8}"/>
                </a:ext>
              </a:extLst>
            </p:cNvPr>
            <p:cNvCxnSpPr/>
            <p:nvPr/>
          </p:nvCxnSpPr>
          <p:spPr>
            <a:xfrm flipH="1">
              <a:off x="4302419" y="1790971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58523024-A1D0-4EBB-B84F-69DCE6DBC374}"/>
                </a:ext>
              </a:extLst>
            </p:cNvPr>
            <p:cNvCxnSpPr/>
            <p:nvPr/>
          </p:nvCxnSpPr>
          <p:spPr>
            <a:xfrm>
              <a:off x="4545470" y="5206300"/>
              <a:ext cx="0" cy="1366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CBE84CD1-D13A-4DFE-BB6B-960B236EDAE8}"/>
                </a:ext>
              </a:extLst>
            </p:cNvPr>
            <p:cNvCxnSpPr/>
            <p:nvPr/>
          </p:nvCxnSpPr>
          <p:spPr>
            <a:xfrm flipH="1">
              <a:off x="4258065" y="5206300"/>
              <a:ext cx="1" cy="1366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5C30F33D-4EFD-43B0-99BA-A397F3E0A113}"/>
                </a:ext>
              </a:extLst>
            </p:cNvPr>
            <p:cNvSpPr/>
            <p:nvPr/>
          </p:nvSpPr>
          <p:spPr>
            <a:xfrm>
              <a:off x="4082770" y="3063265"/>
              <a:ext cx="728732" cy="4702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ТП-9</a:t>
              </a: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64635CF8-6607-4C55-A3EB-267EC616A5FB}"/>
                </a:ext>
              </a:extLst>
            </p:cNvPr>
            <p:cNvSpPr/>
            <p:nvPr/>
          </p:nvSpPr>
          <p:spPr>
            <a:xfrm>
              <a:off x="2622631" y="5575058"/>
              <a:ext cx="854389" cy="4702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ТП-14</a:t>
              </a:r>
            </a:p>
          </p:txBody>
        </p: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B4AE2952-E6C7-4D42-9B0C-7BBEA8D2F2C3}"/>
                </a:ext>
              </a:extLst>
            </p:cNvPr>
            <p:cNvCxnSpPr/>
            <p:nvPr/>
          </p:nvCxnSpPr>
          <p:spPr>
            <a:xfrm>
              <a:off x="2155626" y="5906614"/>
              <a:ext cx="48060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7790B298-9641-4D0C-A09E-3BD2BF7A732C}"/>
                </a:ext>
              </a:extLst>
            </p:cNvPr>
            <p:cNvCxnSpPr/>
            <p:nvPr/>
          </p:nvCxnSpPr>
          <p:spPr>
            <a:xfrm>
              <a:off x="2155626" y="5733472"/>
              <a:ext cx="480603" cy="10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B82EE179-8CD0-4082-8758-F8D408B82C8D}"/>
                </a:ext>
              </a:extLst>
            </p:cNvPr>
            <p:cNvCxnSpPr/>
            <p:nvPr/>
          </p:nvCxnSpPr>
          <p:spPr>
            <a:xfrm flipH="1">
              <a:off x="1939497" y="3490378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3C4485E3-4689-4603-8308-10AD5647022C}"/>
                </a:ext>
              </a:extLst>
            </p:cNvPr>
            <p:cNvCxnSpPr/>
            <p:nvPr/>
          </p:nvCxnSpPr>
          <p:spPr>
            <a:xfrm flipH="1">
              <a:off x="1652094" y="3490378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C2817F4E-A77F-4B4F-8C81-1B82999267F6}"/>
                </a:ext>
              </a:extLst>
            </p:cNvPr>
            <p:cNvSpPr/>
            <p:nvPr/>
          </p:nvSpPr>
          <p:spPr>
            <a:xfrm>
              <a:off x="1409002" y="5578092"/>
              <a:ext cx="792722" cy="470282"/>
            </a:xfrm>
            <a:prstGeom prst="rect">
              <a:avLst/>
            </a:prstGeom>
            <a:solidFill>
              <a:srgbClr val="009FE3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bg1"/>
                  </a:solidFill>
                </a:rPr>
                <a:t>ТП-6 (У)</a:t>
              </a:r>
            </a:p>
          </p:txBody>
        </p: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835BD0C5-BE26-4C06-8F03-658271F71E9E}"/>
                </a:ext>
              </a:extLst>
            </p:cNvPr>
            <p:cNvCxnSpPr/>
            <p:nvPr/>
          </p:nvCxnSpPr>
          <p:spPr>
            <a:xfrm>
              <a:off x="1566748" y="1137803"/>
              <a:ext cx="0" cy="666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4A73C365-ACAA-4695-8D94-69BD4F099FDD}"/>
                </a:ext>
              </a:extLst>
            </p:cNvPr>
            <p:cNvCxnSpPr/>
            <p:nvPr/>
          </p:nvCxnSpPr>
          <p:spPr>
            <a:xfrm>
              <a:off x="2048011" y="1137803"/>
              <a:ext cx="0" cy="666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3DE81C2F-9E38-4ACF-ADC2-71481BD47E66}"/>
                </a:ext>
              </a:extLst>
            </p:cNvPr>
            <p:cNvSpPr/>
            <p:nvPr/>
          </p:nvSpPr>
          <p:spPr>
            <a:xfrm>
              <a:off x="1440998" y="2189418"/>
              <a:ext cx="728732" cy="470282"/>
            </a:xfrm>
            <a:prstGeom prst="rect">
              <a:avLst/>
            </a:prstGeom>
            <a:solidFill>
              <a:srgbClr val="009FE3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bg1"/>
                  </a:solidFill>
                </a:rPr>
                <a:t>ТП-2</a:t>
              </a:r>
            </a:p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bg1"/>
                  </a:solidFill>
                </a:rPr>
                <a:t>(У)</a:t>
              </a:r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F2B042E7-542E-415E-A2E2-1CFF4553262E}"/>
                </a:ext>
              </a:extLst>
            </p:cNvPr>
            <p:cNvSpPr/>
            <p:nvPr/>
          </p:nvSpPr>
          <p:spPr>
            <a:xfrm>
              <a:off x="1433519" y="3892025"/>
              <a:ext cx="728732" cy="470282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ТП-4</a:t>
              </a:r>
              <a:r>
                <a:rPr lang="en-US" sz="1000" b="1" dirty="0">
                  <a:solidFill>
                    <a:schemeClr val="tx1"/>
                  </a:solidFill>
                </a:rPr>
                <a:t> </a:t>
              </a:r>
              <a:r>
                <a:rPr lang="ru-RU" sz="1000" b="1" dirty="0">
                  <a:solidFill>
                    <a:schemeClr val="tx1"/>
                  </a:solidFill>
                </a:rPr>
                <a:t>(Н)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FE0F306B-4332-436B-AB83-C4C52A5066A1}"/>
                </a:ext>
              </a:extLst>
            </p:cNvPr>
            <p:cNvSpPr/>
            <p:nvPr/>
          </p:nvSpPr>
          <p:spPr>
            <a:xfrm>
              <a:off x="1426747" y="4736018"/>
              <a:ext cx="728732" cy="4702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ТП-5</a:t>
              </a:r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E6D4BB26-0266-4879-9D46-1243BDBD67D4}"/>
                </a:ext>
              </a:extLst>
            </p:cNvPr>
            <p:cNvSpPr/>
            <p:nvPr/>
          </p:nvSpPr>
          <p:spPr>
            <a:xfrm>
              <a:off x="1440998" y="1334109"/>
              <a:ext cx="728732" cy="4702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ТП-1</a:t>
              </a:r>
            </a:p>
          </p:txBody>
        </p: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7D21EDF1-141D-4114-A2D4-1EB2E06AA8D0}"/>
                </a:ext>
              </a:extLst>
            </p:cNvPr>
            <p:cNvCxnSpPr/>
            <p:nvPr/>
          </p:nvCxnSpPr>
          <p:spPr>
            <a:xfrm>
              <a:off x="1900920" y="4364225"/>
              <a:ext cx="0" cy="3717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>
              <a:extLst>
                <a:ext uri="{FF2B5EF4-FFF2-40B4-BE49-F238E27FC236}">
                  <a16:creationId xmlns:a16="http://schemas.microsoft.com/office/drawing/2014/main" id="{3027DE7C-5ABB-4780-B1FA-22450EB3376A}"/>
                </a:ext>
              </a:extLst>
            </p:cNvPr>
            <p:cNvCxnSpPr/>
            <p:nvPr/>
          </p:nvCxnSpPr>
          <p:spPr>
            <a:xfrm flipH="1">
              <a:off x="1941647" y="2651853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5D9E1760-5C62-4F63-A0E2-6B2C6115AD95}"/>
                </a:ext>
              </a:extLst>
            </p:cNvPr>
            <p:cNvCxnSpPr/>
            <p:nvPr/>
          </p:nvCxnSpPr>
          <p:spPr>
            <a:xfrm flipH="1">
              <a:off x="1940572" y="1790971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>
              <a:extLst>
                <a:ext uri="{FF2B5EF4-FFF2-40B4-BE49-F238E27FC236}">
                  <a16:creationId xmlns:a16="http://schemas.microsoft.com/office/drawing/2014/main" id="{DC69E61C-6DD7-46CC-9ABC-4070706B4C64}"/>
                </a:ext>
              </a:extLst>
            </p:cNvPr>
            <p:cNvCxnSpPr/>
            <p:nvPr/>
          </p:nvCxnSpPr>
          <p:spPr>
            <a:xfrm>
              <a:off x="1613518" y="4364225"/>
              <a:ext cx="0" cy="3717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>
              <a:extLst>
                <a:ext uri="{FF2B5EF4-FFF2-40B4-BE49-F238E27FC236}">
                  <a16:creationId xmlns:a16="http://schemas.microsoft.com/office/drawing/2014/main" id="{01AE0E0F-AE1D-43C7-9465-7755DD9DB2D8}"/>
                </a:ext>
              </a:extLst>
            </p:cNvPr>
            <p:cNvCxnSpPr/>
            <p:nvPr/>
          </p:nvCxnSpPr>
          <p:spPr>
            <a:xfrm flipH="1">
              <a:off x="1654243" y="2651853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>
              <a:extLst>
                <a:ext uri="{FF2B5EF4-FFF2-40B4-BE49-F238E27FC236}">
                  <a16:creationId xmlns:a16="http://schemas.microsoft.com/office/drawing/2014/main" id="{65691B67-24D3-40A9-BA34-45C3E2B9FB76}"/>
                </a:ext>
              </a:extLst>
            </p:cNvPr>
            <p:cNvCxnSpPr/>
            <p:nvPr/>
          </p:nvCxnSpPr>
          <p:spPr>
            <a:xfrm flipH="1">
              <a:off x="1653169" y="1790971"/>
              <a:ext cx="1075" cy="3852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id="{D2E9C25A-1BFF-4FE8-9130-97FAB795C75E}"/>
                </a:ext>
              </a:extLst>
            </p:cNvPr>
            <p:cNvCxnSpPr/>
            <p:nvPr/>
          </p:nvCxnSpPr>
          <p:spPr>
            <a:xfrm>
              <a:off x="1896219" y="5206300"/>
              <a:ext cx="0" cy="3717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id="{D65CA679-1ADD-4EEF-9DA7-943E36839C5C}"/>
                </a:ext>
              </a:extLst>
            </p:cNvPr>
            <p:cNvCxnSpPr/>
            <p:nvPr/>
          </p:nvCxnSpPr>
          <p:spPr>
            <a:xfrm>
              <a:off x="1608816" y="5206300"/>
              <a:ext cx="0" cy="3717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DACEF791-01B8-463F-9DB6-684DBB854F41}"/>
                </a:ext>
              </a:extLst>
            </p:cNvPr>
            <p:cNvSpPr/>
            <p:nvPr/>
          </p:nvSpPr>
          <p:spPr>
            <a:xfrm>
              <a:off x="1433519" y="3063265"/>
              <a:ext cx="728732" cy="4702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ТП-3</a:t>
              </a:r>
            </a:p>
          </p:txBody>
        </p:sp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id="{9935E54D-C0A1-4DE8-91DD-A186484587C7}"/>
                </a:ext>
              </a:extLst>
            </p:cNvPr>
            <p:cNvCxnSpPr/>
            <p:nvPr/>
          </p:nvCxnSpPr>
          <p:spPr>
            <a:xfrm>
              <a:off x="3494457" y="2349397"/>
              <a:ext cx="306949" cy="71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>
              <a:extLst>
                <a:ext uri="{FF2B5EF4-FFF2-40B4-BE49-F238E27FC236}">
                  <a16:creationId xmlns:a16="http://schemas.microsoft.com/office/drawing/2014/main" id="{F01DE877-D87B-4DCA-A9B3-3D12FF46E51B}"/>
                </a:ext>
              </a:extLst>
            </p:cNvPr>
            <p:cNvCxnSpPr/>
            <p:nvPr/>
          </p:nvCxnSpPr>
          <p:spPr>
            <a:xfrm>
              <a:off x="2177125" y="2520975"/>
              <a:ext cx="48060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>
              <a:extLst>
                <a:ext uri="{FF2B5EF4-FFF2-40B4-BE49-F238E27FC236}">
                  <a16:creationId xmlns:a16="http://schemas.microsoft.com/office/drawing/2014/main" id="{AB6F1A0A-A40D-44D8-A6D5-89BE98265581}"/>
                </a:ext>
              </a:extLst>
            </p:cNvPr>
            <p:cNvCxnSpPr/>
            <p:nvPr/>
          </p:nvCxnSpPr>
          <p:spPr>
            <a:xfrm>
              <a:off x="2177125" y="2347832"/>
              <a:ext cx="480603" cy="105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FF27D28C-ACDF-4D80-A886-90215C113092}"/>
                </a:ext>
              </a:extLst>
            </p:cNvPr>
            <p:cNvSpPr/>
            <p:nvPr/>
          </p:nvSpPr>
          <p:spPr>
            <a:xfrm>
              <a:off x="2644129" y="2189418"/>
              <a:ext cx="854389" cy="4702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tx1"/>
                  </a:solidFill>
                </a:rPr>
                <a:t>ТП-13</a:t>
              </a:r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5C500AB6-F785-4C1F-973F-143285891CDF}"/>
                </a:ext>
              </a:extLst>
            </p:cNvPr>
            <p:cNvSpPr/>
            <p:nvPr/>
          </p:nvSpPr>
          <p:spPr>
            <a:xfrm>
              <a:off x="4090249" y="2189418"/>
              <a:ext cx="728732" cy="470282"/>
            </a:xfrm>
            <a:prstGeom prst="rect">
              <a:avLst/>
            </a:prstGeom>
            <a:solidFill>
              <a:srgbClr val="009FE3"/>
            </a:solidFill>
            <a:ln>
              <a:solidFill>
                <a:srgbClr val="009F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bg1"/>
                  </a:solidFill>
                </a:rPr>
                <a:t>ТП-8</a:t>
              </a:r>
            </a:p>
            <a:p>
              <a:pPr algn="ctr">
                <a:spcBef>
                  <a:spcPts val="50"/>
                </a:spcBef>
              </a:pPr>
              <a:r>
                <a:rPr lang="ru-RU" sz="1000" b="1" dirty="0">
                  <a:solidFill>
                    <a:schemeClr val="bg1"/>
                  </a:solidFill>
                </a:rPr>
                <a:t>(У)</a:t>
              </a:r>
            </a:p>
          </p:txBody>
        </p:sp>
        <p:cxnSp>
          <p:nvCxnSpPr>
            <p:cNvPr id="69" name="Прямая соединительная линия 68">
              <a:extLst>
                <a:ext uri="{FF2B5EF4-FFF2-40B4-BE49-F238E27FC236}">
                  <a16:creationId xmlns:a16="http://schemas.microsoft.com/office/drawing/2014/main" id="{58E04EAC-86E3-4C82-9D61-948C60B0E994}"/>
                </a:ext>
              </a:extLst>
            </p:cNvPr>
            <p:cNvCxnSpPr/>
            <p:nvPr/>
          </p:nvCxnSpPr>
          <p:spPr>
            <a:xfrm>
              <a:off x="3922196" y="2338870"/>
              <a:ext cx="1566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>
              <a:extLst>
                <a:ext uri="{FF2B5EF4-FFF2-40B4-BE49-F238E27FC236}">
                  <a16:creationId xmlns:a16="http://schemas.microsoft.com/office/drawing/2014/main" id="{BB280580-843D-46C4-A8ED-5E8F8EDCEADA}"/>
                </a:ext>
              </a:extLst>
            </p:cNvPr>
            <p:cNvCxnSpPr/>
            <p:nvPr/>
          </p:nvCxnSpPr>
          <p:spPr>
            <a:xfrm>
              <a:off x="3775960" y="2261800"/>
              <a:ext cx="146236" cy="770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>
              <a:extLst>
                <a:ext uri="{FF2B5EF4-FFF2-40B4-BE49-F238E27FC236}">
                  <a16:creationId xmlns:a16="http://schemas.microsoft.com/office/drawing/2014/main" id="{D990979E-6434-4CF9-9F3E-F0721E009765}"/>
                </a:ext>
              </a:extLst>
            </p:cNvPr>
            <p:cNvCxnSpPr/>
            <p:nvPr/>
          </p:nvCxnSpPr>
          <p:spPr>
            <a:xfrm>
              <a:off x="3487215" y="2531503"/>
              <a:ext cx="3244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>
              <a:extLst>
                <a:ext uri="{FF2B5EF4-FFF2-40B4-BE49-F238E27FC236}">
                  <a16:creationId xmlns:a16="http://schemas.microsoft.com/office/drawing/2014/main" id="{E57605CE-7FAA-4B4B-828E-CE2454310C18}"/>
                </a:ext>
              </a:extLst>
            </p:cNvPr>
            <p:cNvCxnSpPr/>
            <p:nvPr/>
          </p:nvCxnSpPr>
          <p:spPr>
            <a:xfrm>
              <a:off x="3914955" y="2520975"/>
              <a:ext cx="1566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>
              <a:extLst>
                <a:ext uri="{FF2B5EF4-FFF2-40B4-BE49-F238E27FC236}">
                  <a16:creationId xmlns:a16="http://schemas.microsoft.com/office/drawing/2014/main" id="{25EF86E9-D48D-49FA-9BA1-3DEE43057EBD}"/>
                </a:ext>
              </a:extLst>
            </p:cNvPr>
            <p:cNvCxnSpPr/>
            <p:nvPr/>
          </p:nvCxnSpPr>
          <p:spPr>
            <a:xfrm>
              <a:off x="3768719" y="2443905"/>
              <a:ext cx="146236" cy="770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>
              <a:extLst>
                <a:ext uri="{FF2B5EF4-FFF2-40B4-BE49-F238E27FC236}">
                  <a16:creationId xmlns:a16="http://schemas.microsoft.com/office/drawing/2014/main" id="{F4FF6DB4-2274-413D-88FD-A369F8534433}"/>
                </a:ext>
              </a:extLst>
            </p:cNvPr>
            <p:cNvCxnSpPr/>
            <p:nvPr/>
          </p:nvCxnSpPr>
          <p:spPr>
            <a:xfrm rot="5400000">
              <a:off x="4476664" y="5514072"/>
              <a:ext cx="13760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>
              <a:extLst>
                <a:ext uri="{FF2B5EF4-FFF2-40B4-BE49-F238E27FC236}">
                  <a16:creationId xmlns:a16="http://schemas.microsoft.com/office/drawing/2014/main" id="{34522710-CF62-4D6F-A4C0-D7665C81D06E}"/>
                </a:ext>
              </a:extLst>
            </p:cNvPr>
            <p:cNvCxnSpPr/>
            <p:nvPr/>
          </p:nvCxnSpPr>
          <p:spPr>
            <a:xfrm rot="5400000">
              <a:off x="4525099" y="5337169"/>
              <a:ext cx="128469" cy="877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>
              <a:extLst>
                <a:ext uri="{FF2B5EF4-FFF2-40B4-BE49-F238E27FC236}">
                  <a16:creationId xmlns:a16="http://schemas.microsoft.com/office/drawing/2014/main" id="{707497C7-183B-45A8-8CF1-087D03D4473A}"/>
                </a:ext>
              </a:extLst>
            </p:cNvPr>
            <p:cNvCxnSpPr/>
            <p:nvPr/>
          </p:nvCxnSpPr>
          <p:spPr>
            <a:xfrm rot="5400000">
              <a:off x="4189261" y="5506253"/>
              <a:ext cx="13760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>
              <a:extLst>
                <a:ext uri="{FF2B5EF4-FFF2-40B4-BE49-F238E27FC236}">
                  <a16:creationId xmlns:a16="http://schemas.microsoft.com/office/drawing/2014/main" id="{61D2428B-6258-4B23-BC5B-4A962DB4F763}"/>
                </a:ext>
              </a:extLst>
            </p:cNvPr>
            <p:cNvCxnSpPr/>
            <p:nvPr/>
          </p:nvCxnSpPr>
          <p:spPr>
            <a:xfrm rot="5400000">
              <a:off x="4237696" y="5329350"/>
              <a:ext cx="128469" cy="877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C0EAF059-3BCC-45BD-9F86-1F028B2835DC}"/>
              </a:ext>
            </a:extLst>
          </p:cNvPr>
          <p:cNvSpPr/>
          <p:nvPr/>
        </p:nvSpPr>
        <p:spPr>
          <a:xfrm>
            <a:off x="466725" y="6527572"/>
            <a:ext cx="241151" cy="21704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"/>
              </a:spcBef>
            </a:pP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D1F7E87F-8DE4-4304-A023-C39D08CFB14F}"/>
              </a:ext>
            </a:extLst>
          </p:cNvPr>
          <p:cNvSpPr/>
          <p:nvPr/>
        </p:nvSpPr>
        <p:spPr>
          <a:xfrm>
            <a:off x="2300113" y="6527572"/>
            <a:ext cx="241151" cy="217044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"/>
              </a:spcBef>
            </a:pP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C043F2A9-F3BE-42E7-ADBC-7B0C633D366C}"/>
              </a:ext>
            </a:extLst>
          </p:cNvPr>
          <p:cNvSpPr/>
          <p:nvPr/>
        </p:nvSpPr>
        <p:spPr>
          <a:xfrm>
            <a:off x="466725" y="6858728"/>
            <a:ext cx="241151" cy="217044"/>
          </a:xfrm>
          <a:prstGeom prst="rect">
            <a:avLst/>
          </a:prstGeom>
          <a:noFill/>
          <a:ln>
            <a:solidFill>
              <a:srgbClr val="009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"/>
              </a:spcBef>
            </a:pP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0631774-B3D4-43AC-9273-8EAE02384132}"/>
              </a:ext>
            </a:extLst>
          </p:cNvPr>
          <p:cNvSpPr txBox="1"/>
          <p:nvPr/>
        </p:nvSpPr>
        <p:spPr>
          <a:xfrm>
            <a:off x="5023186" y="3193692"/>
            <a:ext cx="489045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Все РП-ТП, где имеется ТУ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;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  <a:p>
            <a:pPr marL="171450" indent="-171450">
              <a:spcAft>
                <a:spcPts val="600"/>
              </a:spcAft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Реконструируемые и вновь вводимые ТП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;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  <a:p>
            <a:pPr marL="171450" indent="-171450">
              <a:spcAft>
                <a:spcPts val="600"/>
              </a:spcAft>
              <a:buClr>
                <a:srgbClr val="009FE3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Прочие ТП. Для обеспечения качественной и достоверной оценки состояния сети (на основании экспертной оценки)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Roboto Bold" panose="02000000000000000000" pitchFamily="2" charset="0"/>
              </a:rPr>
              <a:t>.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ea typeface="Roboto Bold" panose="02000000000000000000" pitchFamily="2" charset="0"/>
            </a:endParaRPr>
          </a:p>
        </p:txBody>
      </p:sp>
      <p:sp>
        <p:nvSpPr>
          <p:cNvPr id="88" name="Полилиния 135">
            <a:extLst>
              <a:ext uri="{FF2B5EF4-FFF2-40B4-BE49-F238E27FC236}">
                <a16:creationId xmlns:a16="http://schemas.microsoft.com/office/drawing/2014/main" id="{C5A819F6-68D7-4721-9CA3-374788C8A483}"/>
              </a:ext>
            </a:extLst>
          </p:cNvPr>
          <p:cNvSpPr/>
          <p:nvPr/>
        </p:nvSpPr>
        <p:spPr>
          <a:xfrm>
            <a:off x="6096477" y="6743494"/>
            <a:ext cx="2356442" cy="349456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562" tIns="43562" rIns="43562" bIns="4356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bg1"/>
                </a:solidFill>
              </a:rPr>
              <a:t>Передача в </a:t>
            </a:r>
            <a:r>
              <a:rPr lang="en-US" sz="1200" kern="1200" dirty="0">
                <a:solidFill>
                  <a:schemeClr val="bg1"/>
                </a:solidFill>
              </a:rPr>
              <a:t>ARM- </a:t>
            </a:r>
            <a:r>
              <a:rPr lang="ru-RU" sz="1200" kern="1200" dirty="0">
                <a:solidFill>
                  <a:schemeClr val="bg1"/>
                </a:solidFill>
              </a:rPr>
              <a:t>Диспетчер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F74B17F-5500-47B5-9AC5-328D7D8CDF71}"/>
              </a:ext>
            </a:extLst>
          </p:cNvPr>
          <p:cNvGrpSpPr/>
          <p:nvPr/>
        </p:nvGrpSpPr>
        <p:grpSpPr>
          <a:xfrm>
            <a:off x="5346440" y="5680793"/>
            <a:ext cx="3856516" cy="371238"/>
            <a:chOff x="5346440" y="5626208"/>
            <a:chExt cx="3856516" cy="371238"/>
          </a:xfrm>
        </p:grpSpPr>
        <p:sp>
          <p:nvSpPr>
            <p:cNvPr id="87" name="Полилиния 133">
              <a:extLst>
                <a:ext uri="{FF2B5EF4-FFF2-40B4-BE49-F238E27FC236}">
                  <a16:creationId xmlns:a16="http://schemas.microsoft.com/office/drawing/2014/main" id="{A8A31B51-05E2-42DF-ADCD-1EC3E2AD4378}"/>
                </a:ext>
              </a:extLst>
            </p:cNvPr>
            <p:cNvSpPr/>
            <p:nvPr/>
          </p:nvSpPr>
          <p:spPr>
            <a:xfrm>
              <a:off x="7562031" y="5626208"/>
              <a:ext cx="1640925" cy="371107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562" tIns="43562" rIns="43562" bIns="4356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bg1"/>
                  </a:solidFill>
                </a:rPr>
                <a:t>Снятие сигналов ОПС</a:t>
              </a:r>
            </a:p>
          </p:txBody>
        </p:sp>
        <p:sp>
          <p:nvSpPr>
            <p:cNvPr id="89" name="Полилиния 136">
              <a:extLst>
                <a:ext uri="{FF2B5EF4-FFF2-40B4-BE49-F238E27FC236}">
                  <a16:creationId xmlns:a16="http://schemas.microsoft.com/office/drawing/2014/main" id="{885D7C12-16D7-42FE-8F8E-A6C9776B7B8D}"/>
                </a:ext>
              </a:extLst>
            </p:cNvPr>
            <p:cNvSpPr/>
            <p:nvPr/>
          </p:nvSpPr>
          <p:spPr>
            <a:xfrm>
              <a:off x="5346440" y="5630892"/>
              <a:ext cx="1554948" cy="36655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599" tIns="43599" rIns="43599" bIns="4359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bg1"/>
                  </a:solidFill>
                </a:rPr>
                <a:t>Фиксация токов КЗ</a:t>
              </a:r>
            </a:p>
          </p:txBody>
        </p:sp>
      </p:grpSp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4228345B-4901-4824-8E59-27E44A5DFC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51884" y="5195426"/>
            <a:ext cx="445629" cy="465368"/>
          </a:xfrm>
          <a:prstGeom prst="rect">
            <a:avLst/>
          </a:prstGeom>
        </p:spPr>
      </p:pic>
      <p:sp>
        <p:nvSpPr>
          <p:cNvPr id="92" name="Стрелка вниз 139">
            <a:extLst>
              <a:ext uri="{FF2B5EF4-FFF2-40B4-BE49-F238E27FC236}">
                <a16:creationId xmlns:a16="http://schemas.microsoft.com/office/drawing/2014/main" id="{45AEC1DA-4F42-4C01-AB9C-6AA3185642A7}"/>
              </a:ext>
            </a:extLst>
          </p:cNvPr>
          <p:cNvSpPr/>
          <p:nvPr/>
        </p:nvSpPr>
        <p:spPr>
          <a:xfrm>
            <a:off x="6979948" y="6167660"/>
            <a:ext cx="589501" cy="349455"/>
          </a:xfrm>
          <a:prstGeom prst="downArrow">
            <a:avLst/>
          </a:prstGeom>
          <a:solidFill>
            <a:srgbClr val="009FE3"/>
          </a:solidFill>
          <a:ln>
            <a:solidFill>
              <a:srgbClr val="009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A835BCE-5077-4BB0-B478-ED5E36AD869B}"/>
              </a:ext>
            </a:extLst>
          </p:cNvPr>
          <p:cNvGrpSpPr/>
          <p:nvPr/>
        </p:nvGrpSpPr>
        <p:grpSpPr>
          <a:xfrm>
            <a:off x="6823840" y="4727056"/>
            <a:ext cx="901716" cy="747597"/>
            <a:chOff x="6861291" y="4652756"/>
            <a:chExt cx="901716" cy="747597"/>
          </a:xfrm>
        </p:grpSpPr>
        <p:sp>
          <p:nvSpPr>
            <p:cNvPr id="85" name="Полилиния 132">
              <a:extLst>
                <a:ext uri="{FF2B5EF4-FFF2-40B4-BE49-F238E27FC236}">
                  <a16:creationId xmlns:a16="http://schemas.microsoft.com/office/drawing/2014/main" id="{CF8A6476-275E-4855-BA63-B4A5270C069C}"/>
                </a:ext>
              </a:extLst>
            </p:cNvPr>
            <p:cNvSpPr/>
            <p:nvPr/>
          </p:nvSpPr>
          <p:spPr>
            <a:xfrm rot="2957126">
              <a:off x="7389208" y="5026555"/>
              <a:ext cx="747597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1150617" y="0"/>
                  </a:lnTo>
                </a:path>
              </a:pathLst>
            </a:custGeom>
            <a:noFill/>
            <a:ln w="9525" cap="flat" cmpd="sng" algn="ctr">
              <a:solidFill>
                <a:srgbClr val="009FE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3" name="Полилиния 132">
              <a:extLst>
                <a:ext uri="{FF2B5EF4-FFF2-40B4-BE49-F238E27FC236}">
                  <a16:creationId xmlns:a16="http://schemas.microsoft.com/office/drawing/2014/main" id="{2BA1830B-27C2-4802-8FCD-C4AE5E5F79DA}"/>
                </a:ext>
              </a:extLst>
            </p:cNvPr>
            <p:cNvSpPr/>
            <p:nvPr/>
          </p:nvSpPr>
          <p:spPr>
            <a:xfrm rot="18642874" flipH="1">
              <a:off x="6487492" y="5026555"/>
              <a:ext cx="747597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1150617" y="0"/>
                  </a:lnTo>
                </a:path>
              </a:pathLst>
            </a:custGeom>
            <a:noFill/>
            <a:ln w="9525" cap="flat" cmpd="sng" algn="ctr">
              <a:solidFill>
                <a:srgbClr val="009FE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86" name="Полилиния 131">
            <a:extLst>
              <a:ext uri="{FF2B5EF4-FFF2-40B4-BE49-F238E27FC236}">
                <a16:creationId xmlns:a16="http://schemas.microsoft.com/office/drawing/2014/main" id="{F1E8D0C3-9340-480A-9710-D6C259EAEEEB}"/>
              </a:ext>
            </a:extLst>
          </p:cNvPr>
          <p:cNvSpPr/>
          <p:nvPr/>
        </p:nvSpPr>
        <p:spPr>
          <a:xfrm>
            <a:off x="6292142" y="4641802"/>
            <a:ext cx="1965113" cy="400381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303" tIns="54303" rIns="54303" bIns="5430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>
                <a:solidFill>
                  <a:schemeClr val="bg1"/>
                </a:solidFill>
              </a:rPr>
              <a:t>Наблюдаемая ТП</a:t>
            </a:r>
          </a:p>
        </p:txBody>
      </p:sp>
    </p:spTree>
    <p:extLst>
      <p:ext uri="{BB962C8B-B14F-4D97-AF65-F5344CB8AC3E}">
        <p14:creationId xmlns:p14="http://schemas.microsoft.com/office/powerpoint/2010/main" val="1329458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FA8DA9A2-FF00-4F2C-81F3-2D262CB65737}"/>
              </a:ext>
            </a:extLst>
          </p:cNvPr>
          <p:cNvSpPr txBox="1">
            <a:spLocks/>
          </p:cNvSpPr>
          <p:nvPr/>
        </p:nvSpPr>
        <p:spPr>
          <a:xfrm>
            <a:off x="377505" y="776834"/>
            <a:ext cx="5547685" cy="2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по применимому оборудованию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53590"/>
            <a:ext cx="8926515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94D6"/>
                </a:solidFill>
              </a:rPr>
              <a:t>ТЕХНИЧЕСКИЕ РЕШЕНИЯ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C1DBFD5D-1A57-4DDB-8063-84B61728EDAA}"/>
              </a:ext>
            </a:extLst>
          </p:cNvPr>
          <p:cNvGrpSpPr/>
          <p:nvPr/>
        </p:nvGrpSpPr>
        <p:grpSpPr>
          <a:xfrm>
            <a:off x="3081773" y="2514204"/>
            <a:ext cx="1506049" cy="447053"/>
            <a:chOff x="1882860" y="1380683"/>
            <a:chExt cx="921065" cy="447053"/>
          </a:xfrm>
          <a:solidFill>
            <a:srgbClr val="009FE3"/>
          </a:solidFill>
        </p:grpSpPr>
        <p:sp>
          <p:nvSpPr>
            <p:cNvPr id="105" name="Скругленный прямоугольник 167">
              <a:extLst>
                <a:ext uri="{FF2B5EF4-FFF2-40B4-BE49-F238E27FC236}">
                  <a16:creationId xmlns:a16="http://schemas.microsoft.com/office/drawing/2014/main" id="{09751500-29FB-45F5-A601-BF0830D3DEFC}"/>
                </a:ext>
              </a:extLst>
            </p:cNvPr>
            <p:cNvSpPr/>
            <p:nvPr/>
          </p:nvSpPr>
          <p:spPr>
            <a:xfrm>
              <a:off x="1882860" y="1380683"/>
              <a:ext cx="921065" cy="44705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6" name="Скругленный прямоугольник 4">
              <a:extLst>
                <a:ext uri="{FF2B5EF4-FFF2-40B4-BE49-F238E27FC236}">
                  <a16:creationId xmlns:a16="http://schemas.microsoft.com/office/drawing/2014/main" id="{F85B821B-BA74-4ECA-B846-53BC602D727E}"/>
                </a:ext>
              </a:extLst>
            </p:cNvPr>
            <p:cNvSpPr txBox="1"/>
            <p:nvPr/>
          </p:nvSpPr>
          <p:spPr>
            <a:xfrm>
              <a:off x="1904682" y="1402506"/>
              <a:ext cx="877419" cy="40340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chemeClr val="bg1"/>
                  </a:solidFill>
                </a:rPr>
                <a:t>РП 10 </a:t>
              </a:r>
              <a:r>
                <a:rPr lang="ru-RU" sz="1200" b="1" kern="1200" dirty="0" err="1">
                  <a:solidFill>
                    <a:schemeClr val="bg1"/>
                  </a:solidFill>
                </a:rPr>
                <a:t>кВ</a:t>
              </a:r>
              <a:endParaRPr lang="ru-RU" sz="12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3" name="Группа 122">
            <a:extLst>
              <a:ext uri="{FF2B5EF4-FFF2-40B4-BE49-F238E27FC236}">
                <a16:creationId xmlns:a16="http://schemas.microsoft.com/office/drawing/2014/main" id="{382D621E-DA29-4DED-AA06-2AEE2C2D5A4D}"/>
              </a:ext>
            </a:extLst>
          </p:cNvPr>
          <p:cNvGrpSpPr/>
          <p:nvPr/>
        </p:nvGrpSpPr>
        <p:grpSpPr>
          <a:xfrm>
            <a:off x="5845266" y="2544514"/>
            <a:ext cx="1232629" cy="447053"/>
            <a:chOff x="1882860" y="1380683"/>
            <a:chExt cx="921065" cy="447053"/>
          </a:xfrm>
          <a:solidFill>
            <a:srgbClr val="009FE3"/>
          </a:solidFill>
        </p:grpSpPr>
        <p:sp>
          <p:nvSpPr>
            <p:cNvPr id="124" name="Скругленный прямоугольник 75">
              <a:extLst>
                <a:ext uri="{FF2B5EF4-FFF2-40B4-BE49-F238E27FC236}">
                  <a16:creationId xmlns:a16="http://schemas.microsoft.com/office/drawing/2014/main" id="{B1DBB930-DE15-49DD-A4FA-211B9666D874}"/>
                </a:ext>
              </a:extLst>
            </p:cNvPr>
            <p:cNvSpPr/>
            <p:nvPr/>
          </p:nvSpPr>
          <p:spPr>
            <a:xfrm>
              <a:off x="1882860" y="1380683"/>
              <a:ext cx="921065" cy="44705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5" name="Скругленный прямоугольник 4">
              <a:extLst>
                <a:ext uri="{FF2B5EF4-FFF2-40B4-BE49-F238E27FC236}">
                  <a16:creationId xmlns:a16="http://schemas.microsoft.com/office/drawing/2014/main" id="{522990B9-1350-47BF-960C-6006C5783A5C}"/>
                </a:ext>
              </a:extLst>
            </p:cNvPr>
            <p:cNvSpPr txBox="1"/>
            <p:nvPr/>
          </p:nvSpPr>
          <p:spPr>
            <a:xfrm>
              <a:off x="1904682" y="1402506"/>
              <a:ext cx="877419" cy="40340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>
                  <a:solidFill>
                    <a:schemeClr val="bg1"/>
                  </a:solidFill>
                </a:rPr>
                <a:t>Т</a:t>
              </a:r>
              <a:r>
                <a:rPr lang="ru-RU" sz="1200" b="1" kern="1200" dirty="0">
                  <a:solidFill>
                    <a:schemeClr val="bg1"/>
                  </a:solidFill>
                </a:rPr>
                <a:t>П У</a:t>
              </a:r>
            </a:p>
          </p:txBody>
        </p:sp>
      </p:grpSp>
      <p:grpSp>
        <p:nvGrpSpPr>
          <p:cNvPr id="133" name="Группа 132">
            <a:extLst>
              <a:ext uri="{FF2B5EF4-FFF2-40B4-BE49-F238E27FC236}">
                <a16:creationId xmlns:a16="http://schemas.microsoft.com/office/drawing/2014/main" id="{4DE6E9B2-8943-4CAB-B9F2-E86194D80A21}"/>
              </a:ext>
            </a:extLst>
          </p:cNvPr>
          <p:cNvGrpSpPr/>
          <p:nvPr/>
        </p:nvGrpSpPr>
        <p:grpSpPr>
          <a:xfrm>
            <a:off x="8089079" y="2532270"/>
            <a:ext cx="1232629" cy="447053"/>
            <a:chOff x="1882860" y="1380683"/>
            <a:chExt cx="921065" cy="447053"/>
          </a:xfrm>
          <a:solidFill>
            <a:srgbClr val="009FE3"/>
          </a:solidFill>
        </p:grpSpPr>
        <p:sp>
          <p:nvSpPr>
            <p:cNvPr id="134" name="Скругленный прямоугольник 92">
              <a:extLst>
                <a:ext uri="{FF2B5EF4-FFF2-40B4-BE49-F238E27FC236}">
                  <a16:creationId xmlns:a16="http://schemas.microsoft.com/office/drawing/2014/main" id="{10DE7EE7-F0FF-47A6-9068-B31EC071B71A}"/>
                </a:ext>
              </a:extLst>
            </p:cNvPr>
            <p:cNvSpPr/>
            <p:nvPr/>
          </p:nvSpPr>
          <p:spPr>
            <a:xfrm>
              <a:off x="1882860" y="1380683"/>
              <a:ext cx="921065" cy="44705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5" name="Скругленный прямоугольник 4">
              <a:extLst>
                <a:ext uri="{FF2B5EF4-FFF2-40B4-BE49-F238E27FC236}">
                  <a16:creationId xmlns:a16="http://schemas.microsoft.com/office/drawing/2014/main" id="{A7125F0F-061D-431B-9CAC-FAB84D89F8F0}"/>
                </a:ext>
              </a:extLst>
            </p:cNvPr>
            <p:cNvSpPr txBox="1"/>
            <p:nvPr/>
          </p:nvSpPr>
          <p:spPr>
            <a:xfrm>
              <a:off x="1904682" y="1402506"/>
              <a:ext cx="877419" cy="40340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>
                  <a:solidFill>
                    <a:schemeClr val="bg1"/>
                  </a:solidFill>
                </a:rPr>
                <a:t>Т</a:t>
              </a:r>
              <a:r>
                <a:rPr lang="ru-RU" sz="1200" b="1" kern="1200" dirty="0">
                  <a:solidFill>
                    <a:schemeClr val="bg1"/>
                  </a:solidFill>
                </a:rPr>
                <a:t>П Н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75CD66F-DC9C-49BA-9B96-DBA6F99A5572}"/>
              </a:ext>
            </a:extLst>
          </p:cNvPr>
          <p:cNvGrpSpPr/>
          <p:nvPr/>
        </p:nvGrpSpPr>
        <p:grpSpPr>
          <a:xfrm>
            <a:off x="5979556" y="2749487"/>
            <a:ext cx="1988584" cy="3782273"/>
            <a:chOff x="6813812" y="2230477"/>
            <a:chExt cx="2161117" cy="4110430"/>
          </a:xfrm>
        </p:grpSpPr>
        <p:pic>
          <p:nvPicPr>
            <p:cNvPr id="95" name="Рисунок 94">
              <a:extLst>
                <a:ext uri="{FF2B5EF4-FFF2-40B4-BE49-F238E27FC236}">
                  <a16:creationId xmlns:a16="http://schemas.microsoft.com/office/drawing/2014/main" id="{D30C4F7D-320B-493A-B00E-F14EE2089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66800" y="2230477"/>
              <a:ext cx="408129" cy="536169"/>
            </a:xfrm>
            <a:prstGeom prst="rect">
              <a:avLst/>
            </a:prstGeom>
          </p:spPr>
        </p:pic>
        <p:pic>
          <p:nvPicPr>
            <p:cNvPr id="116" name="Рисунок 115">
              <a:extLst>
                <a:ext uri="{FF2B5EF4-FFF2-40B4-BE49-F238E27FC236}">
                  <a16:creationId xmlns:a16="http://schemas.microsoft.com/office/drawing/2014/main" id="{BA43E855-A8AC-4CA9-A135-F105002D2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912" y="3653386"/>
              <a:ext cx="1336454" cy="1336454"/>
            </a:xfrm>
            <a:prstGeom prst="rect">
              <a:avLst/>
            </a:prstGeom>
          </p:spPr>
        </p:pic>
        <p:pic>
          <p:nvPicPr>
            <p:cNvPr id="120" name="Рисунок 119">
              <a:extLst>
                <a:ext uri="{FF2B5EF4-FFF2-40B4-BE49-F238E27FC236}">
                  <a16:creationId xmlns:a16="http://schemas.microsoft.com/office/drawing/2014/main" id="{B59E0AB9-53B1-4803-BF5E-639BA2080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4985" y="2920278"/>
              <a:ext cx="469478" cy="492952"/>
            </a:xfrm>
            <a:prstGeom prst="rect">
              <a:avLst/>
            </a:prstGeom>
          </p:spPr>
        </p:pic>
        <p:sp>
          <p:nvSpPr>
            <p:cNvPr id="121" name="Скругленный прямоугольник 72">
              <a:extLst>
                <a:ext uri="{FF2B5EF4-FFF2-40B4-BE49-F238E27FC236}">
                  <a16:creationId xmlns:a16="http://schemas.microsoft.com/office/drawing/2014/main" id="{E4C268DE-F648-4524-992A-282DE19E3753}"/>
                </a:ext>
              </a:extLst>
            </p:cNvPr>
            <p:cNvSpPr/>
            <p:nvPr/>
          </p:nvSpPr>
          <p:spPr>
            <a:xfrm>
              <a:off x="8173196" y="2887866"/>
              <a:ext cx="529862" cy="55777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885172E-104A-403A-B58E-68F1FE9D07A8}"/>
                </a:ext>
              </a:extLst>
            </p:cNvPr>
            <p:cNvSpPr txBox="1"/>
            <p:nvPr/>
          </p:nvSpPr>
          <p:spPr>
            <a:xfrm>
              <a:off x="7999613" y="2669269"/>
              <a:ext cx="8671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b="1" dirty="0"/>
                <a:t>Шкаф ТМ</a:t>
              </a:r>
            </a:p>
          </p:txBody>
        </p:sp>
        <p:cxnSp>
          <p:nvCxnSpPr>
            <p:cNvPr id="126" name="Соединительная линия уступом 77">
              <a:extLst>
                <a:ext uri="{FF2B5EF4-FFF2-40B4-BE49-F238E27FC236}">
                  <a16:creationId xmlns:a16="http://schemas.microsoft.com/office/drawing/2014/main" id="{A4822A82-D437-4C31-87C1-ECFA76BB48CA}"/>
                </a:ext>
              </a:extLst>
            </p:cNvPr>
            <p:cNvCxnSpPr>
              <a:stCxn id="116" idx="3"/>
            </p:cNvCxnSpPr>
            <p:nvPr/>
          </p:nvCxnSpPr>
          <p:spPr>
            <a:xfrm flipV="1">
              <a:off x="8172366" y="3478055"/>
              <a:ext cx="272237" cy="84355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7" name="Рисунок 126">
              <a:extLst>
                <a:ext uri="{FF2B5EF4-FFF2-40B4-BE49-F238E27FC236}">
                  <a16:creationId xmlns:a16="http://schemas.microsoft.com/office/drawing/2014/main" id="{6CFE02EC-A78D-430B-8EB9-2BEDE73A7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20600" y="5789316"/>
              <a:ext cx="402628" cy="509290"/>
            </a:xfrm>
            <a:prstGeom prst="rect">
              <a:avLst/>
            </a:prstGeom>
          </p:spPr>
        </p:pic>
        <p:cxnSp>
          <p:nvCxnSpPr>
            <p:cNvPr id="128" name="Соединительная линия уступом 80">
              <a:extLst>
                <a:ext uri="{FF2B5EF4-FFF2-40B4-BE49-F238E27FC236}">
                  <a16:creationId xmlns:a16="http://schemas.microsoft.com/office/drawing/2014/main" id="{1D11CD75-D8AB-45BD-82D6-97F4793665D3}"/>
                </a:ext>
              </a:extLst>
            </p:cNvPr>
            <p:cNvCxnSpPr>
              <a:stCxn id="127" idx="3"/>
            </p:cNvCxnSpPr>
            <p:nvPr/>
          </p:nvCxnSpPr>
          <p:spPr>
            <a:xfrm flipV="1">
              <a:off x="7823228" y="3470020"/>
              <a:ext cx="872256" cy="2573941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8" name="Рисунок 137">
              <a:extLst>
                <a:ext uri="{FF2B5EF4-FFF2-40B4-BE49-F238E27FC236}">
                  <a16:creationId xmlns:a16="http://schemas.microsoft.com/office/drawing/2014/main" id="{3D5075FC-B405-420C-B6B0-45D0D032B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00918" y="2860468"/>
              <a:ext cx="530870" cy="578196"/>
            </a:xfrm>
            <a:prstGeom prst="rect">
              <a:avLst/>
            </a:prstGeom>
          </p:spPr>
        </p:pic>
        <p:sp>
          <p:nvSpPr>
            <p:cNvPr id="146" name="Freeform 377">
              <a:extLst>
                <a:ext uri="{FF2B5EF4-FFF2-40B4-BE49-F238E27FC236}">
                  <a16:creationId xmlns:a16="http://schemas.microsoft.com/office/drawing/2014/main" id="{0CB912A9-1720-4DB1-8872-4FE6F984B4E5}"/>
                </a:ext>
              </a:extLst>
            </p:cNvPr>
            <p:cNvSpPr/>
            <p:nvPr/>
          </p:nvSpPr>
          <p:spPr>
            <a:xfrm rot="18900000">
              <a:off x="8184281" y="2327108"/>
              <a:ext cx="253512" cy="253480"/>
            </a:xfrm>
            <a:custGeom>
              <a:avLst/>
              <a:gdLst>
                <a:gd name="connsiteX0" fmla="*/ 54090 w 396700"/>
                <a:gd name="connsiteY0" fmla="*/ 288472 h 396649"/>
                <a:gd name="connsiteX1" fmla="*/ 92402 w 396700"/>
                <a:gd name="connsiteY1" fmla="*/ 304248 h 396649"/>
                <a:gd name="connsiteX2" fmla="*/ 108178 w 396700"/>
                <a:gd name="connsiteY2" fmla="*/ 342561 h 396649"/>
                <a:gd name="connsiteX3" fmla="*/ 92402 w 396700"/>
                <a:gd name="connsiteY3" fmla="*/ 380873 h 396649"/>
                <a:gd name="connsiteX4" fmla="*/ 54090 w 396700"/>
                <a:gd name="connsiteY4" fmla="*/ 396649 h 396649"/>
                <a:gd name="connsiteX5" fmla="*/ 15777 w 396700"/>
                <a:gd name="connsiteY5" fmla="*/ 380873 h 396649"/>
                <a:gd name="connsiteX6" fmla="*/ 1 w 396700"/>
                <a:gd name="connsiteY6" fmla="*/ 342561 h 396649"/>
                <a:gd name="connsiteX7" fmla="*/ 15777 w 396700"/>
                <a:gd name="connsiteY7" fmla="*/ 304248 h 396649"/>
                <a:gd name="connsiteX8" fmla="*/ 54090 w 396700"/>
                <a:gd name="connsiteY8" fmla="*/ 288472 h 396649"/>
                <a:gd name="connsiteX9" fmla="*/ 18030 w 396700"/>
                <a:gd name="connsiteY9" fmla="*/ 144236 h 396649"/>
                <a:gd name="connsiteX10" fmla="*/ 19438 w 396700"/>
                <a:gd name="connsiteY10" fmla="*/ 144236 h 396649"/>
                <a:gd name="connsiteX11" fmla="*/ 105642 w 396700"/>
                <a:gd name="connsiteY11" fmla="*/ 166913 h 396649"/>
                <a:gd name="connsiteX12" fmla="*/ 178604 w 396700"/>
                <a:gd name="connsiteY12" fmla="*/ 218044 h 396649"/>
                <a:gd name="connsiteX13" fmla="*/ 229735 w 396700"/>
                <a:gd name="connsiteY13" fmla="*/ 291007 h 396649"/>
                <a:gd name="connsiteX14" fmla="*/ 252413 w 396700"/>
                <a:gd name="connsiteY14" fmla="*/ 377210 h 396649"/>
                <a:gd name="connsiteX15" fmla="*/ 247624 w 396700"/>
                <a:gd name="connsiteY15" fmla="*/ 390732 h 396649"/>
                <a:gd name="connsiteX16" fmla="*/ 234383 w 396700"/>
                <a:gd name="connsiteY16" fmla="*/ 396648 h 396649"/>
                <a:gd name="connsiteX17" fmla="*/ 196352 w 396700"/>
                <a:gd name="connsiteY17" fmla="*/ 396648 h 396649"/>
                <a:gd name="connsiteX18" fmla="*/ 184239 w 396700"/>
                <a:gd name="connsiteY18" fmla="*/ 392000 h 396649"/>
                <a:gd name="connsiteX19" fmla="*/ 178604 w 396700"/>
                <a:gd name="connsiteY19" fmla="*/ 380309 h 396649"/>
                <a:gd name="connsiteX20" fmla="*/ 126629 w 396700"/>
                <a:gd name="connsiteY20" fmla="*/ 270019 h 396649"/>
                <a:gd name="connsiteX21" fmla="*/ 16339 w 396700"/>
                <a:gd name="connsiteY21" fmla="*/ 218044 h 396649"/>
                <a:gd name="connsiteX22" fmla="*/ 4648 w 396700"/>
                <a:gd name="connsiteY22" fmla="*/ 212410 h 396649"/>
                <a:gd name="connsiteX23" fmla="*/ 0 w 396700"/>
                <a:gd name="connsiteY23" fmla="*/ 200296 h 396649"/>
                <a:gd name="connsiteX24" fmla="*/ 0 w 396700"/>
                <a:gd name="connsiteY24" fmla="*/ 162265 h 396649"/>
                <a:gd name="connsiteX25" fmla="*/ 5916 w 396700"/>
                <a:gd name="connsiteY25" fmla="*/ 149025 h 396649"/>
                <a:gd name="connsiteX26" fmla="*/ 18030 w 396700"/>
                <a:gd name="connsiteY26" fmla="*/ 144236 h 396649"/>
                <a:gd name="connsiteX27" fmla="*/ 18031 w 396700"/>
                <a:gd name="connsiteY27" fmla="*/ 0 h 396649"/>
                <a:gd name="connsiteX28" fmla="*/ 18876 w 396700"/>
                <a:gd name="connsiteY28" fmla="*/ 0 h 396649"/>
                <a:gd name="connsiteX29" fmla="*/ 160153 w 396700"/>
                <a:gd name="connsiteY29" fmla="*/ 33805 h 396649"/>
                <a:gd name="connsiteX30" fmla="*/ 280021 w 396700"/>
                <a:gd name="connsiteY30" fmla="*/ 116628 h 396649"/>
                <a:gd name="connsiteX31" fmla="*/ 362844 w 396700"/>
                <a:gd name="connsiteY31" fmla="*/ 236496 h 396649"/>
                <a:gd name="connsiteX32" fmla="*/ 396649 w 396700"/>
                <a:gd name="connsiteY32" fmla="*/ 377774 h 396649"/>
                <a:gd name="connsiteX33" fmla="*/ 391579 w 396700"/>
                <a:gd name="connsiteY33" fmla="*/ 391014 h 396649"/>
                <a:gd name="connsiteX34" fmla="*/ 378620 w 396700"/>
                <a:gd name="connsiteY34" fmla="*/ 396648 h 396649"/>
                <a:gd name="connsiteX35" fmla="*/ 338335 w 396700"/>
                <a:gd name="connsiteY35" fmla="*/ 396648 h 396649"/>
                <a:gd name="connsiteX36" fmla="*/ 325799 w 396700"/>
                <a:gd name="connsiteY36" fmla="*/ 391718 h 396649"/>
                <a:gd name="connsiteX37" fmla="*/ 320306 w 396700"/>
                <a:gd name="connsiteY37" fmla="*/ 379746 h 396649"/>
                <a:gd name="connsiteX38" fmla="*/ 291853 w 396700"/>
                <a:gd name="connsiteY38" fmla="*/ 264667 h 396649"/>
                <a:gd name="connsiteX39" fmla="*/ 226637 w 396700"/>
                <a:gd name="connsiteY39" fmla="*/ 170012 h 396649"/>
                <a:gd name="connsiteX40" fmla="*/ 131982 w 396700"/>
                <a:gd name="connsiteY40" fmla="*/ 104796 h 396649"/>
                <a:gd name="connsiteX41" fmla="*/ 16904 w 396700"/>
                <a:gd name="connsiteY41" fmla="*/ 76062 h 396649"/>
                <a:gd name="connsiteX42" fmla="*/ 4931 w 396700"/>
                <a:gd name="connsiteY42" fmla="*/ 70568 h 396649"/>
                <a:gd name="connsiteX43" fmla="*/ 1 w 396700"/>
                <a:gd name="connsiteY43" fmla="*/ 58314 h 396649"/>
                <a:gd name="connsiteX44" fmla="*/ 1 w 396700"/>
                <a:gd name="connsiteY44" fmla="*/ 18029 h 396649"/>
                <a:gd name="connsiteX45" fmla="*/ 5635 w 396700"/>
                <a:gd name="connsiteY45" fmla="*/ 5071 h 396649"/>
                <a:gd name="connsiteX46" fmla="*/ 18031 w 396700"/>
                <a:gd name="connsiteY46" fmla="*/ 0 h 39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96700" h="396649">
                  <a:moveTo>
                    <a:pt x="54090" y="288472"/>
                  </a:moveTo>
                  <a:cubicBezTo>
                    <a:pt x="69114" y="288472"/>
                    <a:pt x="81885" y="293731"/>
                    <a:pt x="92402" y="304248"/>
                  </a:cubicBezTo>
                  <a:cubicBezTo>
                    <a:pt x="102919" y="314765"/>
                    <a:pt x="108178" y="327536"/>
                    <a:pt x="108178" y="342561"/>
                  </a:cubicBezTo>
                  <a:cubicBezTo>
                    <a:pt x="108178" y="357585"/>
                    <a:pt x="102919" y="370356"/>
                    <a:pt x="92402" y="380873"/>
                  </a:cubicBezTo>
                  <a:cubicBezTo>
                    <a:pt x="81885" y="391391"/>
                    <a:pt x="69114" y="396649"/>
                    <a:pt x="54090" y="396649"/>
                  </a:cubicBezTo>
                  <a:cubicBezTo>
                    <a:pt x="39065" y="396649"/>
                    <a:pt x="26294" y="391391"/>
                    <a:pt x="15777" y="380873"/>
                  </a:cubicBezTo>
                  <a:cubicBezTo>
                    <a:pt x="5260" y="370356"/>
                    <a:pt x="1" y="357585"/>
                    <a:pt x="1" y="342561"/>
                  </a:cubicBezTo>
                  <a:cubicBezTo>
                    <a:pt x="1" y="327536"/>
                    <a:pt x="5260" y="314765"/>
                    <a:pt x="15777" y="304248"/>
                  </a:cubicBezTo>
                  <a:cubicBezTo>
                    <a:pt x="26294" y="293731"/>
                    <a:pt x="39065" y="288472"/>
                    <a:pt x="54090" y="288472"/>
                  </a:cubicBezTo>
                  <a:close/>
                  <a:moveTo>
                    <a:pt x="18030" y="144236"/>
                  </a:moveTo>
                  <a:lnTo>
                    <a:pt x="19438" y="144236"/>
                  </a:lnTo>
                  <a:cubicBezTo>
                    <a:pt x="49487" y="146677"/>
                    <a:pt x="78222" y="154236"/>
                    <a:pt x="105642" y="166913"/>
                  </a:cubicBezTo>
                  <a:cubicBezTo>
                    <a:pt x="133062" y="179590"/>
                    <a:pt x="157382" y="196634"/>
                    <a:pt x="178604" y="218044"/>
                  </a:cubicBezTo>
                  <a:cubicBezTo>
                    <a:pt x="200015" y="239266"/>
                    <a:pt x="217058" y="263587"/>
                    <a:pt x="229735" y="291007"/>
                  </a:cubicBezTo>
                  <a:cubicBezTo>
                    <a:pt x="242412" y="318427"/>
                    <a:pt x="249971" y="347161"/>
                    <a:pt x="252413" y="377210"/>
                  </a:cubicBezTo>
                  <a:cubicBezTo>
                    <a:pt x="252788" y="382469"/>
                    <a:pt x="251192" y="386976"/>
                    <a:pt x="247624" y="390732"/>
                  </a:cubicBezTo>
                  <a:cubicBezTo>
                    <a:pt x="244243" y="394676"/>
                    <a:pt x="239830" y="396648"/>
                    <a:pt x="234383" y="396648"/>
                  </a:cubicBezTo>
                  <a:lnTo>
                    <a:pt x="196352" y="396648"/>
                  </a:lnTo>
                  <a:cubicBezTo>
                    <a:pt x="191657" y="396648"/>
                    <a:pt x="187619" y="395099"/>
                    <a:pt x="184239" y="392000"/>
                  </a:cubicBezTo>
                  <a:cubicBezTo>
                    <a:pt x="180858" y="388901"/>
                    <a:pt x="178980" y="385004"/>
                    <a:pt x="178604" y="380309"/>
                  </a:cubicBezTo>
                  <a:cubicBezTo>
                    <a:pt x="174473" y="337301"/>
                    <a:pt x="157147" y="300538"/>
                    <a:pt x="126629" y="270019"/>
                  </a:cubicBezTo>
                  <a:cubicBezTo>
                    <a:pt x="96110" y="239501"/>
                    <a:pt x="59348" y="222176"/>
                    <a:pt x="16339" y="218044"/>
                  </a:cubicBezTo>
                  <a:cubicBezTo>
                    <a:pt x="11644" y="217668"/>
                    <a:pt x="7747" y="215790"/>
                    <a:pt x="4648" y="212410"/>
                  </a:cubicBezTo>
                  <a:cubicBezTo>
                    <a:pt x="1550" y="209029"/>
                    <a:pt x="0" y="204991"/>
                    <a:pt x="0" y="200296"/>
                  </a:cubicBezTo>
                  <a:lnTo>
                    <a:pt x="0" y="162265"/>
                  </a:lnTo>
                  <a:cubicBezTo>
                    <a:pt x="0" y="156819"/>
                    <a:pt x="1972" y="152405"/>
                    <a:pt x="5916" y="149025"/>
                  </a:cubicBezTo>
                  <a:cubicBezTo>
                    <a:pt x="9109" y="145832"/>
                    <a:pt x="13147" y="144236"/>
                    <a:pt x="18030" y="144236"/>
                  </a:cubicBezTo>
                  <a:close/>
                  <a:moveTo>
                    <a:pt x="18031" y="0"/>
                  </a:moveTo>
                  <a:lnTo>
                    <a:pt x="18876" y="0"/>
                  </a:lnTo>
                  <a:cubicBezTo>
                    <a:pt x="68081" y="2441"/>
                    <a:pt x="115174" y="13710"/>
                    <a:pt x="160153" y="33805"/>
                  </a:cubicBezTo>
                  <a:cubicBezTo>
                    <a:pt x="205133" y="53901"/>
                    <a:pt x="245089" y="81508"/>
                    <a:pt x="280021" y="116628"/>
                  </a:cubicBezTo>
                  <a:cubicBezTo>
                    <a:pt x="315141" y="151560"/>
                    <a:pt x="342749" y="191516"/>
                    <a:pt x="362844" y="236496"/>
                  </a:cubicBezTo>
                  <a:cubicBezTo>
                    <a:pt x="382939" y="281476"/>
                    <a:pt x="394208" y="328568"/>
                    <a:pt x="396649" y="377774"/>
                  </a:cubicBezTo>
                  <a:cubicBezTo>
                    <a:pt x="397025" y="382844"/>
                    <a:pt x="395335" y="387258"/>
                    <a:pt x="391579" y="391014"/>
                  </a:cubicBezTo>
                  <a:cubicBezTo>
                    <a:pt x="388198" y="394770"/>
                    <a:pt x="383879" y="396648"/>
                    <a:pt x="378620" y="396648"/>
                  </a:cubicBezTo>
                  <a:lnTo>
                    <a:pt x="338335" y="396648"/>
                  </a:lnTo>
                  <a:cubicBezTo>
                    <a:pt x="333452" y="396648"/>
                    <a:pt x="329274" y="395005"/>
                    <a:pt x="325799" y="391718"/>
                  </a:cubicBezTo>
                  <a:cubicBezTo>
                    <a:pt x="322325" y="388432"/>
                    <a:pt x="320493" y="384441"/>
                    <a:pt x="320306" y="379746"/>
                  </a:cubicBezTo>
                  <a:cubicBezTo>
                    <a:pt x="318052" y="339367"/>
                    <a:pt x="308568" y="301008"/>
                    <a:pt x="291853" y="264667"/>
                  </a:cubicBezTo>
                  <a:cubicBezTo>
                    <a:pt x="275138" y="228326"/>
                    <a:pt x="253400" y="196775"/>
                    <a:pt x="226637" y="170012"/>
                  </a:cubicBezTo>
                  <a:cubicBezTo>
                    <a:pt x="199874" y="143250"/>
                    <a:pt x="168323" y="121511"/>
                    <a:pt x="131982" y="104796"/>
                  </a:cubicBezTo>
                  <a:cubicBezTo>
                    <a:pt x="95642" y="88081"/>
                    <a:pt x="57282" y="78503"/>
                    <a:pt x="16904" y="76062"/>
                  </a:cubicBezTo>
                  <a:cubicBezTo>
                    <a:pt x="12208" y="75874"/>
                    <a:pt x="8218" y="74043"/>
                    <a:pt x="4931" y="70568"/>
                  </a:cubicBezTo>
                  <a:cubicBezTo>
                    <a:pt x="1645" y="67094"/>
                    <a:pt x="1" y="63009"/>
                    <a:pt x="1" y="58314"/>
                  </a:cubicBezTo>
                  <a:lnTo>
                    <a:pt x="1" y="18029"/>
                  </a:lnTo>
                  <a:cubicBezTo>
                    <a:pt x="1" y="12771"/>
                    <a:pt x="1879" y="8451"/>
                    <a:pt x="5635" y="5071"/>
                  </a:cubicBezTo>
                  <a:cubicBezTo>
                    <a:pt x="9016" y="1690"/>
                    <a:pt x="13148" y="0"/>
                    <a:pt x="18031" y="0"/>
                  </a:cubicBezTo>
                  <a:close/>
                </a:path>
              </a:pathLst>
            </a:cu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pic>
          <p:nvPicPr>
            <p:cNvPr id="151" name="Рисунок 150">
              <a:extLst>
                <a:ext uri="{FF2B5EF4-FFF2-40B4-BE49-F238E27FC236}">
                  <a16:creationId xmlns:a16="http://schemas.microsoft.com/office/drawing/2014/main" id="{1CC04C98-35BE-4562-B630-80BEA0D55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13812" y="5810907"/>
              <a:ext cx="560235" cy="530000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CA28626-980F-494F-ACCD-E26C75ED06E9}"/>
              </a:ext>
            </a:extLst>
          </p:cNvPr>
          <p:cNvGrpSpPr/>
          <p:nvPr/>
        </p:nvGrpSpPr>
        <p:grpSpPr>
          <a:xfrm>
            <a:off x="8004141" y="2749487"/>
            <a:ext cx="2080318" cy="3782274"/>
            <a:chOff x="9300025" y="2261260"/>
            <a:chExt cx="2243878" cy="4079647"/>
          </a:xfrm>
        </p:grpSpPr>
        <p:pic>
          <p:nvPicPr>
            <p:cNvPr id="96" name="Рисунок 95">
              <a:extLst>
                <a:ext uri="{FF2B5EF4-FFF2-40B4-BE49-F238E27FC236}">
                  <a16:creationId xmlns:a16="http://schemas.microsoft.com/office/drawing/2014/main" id="{AD9CFB75-0FBD-4C47-A548-E497E9250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35774" y="2261260"/>
              <a:ext cx="408129" cy="536169"/>
            </a:xfrm>
            <a:prstGeom prst="rect">
              <a:avLst/>
            </a:prstGeom>
          </p:spPr>
        </p:pic>
        <p:pic>
          <p:nvPicPr>
            <p:cNvPr id="129" name="Рисунок 128">
              <a:extLst>
                <a:ext uri="{FF2B5EF4-FFF2-40B4-BE49-F238E27FC236}">
                  <a16:creationId xmlns:a16="http://schemas.microsoft.com/office/drawing/2014/main" id="{C6C8F119-747C-48E0-BD0C-C3E772C05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0025" y="3438664"/>
              <a:ext cx="1325082" cy="2107359"/>
            </a:xfrm>
            <a:prstGeom prst="rect">
              <a:avLst/>
            </a:prstGeom>
          </p:spPr>
        </p:pic>
        <p:pic>
          <p:nvPicPr>
            <p:cNvPr id="130" name="Рисунок 129">
              <a:extLst>
                <a:ext uri="{FF2B5EF4-FFF2-40B4-BE49-F238E27FC236}">
                  <a16:creationId xmlns:a16="http://schemas.microsoft.com/office/drawing/2014/main" id="{0AAC2382-0EDE-4F60-A3FB-CD3D5B6B9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3657" y="2913299"/>
              <a:ext cx="440792" cy="492952"/>
            </a:xfrm>
            <a:prstGeom prst="rect">
              <a:avLst/>
            </a:prstGeom>
          </p:spPr>
        </p:pic>
        <p:sp>
          <p:nvSpPr>
            <p:cNvPr id="131" name="Скругленный прямоугольник 87">
              <a:extLst>
                <a:ext uri="{FF2B5EF4-FFF2-40B4-BE49-F238E27FC236}">
                  <a16:creationId xmlns:a16="http://schemas.microsoft.com/office/drawing/2014/main" id="{D7648FD5-1002-476E-863B-15BD61128610}"/>
                </a:ext>
              </a:extLst>
            </p:cNvPr>
            <p:cNvSpPr/>
            <p:nvPr/>
          </p:nvSpPr>
          <p:spPr>
            <a:xfrm>
              <a:off x="10871868" y="2880887"/>
              <a:ext cx="497486" cy="55777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448BBA5-99CB-49DD-AB86-D0C6207582C9}"/>
                </a:ext>
              </a:extLst>
            </p:cNvPr>
            <p:cNvSpPr txBox="1"/>
            <p:nvPr/>
          </p:nvSpPr>
          <p:spPr>
            <a:xfrm>
              <a:off x="10698285" y="2662290"/>
              <a:ext cx="8141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b="1" dirty="0"/>
                <a:t>Шкаф ТМ</a:t>
              </a:r>
            </a:p>
          </p:txBody>
        </p:sp>
        <p:pic>
          <p:nvPicPr>
            <p:cNvPr id="136" name="Рисунок 135">
              <a:extLst>
                <a:ext uri="{FF2B5EF4-FFF2-40B4-BE49-F238E27FC236}">
                  <a16:creationId xmlns:a16="http://schemas.microsoft.com/office/drawing/2014/main" id="{4B72642A-E994-48CE-83F1-11073FDF6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914868" y="5789316"/>
              <a:ext cx="402628" cy="509290"/>
            </a:xfrm>
            <a:prstGeom prst="rect">
              <a:avLst/>
            </a:prstGeom>
          </p:spPr>
        </p:pic>
        <p:cxnSp>
          <p:nvCxnSpPr>
            <p:cNvPr id="137" name="Соединительная линия уступом 95">
              <a:extLst>
                <a:ext uri="{FF2B5EF4-FFF2-40B4-BE49-F238E27FC236}">
                  <a16:creationId xmlns:a16="http://schemas.microsoft.com/office/drawing/2014/main" id="{D1167AD5-D4E6-416D-8C0A-BE1A7D54B799}"/>
                </a:ext>
              </a:extLst>
            </p:cNvPr>
            <p:cNvCxnSpPr>
              <a:stCxn id="136" idx="3"/>
            </p:cNvCxnSpPr>
            <p:nvPr/>
          </p:nvCxnSpPr>
          <p:spPr>
            <a:xfrm flipV="1">
              <a:off x="10317496" y="3480893"/>
              <a:ext cx="978640" cy="256306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4" name="Рисунок 143">
              <a:extLst>
                <a:ext uri="{FF2B5EF4-FFF2-40B4-BE49-F238E27FC236}">
                  <a16:creationId xmlns:a16="http://schemas.microsoft.com/office/drawing/2014/main" id="{2C8093FD-E353-4D1A-B9C8-0F0878EA5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56521" y="2860468"/>
              <a:ext cx="530870" cy="578196"/>
            </a:xfrm>
            <a:prstGeom prst="rect">
              <a:avLst/>
            </a:prstGeom>
          </p:spPr>
        </p:pic>
        <p:sp>
          <p:nvSpPr>
            <p:cNvPr id="145" name="Freeform 377">
              <a:extLst>
                <a:ext uri="{FF2B5EF4-FFF2-40B4-BE49-F238E27FC236}">
                  <a16:creationId xmlns:a16="http://schemas.microsoft.com/office/drawing/2014/main" id="{3DB9E046-717B-4C4A-ACAC-71864336786D}"/>
                </a:ext>
              </a:extLst>
            </p:cNvPr>
            <p:cNvSpPr/>
            <p:nvPr/>
          </p:nvSpPr>
          <p:spPr>
            <a:xfrm rot="18900000">
              <a:off x="10766901" y="2324967"/>
              <a:ext cx="253512" cy="253480"/>
            </a:xfrm>
            <a:custGeom>
              <a:avLst/>
              <a:gdLst>
                <a:gd name="connsiteX0" fmla="*/ 54090 w 396700"/>
                <a:gd name="connsiteY0" fmla="*/ 288472 h 396649"/>
                <a:gd name="connsiteX1" fmla="*/ 92402 w 396700"/>
                <a:gd name="connsiteY1" fmla="*/ 304248 h 396649"/>
                <a:gd name="connsiteX2" fmla="*/ 108178 w 396700"/>
                <a:gd name="connsiteY2" fmla="*/ 342561 h 396649"/>
                <a:gd name="connsiteX3" fmla="*/ 92402 w 396700"/>
                <a:gd name="connsiteY3" fmla="*/ 380873 h 396649"/>
                <a:gd name="connsiteX4" fmla="*/ 54090 w 396700"/>
                <a:gd name="connsiteY4" fmla="*/ 396649 h 396649"/>
                <a:gd name="connsiteX5" fmla="*/ 15777 w 396700"/>
                <a:gd name="connsiteY5" fmla="*/ 380873 h 396649"/>
                <a:gd name="connsiteX6" fmla="*/ 1 w 396700"/>
                <a:gd name="connsiteY6" fmla="*/ 342561 h 396649"/>
                <a:gd name="connsiteX7" fmla="*/ 15777 w 396700"/>
                <a:gd name="connsiteY7" fmla="*/ 304248 h 396649"/>
                <a:gd name="connsiteX8" fmla="*/ 54090 w 396700"/>
                <a:gd name="connsiteY8" fmla="*/ 288472 h 396649"/>
                <a:gd name="connsiteX9" fmla="*/ 18030 w 396700"/>
                <a:gd name="connsiteY9" fmla="*/ 144236 h 396649"/>
                <a:gd name="connsiteX10" fmla="*/ 19438 w 396700"/>
                <a:gd name="connsiteY10" fmla="*/ 144236 h 396649"/>
                <a:gd name="connsiteX11" fmla="*/ 105642 w 396700"/>
                <a:gd name="connsiteY11" fmla="*/ 166913 h 396649"/>
                <a:gd name="connsiteX12" fmla="*/ 178604 w 396700"/>
                <a:gd name="connsiteY12" fmla="*/ 218044 h 396649"/>
                <a:gd name="connsiteX13" fmla="*/ 229735 w 396700"/>
                <a:gd name="connsiteY13" fmla="*/ 291007 h 396649"/>
                <a:gd name="connsiteX14" fmla="*/ 252413 w 396700"/>
                <a:gd name="connsiteY14" fmla="*/ 377210 h 396649"/>
                <a:gd name="connsiteX15" fmla="*/ 247624 w 396700"/>
                <a:gd name="connsiteY15" fmla="*/ 390732 h 396649"/>
                <a:gd name="connsiteX16" fmla="*/ 234383 w 396700"/>
                <a:gd name="connsiteY16" fmla="*/ 396648 h 396649"/>
                <a:gd name="connsiteX17" fmla="*/ 196352 w 396700"/>
                <a:gd name="connsiteY17" fmla="*/ 396648 h 396649"/>
                <a:gd name="connsiteX18" fmla="*/ 184239 w 396700"/>
                <a:gd name="connsiteY18" fmla="*/ 392000 h 396649"/>
                <a:gd name="connsiteX19" fmla="*/ 178604 w 396700"/>
                <a:gd name="connsiteY19" fmla="*/ 380309 h 396649"/>
                <a:gd name="connsiteX20" fmla="*/ 126629 w 396700"/>
                <a:gd name="connsiteY20" fmla="*/ 270019 h 396649"/>
                <a:gd name="connsiteX21" fmla="*/ 16339 w 396700"/>
                <a:gd name="connsiteY21" fmla="*/ 218044 h 396649"/>
                <a:gd name="connsiteX22" fmla="*/ 4648 w 396700"/>
                <a:gd name="connsiteY22" fmla="*/ 212410 h 396649"/>
                <a:gd name="connsiteX23" fmla="*/ 0 w 396700"/>
                <a:gd name="connsiteY23" fmla="*/ 200296 h 396649"/>
                <a:gd name="connsiteX24" fmla="*/ 0 w 396700"/>
                <a:gd name="connsiteY24" fmla="*/ 162265 h 396649"/>
                <a:gd name="connsiteX25" fmla="*/ 5916 w 396700"/>
                <a:gd name="connsiteY25" fmla="*/ 149025 h 396649"/>
                <a:gd name="connsiteX26" fmla="*/ 18030 w 396700"/>
                <a:gd name="connsiteY26" fmla="*/ 144236 h 396649"/>
                <a:gd name="connsiteX27" fmla="*/ 18031 w 396700"/>
                <a:gd name="connsiteY27" fmla="*/ 0 h 396649"/>
                <a:gd name="connsiteX28" fmla="*/ 18876 w 396700"/>
                <a:gd name="connsiteY28" fmla="*/ 0 h 396649"/>
                <a:gd name="connsiteX29" fmla="*/ 160153 w 396700"/>
                <a:gd name="connsiteY29" fmla="*/ 33805 h 396649"/>
                <a:gd name="connsiteX30" fmla="*/ 280021 w 396700"/>
                <a:gd name="connsiteY30" fmla="*/ 116628 h 396649"/>
                <a:gd name="connsiteX31" fmla="*/ 362844 w 396700"/>
                <a:gd name="connsiteY31" fmla="*/ 236496 h 396649"/>
                <a:gd name="connsiteX32" fmla="*/ 396649 w 396700"/>
                <a:gd name="connsiteY32" fmla="*/ 377774 h 396649"/>
                <a:gd name="connsiteX33" fmla="*/ 391579 w 396700"/>
                <a:gd name="connsiteY33" fmla="*/ 391014 h 396649"/>
                <a:gd name="connsiteX34" fmla="*/ 378620 w 396700"/>
                <a:gd name="connsiteY34" fmla="*/ 396648 h 396649"/>
                <a:gd name="connsiteX35" fmla="*/ 338335 w 396700"/>
                <a:gd name="connsiteY35" fmla="*/ 396648 h 396649"/>
                <a:gd name="connsiteX36" fmla="*/ 325799 w 396700"/>
                <a:gd name="connsiteY36" fmla="*/ 391718 h 396649"/>
                <a:gd name="connsiteX37" fmla="*/ 320306 w 396700"/>
                <a:gd name="connsiteY37" fmla="*/ 379746 h 396649"/>
                <a:gd name="connsiteX38" fmla="*/ 291853 w 396700"/>
                <a:gd name="connsiteY38" fmla="*/ 264667 h 396649"/>
                <a:gd name="connsiteX39" fmla="*/ 226637 w 396700"/>
                <a:gd name="connsiteY39" fmla="*/ 170012 h 396649"/>
                <a:gd name="connsiteX40" fmla="*/ 131982 w 396700"/>
                <a:gd name="connsiteY40" fmla="*/ 104796 h 396649"/>
                <a:gd name="connsiteX41" fmla="*/ 16904 w 396700"/>
                <a:gd name="connsiteY41" fmla="*/ 76062 h 396649"/>
                <a:gd name="connsiteX42" fmla="*/ 4931 w 396700"/>
                <a:gd name="connsiteY42" fmla="*/ 70568 h 396649"/>
                <a:gd name="connsiteX43" fmla="*/ 1 w 396700"/>
                <a:gd name="connsiteY43" fmla="*/ 58314 h 396649"/>
                <a:gd name="connsiteX44" fmla="*/ 1 w 396700"/>
                <a:gd name="connsiteY44" fmla="*/ 18029 h 396649"/>
                <a:gd name="connsiteX45" fmla="*/ 5635 w 396700"/>
                <a:gd name="connsiteY45" fmla="*/ 5071 h 396649"/>
                <a:gd name="connsiteX46" fmla="*/ 18031 w 396700"/>
                <a:gd name="connsiteY46" fmla="*/ 0 h 39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96700" h="396649">
                  <a:moveTo>
                    <a:pt x="54090" y="288472"/>
                  </a:moveTo>
                  <a:cubicBezTo>
                    <a:pt x="69114" y="288472"/>
                    <a:pt x="81885" y="293731"/>
                    <a:pt x="92402" y="304248"/>
                  </a:cubicBezTo>
                  <a:cubicBezTo>
                    <a:pt x="102919" y="314765"/>
                    <a:pt x="108178" y="327536"/>
                    <a:pt x="108178" y="342561"/>
                  </a:cubicBezTo>
                  <a:cubicBezTo>
                    <a:pt x="108178" y="357585"/>
                    <a:pt x="102919" y="370356"/>
                    <a:pt x="92402" y="380873"/>
                  </a:cubicBezTo>
                  <a:cubicBezTo>
                    <a:pt x="81885" y="391391"/>
                    <a:pt x="69114" y="396649"/>
                    <a:pt x="54090" y="396649"/>
                  </a:cubicBezTo>
                  <a:cubicBezTo>
                    <a:pt x="39065" y="396649"/>
                    <a:pt x="26294" y="391391"/>
                    <a:pt x="15777" y="380873"/>
                  </a:cubicBezTo>
                  <a:cubicBezTo>
                    <a:pt x="5260" y="370356"/>
                    <a:pt x="1" y="357585"/>
                    <a:pt x="1" y="342561"/>
                  </a:cubicBezTo>
                  <a:cubicBezTo>
                    <a:pt x="1" y="327536"/>
                    <a:pt x="5260" y="314765"/>
                    <a:pt x="15777" y="304248"/>
                  </a:cubicBezTo>
                  <a:cubicBezTo>
                    <a:pt x="26294" y="293731"/>
                    <a:pt x="39065" y="288472"/>
                    <a:pt x="54090" y="288472"/>
                  </a:cubicBezTo>
                  <a:close/>
                  <a:moveTo>
                    <a:pt x="18030" y="144236"/>
                  </a:moveTo>
                  <a:lnTo>
                    <a:pt x="19438" y="144236"/>
                  </a:lnTo>
                  <a:cubicBezTo>
                    <a:pt x="49487" y="146677"/>
                    <a:pt x="78222" y="154236"/>
                    <a:pt x="105642" y="166913"/>
                  </a:cubicBezTo>
                  <a:cubicBezTo>
                    <a:pt x="133062" y="179590"/>
                    <a:pt x="157382" y="196634"/>
                    <a:pt x="178604" y="218044"/>
                  </a:cubicBezTo>
                  <a:cubicBezTo>
                    <a:pt x="200015" y="239266"/>
                    <a:pt x="217058" y="263587"/>
                    <a:pt x="229735" y="291007"/>
                  </a:cubicBezTo>
                  <a:cubicBezTo>
                    <a:pt x="242412" y="318427"/>
                    <a:pt x="249971" y="347161"/>
                    <a:pt x="252413" y="377210"/>
                  </a:cubicBezTo>
                  <a:cubicBezTo>
                    <a:pt x="252788" y="382469"/>
                    <a:pt x="251192" y="386976"/>
                    <a:pt x="247624" y="390732"/>
                  </a:cubicBezTo>
                  <a:cubicBezTo>
                    <a:pt x="244243" y="394676"/>
                    <a:pt x="239830" y="396648"/>
                    <a:pt x="234383" y="396648"/>
                  </a:cubicBezTo>
                  <a:lnTo>
                    <a:pt x="196352" y="396648"/>
                  </a:lnTo>
                  <a:cubicBezTo>
                    <a:pt x="191657" y="396648"/>
                    <a:pt x="187619" y="395099"/>
                    <a:pt x="184239" y="392000"/>
                  </a:cubicBezTo>
                  <a:cubicBezTo>
                    <a:pt x="180858" y="388901"/>
                    <a:pt x="178980" y="385004"/>
                    <a:pt x="178604" y="380309"/>
                  </a:cubicBezTo>
                  <a:cubicBezTo>
                    <a:pt x="174473" y="337301"/>
                    <a:pt x="157147" y="300538"/>
                    <a:pt x="126629" y="270019"/>
                  </a:cubicBezTo>
                  <a:cubicBezTo>
                    <a:pt x="96110" y="239501"/>
                    <a:pt x="59348" y="222176"/>
                    <a:pt x="16339" y="218044"/>
                  </a:cubicBezTo>
                  <a:cubicBezTo>
                    <a:pt x="11644" y="217668"/>
                    <a:pt x="7747" y="215790"/>
                    <a:pt x="4648" y="212410"/>
                  </a:cubicBezTo>
                  <a:cubicBezTo>
                    <a:pt x="1550" y="209029"/>
                    <a:pt x="0" y="204991"/>
                    <a:pt x="0" y="200296"/>
                  </a:cubicBezTo>
                  <a:lnTo>
                    <a:pt x="0" y="162265"/>
                  </a:lnTo>
                  <a:cubicBezTo>
                    <a:pt x="0" y="156819"/>
                    <a:pt x="1972" y="152405"/>
                    <a:pt x="5916" y="149025"/>
                  </a:cubicBezTo>
                  <a:cubicBezTo>
                    <a:pt x="9109" y="145832"/>
                    <a:pt x="13147" y="144236"/>
                    <a:pt x="18030" y="144236"/>
                  </a:cubicBezTo>
                  <a:close/>
                  <a:moveTo>
                    <a:pt x="18031" y="0"/>
                  </a:moveTo>
                  <a:lnTo>
                    <a:pt x="18876" y="0"/>
                  </a:lnTo>
                  <a:cubicBezTo>
                    <a:pt x="68081" y="2441"/>
                    <a:pt x="115174" y="13710"/>
                    <a:pt x="160153" y="33805"/>
                  </a:cubicBezTo>
                  <a:cubicBezTo>
                    <a:pt x="205133" y="53901"/>
                    <a:pt x="245089" y="81508"/>
                    <a:pt x="280021" y="116628"/>
                  </a:cubicBezTo>
                  <a:cubicBezTo>
                    <a:pt x="315141" y="151560"/>
                    <a:pt x="342749" y="191516"/>
                    <a:pt x="362844" y="236496"/>
                  </a:cubicBezTo>
                  <a:cubicBezTo>
                    <a:pt x="382939" y="281476"/>
                    <a:pt x="394208" y="328568"/>
                    <a:pt x="396649" y="377774"/>
                  </a:cubicBezTo>
                  <a:cubicBezTo>
                    <a:pt x="397025" y="382844"/>
                    <a:pt x="395335" y="387258"/>
                    <a:pt x="391579" y="391014"/>
                  </a:cubicBezTo>
                  <a:cubicBezTo>
                    <a:pt x="388198" y="394770"/>
                    <a:pt x="383879" y="396648"/>
                    <a:pt x="378620" y="396648"/>
                  </a:cubicBezTo>
                  <a:lnTo>
                    <a:pt x="338335" y="396648"/>
                  </a:lnTo>
                  <a:cubicBezTo>
                    <a:pt x="333452" y="396648"/>
                    <a:pt x="329274" y="395005"/>
                    <a:pt x="325799" y="391718"/>
                  </a:cubicBezTo>
                  <a:cubicBezTo>
                    <a:pt x="322325" y="388432"/>
                    <a:pt x="320493" y="384441"/>
                    <a:pt x="320306" y="379746"/>
                  </a:cubicBezTo>
                  <a:cubicBezTo>
                    <a:pt x="318052" y="339367"/>
                    <a:pt x="308568" y="301008"/>
                    <a:pt x="291853" y="264667"/>
                  </a:cubicBezTo>
                  <a:cubicBezTo>
                    <a:pt x="275138" y="228326"/>
                    <a:pt x="253400" y="196775"/>
                    <a:pt x="226637" y="170012"/>
                  </a:cubicBezTo>
                  <a:cubicBezTo>
                    <a:pt x="199874" y="143250"/>
                    <a:pt x="168323" y="121511"/>
                    <a:pt x="131982" y="104796"/>
                  </a:cubicBezTo>
                  <a:cubicBezTo>
                    <a:pt x="95642" y="88081"/>
                    <a:pt x="57282" y="78503"/>
                    <a:pt x="16904" y="76062"/>
                  </a:cubicBezTo>
                  <a:cubicBezTo>
                    <a:pt x="12208" y="75874"/>
                    <a:pt x="8218" y="74043"/>
                    <a:pt x="4931" y="70568"/>
                  </a:cubicBezTo>
                  <a:cubicBezTo>
                    <a:pt x="1645" y="67094"/>
                    <a:pt x="1" y="63009"/>
                    <a:pt x="1" y="58314"/>
                  </a:cubicBezTo>
                  <a:lnTo>
                    <a:pt x="1" y="18029"/>
                  </a:lnTo>
                  <a:cubicBezTo>
                    <a:pt x="1" y="12771"/>
                    <a:pt x="1879" y="8451"/>
                    <a:pt x="5635" y="5071"/>
                  </a:cubicBezTo>
                  <a:cubicBezTo>
                    <a:pt x="9016" y="1690"/>
                    <a:pt x="13148" y="0"/>
                    <a:pt x="18031" y="0"/>
                  </a:cubicBezTo>
                  <a:close/>
                </a:path>
              </a:pathLst>
            </a:cu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endParaRPr>
            </a:p>
          </p:txBody>
        </p:sp>
        <p:pic>
          <p:nvPicPr>
            <p:cNvPr id="152" name="Рисунок 151">
              <a:extLst>
                <a:ext uri="{FF2B5EF4-FFF2-40B4-BE49-F238E27FC236}">
                  <a16:creationId xmlns:a16="http://schemas.microsoft.com/office/drawing/2014/main" id="{453F5A20-1E1B-4A61-97DE-097A4810C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352178" y="5810907"/>
              <a:ext cx="560235" cy="530000"/>
            </a:xfrm>
            <a:prstGeom prst="rect">
              <a:avLst/>
            </a:prstGeom>
          </p:spPr>
        </p:pic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5C424C10-73EF-44C7-94CE-5EB380E8DBF6}"/>
              </a:ext>
            </a:extLst>
          </p:cNvPr>
          <p:cNvGrpSpPr/>
          <p:nvPr/>
        </p:nvGrpSpPr>
        <p:grpSpPr>
          <a:xfrm>
            <a:off x="3735668" y="1363874"/>
            <a:ext cx="2968064" cy="873985"/>
            <a:chOff x="3687463" y="1173020"/>
            <a:chExt cx="2968064" cy="873985"/>
          </a:xfrm>
        </p:grpSpPr>
        <p:pic>
          <p:nvPicPr>
            <p:cNvPr id="149" name="Рисунок 148">
              <a:extLst>
                <a:ext uri="{FF2B5EF4-FFF2-40B4-BE49-F238E27FC236}">
                  <a16:creationId xmlns:a16="http://schemas.microsoft.com/office/drawing/2014/main" id="{86E95995-A052-4A0D-B215-3D0B59522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7822" y="1179411"/>
              <a:ext cx="2067705" cy="867594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53" name="Полилиния 88">
              <a:extLst>
                <a:ext uri="{FF2B5EF4-FFF2-40B4-BE49-F238E27FC236}">
                  <a16:creationId xmlns:a16="http://schemas.microsoft.com/office/drawing/2014/main" id="{E6617728-0F3C-4759-ABDE-F3EDC16CECB8}"/>
                </a:ext>
              </a:extLst>
            </p:cNvPr>
            <p:cNvSpPr/>
            <p:nvPr/>
          </p:nvSpPr>
          <p:spPr>
            <a:xfrm>
              <a:off x="3687463" y="1173020"/>
              <a:ext cx="900359" cy="87398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4303" tIns="54303" rIns="54303" bIns="54303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/>
                <a:t>ЕОДС</a:t>
              </a:r>
            </a:p>
          </p:txBody>
        </p:sp>
      </p:grpSp>
      <p:grpSp>
        <p:nvGrpSpPr>
          <p:cNvPr id="161" name="Группа 160">
            <a:extLst>
              <a:ext uri="{FF2B5EF4-FFF2-40B4-BE49-F238E27FC236}">
                <a16:creationId xmlns:a16="http://schemas.microsoft.com/office/drawing/2014/main" id="{7DCFACC6-D379-4022-8233-ABE7F730E21E}"/>
              </a:ext>
            </a:extLst>
          </p:cNvPr>
          <p:cNvGrpSpPr/>
          <p:nvPr/>
        </p:nvGrpSpPr>
        <p:grpSpPr>
          <a:xfrm>
            <a:off x="473846" y="2507649"/>
            <a:ext cx="1506049" cy="447053"/>
            <a:chOff x="1882860" y="1380683"/>
            <a:chExt cx="921065" cy="447053"/>
          </a:xfrm>
          <a:solidFill>
            <a:srgbClr val="009FE3"/>
          </a:solidFill>
        </p:grpSpPr>
        <p:sp>
          <p:nvSpPr>
            <p:cNvPr id="162" name="Скругленный прямоугольник 105">
              <a:extLst>
                <a:ext uri="{FF2B5EF4-FFF2-40B4-BE49-F238E27FC236}">
                  <a16:creationId xmlns:a16="http://schemas.microsoft.com/office/drawing/2014/main" id="{B4A85279-59C6-4ECE-9344-4E7B108F4878}"/>
                </a:ext>
              </a:extLst>
            </p:cNvPr>
            <p:cNvSpPr/>
            <p:nvPr/>
          </p:nvSpPr>
          <p:spPr>
            <a:xfrm>
              <a:off x="1882860" y="1380683"/>
              <a:ext cx="921065" cy="44705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3" name="Скругленный прямоугольник 4">
              <a:extLst>
                <a:ext uri="{FF2B5EF4-FFF2-40B4-BE49-F238E27FC236}">
                  <a16:creationId xmlns:a16="http://schemas.microsoft.com/office/drawing/2014/main" id="{5412E109-ED5C-404B-AFC9-9809D91DECC0}"/>
                </a:ext>
              </a:extLst>
            </p:cNvPr>
            <p:cNvSpPr txBox="1"/>
            <p:nvPr/>
          </p:nvSpPr>
          <p:spPr>
            <a:xfrm>
              <a:off x="1904682" y="1402506"/>
              <a:ext cx="877419" cy="40340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solidFill>
                    <a:schemeClr val="bg1"/>
                  </a:solidFill>
                </a:rPr>
                <a:t>ПС 110 </a:t>
              </a:r>
              <a:r>
                <a:rPr lang="ru-RU" sz="1200" b="1" kern="1200" dirty="0" err="1">
                  <a:solidFill>
                    <a:schemeClr val="bg1"/>
                  </a:solidFill>
                </a:rPr>
                <a:t>кВ</a:t>
              </a:r>
              <a:endParaRPr lang="ru-RU" sz="12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80A9578-E3FE-490C-8000-CD182175C78D}"/>
              </a:ext>
            </a:extLst>
          </p:cNvPr>
          <p:cNvGrpSpPr/>
          <p:nvPr/>
        </p:nvGrpSpPr>
        <p:grpSpPr>
          <a:xfrm>
            <a:off x="-972632" y="2622904"/>
            <a:ext cx="3881357" cy="3944133"/>
            <a:chOff x="-674059" y="2167664"/>
            <a:chExt cx="4141535" cy="4208519"/>
          </a:xfrm>
        </p:grpSpPr>
        <p:pic>
          <p:nvPicPr>
            <p:cNvPr id="155" name="Рисунок 154">
              <a:extLst>
                <a:ext uri="{FF2B5EF4-FFF2-40B4-BE49-F238E27FC236}">
                  <a16:creationId xmlns:a16="http://schemas.microsoft.com/office/drawing/2014/main" id="{EF612AB0-105B-4E12-B758-119F67CC2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674059" y="2655660"/>
              <a:ext cx="4017304" cy="3369458"/>
            </a:xfrm>
            <a:prstGeom prst="rect">
              <a:avLst/>
            </a:prstGeom>
          </p:spPr>
        </p:pic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33ECBF5C-00F1-414B-9465-5FAA3336B47F}"/>
                </a:ext>
              </a:extLst>
            </p:cNvPr>
            <p:cNvGrpSpPr/>
            <p:nvPr/>
          </p:nvGrpSpPr>
          <p:grpSpPr>
            <a:xfrm>
              <a:off x="892759" y="2167664"/>
              <a:ext cx="2574717" cy="4208519"/>
              <a:chOff x="892759" y="2167664"/>
              <a:chExt cx="2574717" cy="4208519"/>
            </a:xfrm>
          </p:grpSpPr>
          <p:pic>
            <p:nvPicPr>
              <p:cNvPr id="158" name="Рисунок 157">
                <a:extLst>
                  <a:ext uri="{FF2B5EF4-FFF2-40B4-BE49-F238E27FC236}">
                    <a16:creationId xmlns:a16="http://schemas.microsoft.com/office/drawing/2014/main" id="{5BD85677-411B-4C4E-AC65-FC62B8EF4E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22432" y="5796435"/>
                <a:ext cx="607539" cy="568675"/>
              </a:xfrm>
              <a:prstGeom prst="rect">
                <a:avLst/>
              </a:prstGeom>
            </p:spPr>
          </p:pic>
          <p:pic>
            <p:nvPicPr>
              <p:cNvPr id="159" name="Рисунок 158">
                <a:extLst>
                  <a:ext uri="{FF2B5EF4-FFF2-40B4-BE49-F238E27FC236}">
                    <a16:creationId xmlns:a16="http://schemas.microsoft.com/office/drawing/2014/main" id="{64A7984D-EC01-4CD4-8943-92C50A4B66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42740" y="5695897"/>
                <a:ext cx="518064" cy="680286"/>
              </a:xfrm>
              <a:prstGeom prst="rect">
                <a:avLst/>
              </a:prstGeom>
            </p:spPr>
          </p:pic>
          <p:cxnSp>
            <p:nvCxnSpPr>
              <p:cNvPr id="83" name="Прямая со стрелкой 82">
                <a:extLst>
                  <a:ext uri="{FF2B5EF4-FFF2-40B4-BE49-F238E27FC236}">
                    <a16:creationId xmlns:a16="http://schemas.microsoft.com/office/drawing/2014/main" id="{20FB220E-F0D4-47A9-A66E-A5089B485E83}"/>
                  </a:ext>
                </a:extLst>
              </p:cNvPr>
              <p:cNvCxnSpPr>
                <a:cxnSpLocks/>
                <a:stCxn id="158" idx="3"/>
              </p:cNvCxnSpPr>
              <p:nvPr/>
            </p:nvCxnSpPr>
            <p:spPr>
              <a:xfrm flipV="1">
                <a:off x="1929970" y="6075907"/>
                <a:ext cx="149627" cy="486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4" name="Рисунок 83">
                <a:extLst>
                  <a:ext uri="{FF2B5EF4-FFF2-40B4-BE49-F238E27FC236}">
                    <a16:creationId xmlns:a16="http://schemas.microsoft.com/office/drawing/2014/main" id="{46C19AC3-2F4E-40E8-8726-883D925017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65083" y="4474547"/>
                <a:ext cx="489470" cy="156703"/>
              </a:xfrm>
              <a:prstGeom prst="rect">
                <a:avLst/>
              </a:prstGeom>
            </p:spPr>
          </p:pic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9184597A-0FA7-46A0-B08C-C659C1E2A3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rot="16200000">
                <a:off x="2414615" y="2307924"/>
                <a:ext cx="513938" cy="233417"/>
              </a:xfrm>
              <a:prstGeom prst="rect">
                <a:avLst/>
              </a:prstGeom>
            </p:spPr>
          </p:pic>
          <p:pic>
            <p:nvPicPr>
              <p:cNvPr id="117" name="Рисунок 116">
                <a:extLst>
                  <a:ext uri="{FF2B5EF4-FFF2-40B4-BE49-F238E27FC236}">
                    <a16:creationId xmlns:a16="http://schemas.microsoft.com/office/drawing/2014/main" id="{BC1635A8-6E56-4223-9EEB-AD121ECD1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5680" y="2913299"/>
                <a:ext cx="469478" cy="492952"/>
              </a:xfrm>
              <a:prstGeom prst="rect">
                <a:avLst/>
              </a:prstGeom>
            </p:spPr>
          </p:pic>
          <p:sp>
            <p:nvSpPr>
              <p:cNvPr id="118" name="Скругленный прямоугольник 69">
                <a:extLst>
                  <a:ext uri="{FF2B5EF4-FFF2-40B4-BE49-F238E27FC236}">
                    <a16:creationId xmlns:a16="http://schemas.microsoft.com/office/drawing/2014/main" id="{275C8196-4715-435B-BDD0-1EAB0BEE0479}"/>
                  </a:ext>
                </a:extLst>
              </p:cNvPr>
              <p:cNvSpPr/>
              <p:nvPr/>
            </p:nvSpPr>
            <p:spPr>
              <a:xfrm>
                <a:off x="2773891" y="2880887"/>
                <a:ext cx="529862" cy="557777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73510B32-DEB4-4DA7-BB56-05D082E87E6C}"/>
                  </a:ext>
                </a:extLst>
              </p:cNvPr>
              <p:cNvSpPr txBox="1"/>
              <p:nvPr/>
            </p:nvSpPr>
            <p:spPr>
              <a:xfrm>
                <a:off x="2600308" y="2662290"/>
                <a:ext cx="8671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50" b="1" dirty="0"/>
                  <a:t>Шкаф ТМ</a:t>
                </a:r>
              </a:p>
            </p:txBody>
          </p:sp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139" name="Рукописный ввод 138">
                    <a:extLst>
                      <a:ext uri="{FF2B5EF4-FFF2-40B4-BE49-F238E27FC236}">
                        <a16:creationId xmlns:a16="http://schemas.microsoft.com/office/drawing/2014/main" id="{54B563B4-7715-4692-A214-621F6CEF8AD2}"/>
                      </a:ext>
                    </a:extLst>
                  </p14:cNvPr>
                  <p14:cNvContentPartPr/>
                  <p14:nvPr/>
                </p14:nvContentPartPr>
                <p14:xfrm>
                  <a:off x="1992900" y="2651867"/>
                  <a:ext cx="354600" cy="375840"/>
                </p14:xfrm>
              </p:contentPart>
            </mc:Choice>
            <mc:Fallback xmlns="">
              <p:pic>
                <p:nvPicPr>
                  <p:cNvPr id="139" name="Рукописный ввод 138">
                    <a:extLst>
                      <a:ext uri="{FF2B5EF4-FFF2-40B4-BE49-F238E27FC236}">
                        <a16:creationId xmlns:a16="http://schemas.microsoft.com/office/drawing/2014/main" id="{54B563B4-7715-4692-A214-621F6CEF8AD2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1941748" y="2549260"/>
                    <a:ext cx="456903" cy="58028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140" name="Рукописный ввод 139">
                    <a:extLst>
                      <a:ext uri="{FF2B5EF4-FFF2-40B4-BE49-F238E27FC236}">
                        <a16:creationId xmlns:a16="http://schemas.microsoft.com/office/drawing/2014/main" id="{FD8D6C8E-3708-4E3D-ACA3-5F0C51292FC3}"/>
                      </a:ext>
                    </a:extLst>
                  </p14:cNvPr>
                  <p14:cNvContentPartPr/>
                  <p14:nvPr/>
                </p14:nvContentPartPr>
                <p14:xfrm>
                  <a:off x="2088300" y="2722787"/>
                  <a:ext cx="83880" cy="61200"/>
                </p14:xfrm>
              </p:contentPart>
            </mc:Choice>
            <mc:Fallback xmlns="">
              <p:pic>
                <p:nvPicPr>
                  <p:cNvPr id="140" name="Рукописный ввод 139">
                    <a:extLst>
                      <a:ext uri="{FF2B5EF4-FFF2-40B4-BE49-F238E27FC236}">
                        <a16:creationId xmlns:a16="http://schemas.microsoft.com/office/drawing/2014/main" id="{FD8D6C8E-3708-4E3D-ACA3-5F0C51292FC3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2037359" y="2620017"/>
                    <a:ext cx="185762" cy="26597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141" name="Рукописный ввод 140">
                    <a:extLst>
                      <a:ext uri="{FF2B5EF4-FFF2-40B4-BE49-F238E27FC236}">
                        <a16:creationId xmlns:a16="http://schemas.microsoft.com/office/drawing/2014/main" id="{35A424F0-871F-4F85-8C8C-68F64C7DCA98}"/>
                      </a:ext>
                    </a:extLst>
                  </p14:cNvPr>
                  <p14:cNvContentPartPr/>
                  <p14:nvPr/>
                </p14:nvContentPartPr>
                <p14:xfrm>
                  <a:off x="2194500" y="2699747"/>
                  <a:ext cx="23760" cy="46080"/>
                </p14:xfrm>
              </p:contentPart>
            </mc:Choice>
            <mc:Fallback xmlns="">
              <p:pic>
                <p:nvPicPr>
                  <p:cNvPr id="141" name="Рукописный ввод 140">
                    <a:extLst>
                      <a:ext uri="{FF2B5EF4-FFF2-40B4-BE49-F238E27FC236}">
                        <a16:creationId xmlns:a16="http://schemas.microsoft.com/office/drawing/2014/main" id="{35A424F0-871F-4F85-8C8C-68F64C7DCA98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2143531" y="2597219"/>
                    <a:ext cx="125698" cy="25036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142" name="Рукописный ввод 141">
                    <a:extLst>
                      <a:ext uri="{FF2B5EF4-FFF2-40B4-BE49-F238E27FC236}">
                        <a16:creationId xmlns:a16="http://schemas.microsoft.com/office/drawing/2014/main" id="{CE30B4A2-D05D-49FF-804C-167D3A83E082}"/>
                      </a:ext>
                    </a:extLst>
                  </p14:cNvPr>
                  <p14:cNvContentPartPr/>
                  <p14:nvPr/>
                </p14:nvContentPartPr>
                <p14:xfrm>
                  <a:off x="1432380" y="2521907"/>
                  <a:ext cx="946080" cy="475920"/>
                </p14:xfrm>
              </p:contentPart>
            </mc:Choice>
            <mc:Fallback xmlns="">
              <p:pic>
                <p:nvPicPr>
                  <p:cNvPr id="142" name="Рукописный ввод 141">
                    <a:extLst>
                      <a:ext uri="{FF2B5EF4-FFF2-40B4-BE49-F238E27FC236}">
                        <a16:creationId xmlns:a16="http://schemas.microsoft.com/office/drawing/2014/main" id="{CE30B4A2-D05D-49FF-804C-167D3A83E082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1381292" y="2419431"/>
                    <a:ext cx="1048255" cy="68010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143" name="Рукописный ввод 142">
                    <a:extLst>
                      <a:ext uri="{FF2B5EF4-FFF2-40B4-BE49-F238E27FC236}">
                        <a16:creationId xmlns:a16="http://schemas.microsoft.com/office/drawing/2014/main" id="{E6FED166-BFE8-4B10-BFCC-2062B28186EA}"/>
                      </a:ext>
                    </a:extLst>
                  </p14:cNvPr>
                  <p14:cNvContentPartPr/>
                  <p14:nvPr/>
                </p14:nvContentPartPr>
                <p14:xfrm>
                  <a:off x="1407180" y="2737907"/>
                  <a:ext cx="186120" cy="223560"/>
                </p14:xfrm>
              </p:contentPart>
            </mc:Choice>
            <mc:Fallback xmlns="">
              <p:pic>
                <p:nvPicPr>
                  <p:cNvPr id="143" name="Рукописный ввод 142">
                    <a:extLst>
                      <a:ext uri="{FF2B5EF4-FFF2-40B4-BE49-F238E27FC236}">
                        <a16:creationId xmlns:a16="http://schemas.microsoft.com/office/drawing/2014/main" id="{E6FED166-BFE8-4B10-BFCC-2062B28186EA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1356035" y="2635346"/>
                    <a:ext cx="288409" cy="427914"/>
                  </a:xfrm>
                  <a:prstGeom prst="rect">
                    <a:avLst/>
                  </a:prstGeom>
                </p:spPr>
              </p:pic>
            </mc:Fallback>
          </mc:AlternateContent>
          <p:sp>
            <p:nvSpPr>
              <p:cNvPr id="148" name="Freeform 377">
                <a:extLst>
                  <a:ext uri="{FF2B5EF4-FFF2-40B4-BE49-F238E27FC236}">
                    <a16:creationId xmlns:a16="http://schemas.microsoft.com/office/drawing/2014/main" id="{ED4F87E2-4850-48CF-B640-91A2D34DA92D}"/>
                  </a:ext>
                </a:extLst>
              </p:cNvPr>
              <p:cNvSpPr/>
              <p:nvPr/>
            </p:nvSpPr>
            <p:spPr>
              <a:xfrm rot="18900000">
                <a:off x="2903716" y="2314890"/>
                <a:ext cx="253512" cy="253480"/>
              </a:xfrm>
              <a:custGeom>
                <a:avLst/>
                <a:gdLst>
                  <a:gd name="connsiteX0" fmla="*/ 54090 w 396700"/>
                  <a:gd name="connsiteY0" fmla="*/ 288472 h 396649"/>
                  <a:gd name="connsiteX1" fmla="*/ 92402 w 396700"/>
                  <a:gd name="connsiteY1" fmla="*/ 304248 h 396649"/>
                  <a:gd name="connsiteX2" fmla="*/ 108178 w 396700"/>
                  <a:gd name="connsiteY2" fmla="*/ 342561 h 396649"/>
                  <a:gd name="connsiteX3" fmla="*/ 92402 w 396700"/>
                  <a:gd name="connsiteY3" fmla="*/ 380873 h 396649"/>
                  <a:gd name="connsiteX4" fmla="*/ 54090 w 396700"/>
                  <a:gd name="connsiteY4" fmla="*/ 396649 h 396649"/>
                  <a:gd name="connsiteX5" fmla="*/ 15777 w 396700"/>
                  <a:gd name="connsiteY5" fmla="*/ 380873 h 396649"/>
                  <a:gd name="connsiteX6" fmla="*/ 1 w 396700"/>
                  <a:gd name="connsiteY6" fmla="*/ 342561 h 396649"/>
                  <a:gd name="connsiteX7" fmla="*/ 15777 w 396700"/>
                  <a:gd name="connsiteY7" fmla="*/ 304248 h 396649"/>
                  <a:gd name="connsiteX8" fmla="*/ 54090 w 396700"/>
                  <a:gd name="connsiteY8" fmla="*/ 288472 h 396649"/>
                  <a:gd name="connsiteX9" fmla="*/ 18030 w 396700"/>
                  <a:gd name="connsiteY9" fmla="*/ 144236 h 396649"/>
                  <a:gd name="connsiteX10" fmla="*/ 19438 w 396700"/>
                  <a:gd name="connsiteY10" fmla="*/ 144236 h 396649"/>
                  <a:gd name="connsiteX11" fmla="*/ 105642 w 396700"/>
                  <a:gd name="connsiteY11" fmla="*/ 166913 h 396649"/>
                  <a:gd name="connsiteX12" fmla="*/ 178604 w 396700"/>
                  <a:gd name="connsiteY12" fmla="*/ 218044 h 396649"/>
                  <a:gd name="connsiteX13" fmla="*/ 229735 w 396700"/>
                  <a:gd name="connsiteY13" fmla="*/ 291007 h 396649"/>
                  <a:gd name="connsiteX14" fmla="*/ 252413 w 396700"/>
                  <a:gd name="connsiteY14" fmla="*/ 377210 h 396649"/>
                  <a:gd name="connsiteX15" fmla="*/ 247624 w 396700"/>
                  <a:gd name="connsiteY15" fmla="*/ 390732 h 396649"/>
                  <a:gd name="connsiteX16" fmla="*/ 234383 w 396700"/>
                  <a:gd name="connsiteY16" fmla="*/ 396648 h 396649"/>
                  <a:gd name="connsiteX17" fmla="*/ 196352 w 396700"/>
                  <a:gd name="connsiteY17" fmla="*/ 396648 h 396649"/>
                  <a:gd name="connsiteX18" fmla="*/ 184239 w 396700"/>
                  <a:gd name="connsiteY18" fmla="*/ 392000 h 396649"/>
                  <a:gd name="connsiteX19" fmla="*/ 178604 w 396700"/>
                  <a:gd name="connsiteY19" fmla="*/ 380309 h 396649"/>
                  <a:gd name="connsiteX20" fmla="*/ 126629 w 396700"/>
                  <a:gd name="connsiteY20" fmla="*/ 270019 h 396649"/>
                  <a:gd name="connsiteX21" fmla="*/ 16339 w 396700"/>
                  <a:gd name="connsiteY21" fmla="*/ 218044 h 396649"/>
                  <a:gd name="connsiteX22" fmla="*/ 4648 w 396700"/>
                  <a:gd name="connsiteY22" fmla="*/ 212410 h 396649"/>
                  <a:gd name="connsiteX23" fmla="*/ 0 w 396700"/>
                  <a:gd name="connsiteY23" fmla="*/ 200296 h 396649"/>
                  <a:gd name="connsiteX24" fmla="*/ 0 w 396700"/>
                  <a:gd name="connsiteY24" fmla="*/ 162265 h 396649"/>
                  <a:gd name="connsiteX25" fmla="*/ 5916 w 396700"/>
                  <a:gd name="connsiteY25" fmla="*/ 149025 h 396649"/>
                  <a:gd name="connsiteX26" fmla="*/ 18030 w 396700"/>
                  <a:gd name="connsiteY26" fmla="*/ 144236 h 396649"/>
                  <a:gd name="connsiteX27" fmla="*/ 18031 w 396700"/>
                  <a:gd name="connsiteY27" fmla="*/ 0 h 396649"/>
                  <a:gd name="connsiteX28" fmla="*/ 18876 w 396700"/>
                  <a:gd name="connsiteY28" fmla="*/ 0 h 396649"/>
                  <a:gd name="connsiteX29" fmla="*/ 160153 w 396700"/>
                  <a:gd name="connsiteY29" fmla="*/ 33805 h 396649"/>
                  <a:gd name="connsiteX30" fmla="*/ 280021 w 396700"/>
                  <a:gd name="connsiteY30" fmla="*/ 116628 h 396649"/>
                  <a:gd name="connsiteX31" fmla="*/ 362844 w 396700"/>
                  <a:gd name="connsiteY31" fmla="*/ 236496 h 396649"/>
                  <a:gd name="connsiteX32" fmla="*/ 396649 w 396700"/>
                  <a:gd name="connsiteY32" fmla="*/ 377774 h 396649"/>
                  <a:gd name="connsiteX33" fmla="*/ 391579 w 396700"/>
                  <a:gd name="connsiteY33" fmla="*/ 391014 h 396649"/>
                  <a:gd name="connsiteX34" fmla="*/ 378620 w 396700"/>
                  <a:gd name="connsiteY34" fmla="*/ 396648 h 396649"/>
                  <a:gd name="connsiteX35" fmla="*/ 338335 w 396700"/>
                  <a:gd name="connsiteY35" fmla="*/ 396648 h 396649"/>
                  <a:gd name="connsiteX36" fmla="*/ 325799 w 396700"/>
                  <a:gd name="connsiteY36" fmla="*/ 391718 h 396649"/>
                  <a:gd name="connsiteX37" fmla="*/ 320306 w 396700"/>
                  <a:gd name="connsiteY37" fmla="*/ 379746 h 396649"/>
                  <a:gd name="connsiteX38" fmla="*/ 291853 w 396700"/>
                  <a:gd name="connsiteY38" fmla="*/ 264667 h 396649"/>
                  <a:gd name="connsiteX39" fmla="*/ 226637 w 396700"/>
                  <a:gd name="connsiteY39" fmla="*/ 170012 h 396649"/>
                  <a:gd name="connsiteX40" fmla="*/ 131982 w 396700"/>
                  <a:gd name="connsiteY40" fmla="*/ 104796 h 396649"/>
                  <a:gd name="connsiteX41" fmla="*/ 16904 w 396700"/>
                  <a:gd name="connsiteY41" fmla="*/ 76062 h 396649"/>
                  <a:gd name="connsiteX42" fmla="*/ 4931 w 396700"/>
                  <a:gd name="connsiteY42" fmla="*/ 70568 h 396649"/>
                  <a:gd name="connsiteX43" fmla="*/ 1 w 396700"/>
                  <a:gd name="connsiteY43" fmla="*/ 58314 h 396649"/>
                  <a:gd name="connsiteX44" fmla="*/ 1 w 396700"/>
                  <a:gd name="connsiteY44" fmla="*/ 18029 h 396649"/>
                  <a:gd name="connsiteX45" fmla="*/ 5635 w 396700"/>
                  <a:gd name="connsiteY45" fmla="*/ 5071 h 396649"/>
                  <a:gd name="connsiteX46" fmla="*/ 18031 w 396700"/>
                  <a:gd name="connsiteY46" fmla="*/ 0 h 39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96700" h="396649">
                    <a:moveTo>
                      <a:pt x="54090" y="288472"/>
                    </a:moveTo>
                    <a:cubicBezTo>
                      <a:pt x="69114" y="288472"/>
                      <a:pt x="81885" y="293731"/>
                      <a:pt x="92402" y="304248"/>
                    </a:cubicBezTo>
                    <a:cubicBezTo>
                      <a:pt x="102919" y="314765"/>
                      <a:pt x="108178" y="327536"/>
                      <a:pt x="108178" y="342561"/>
                    </a:cubicBezTo>
                    <a:cubicBezTo>
                      <a:pt x="108178" y="357585"/>
                      <a:pt x="102919" y="370356"/>
                      <a:pt x="92402" y="380873"/>
                    </a:cubicBezTo>
                    <a:cubicBezTo>
                      <a:pt x="81885" y="391391"/>
                      <a:pt x="69114" y="396649"/>
                      <a:pt x="54090" y="396649"/>
                    </a:cubicBezTo>
                    <a:cubicBezTo>
                      <a:pt x="39065" y="396649"/>
                      <a:pt x="26294" y="391391"/>
                      <a:pt x="15777" y="380873"/>
                    </a:cubicBezTo>
                    <a:cubicBezTo>
                      <a:pt x="5260" y="370356"/>
                      <a:pt x="1" y="357585"/>
                      <a:pt x="1" y="342561"/>
                    </a:cubicBezTo>
                    <a:cubicBezTo>
                      <a:pt x="1" y="327536"/>
                      <a:pt x="5260" y="314765"/>
                      <a:pt x="15777" y="304248"/>
                    </a:cubicBezTo>
                    <a:cubicBezTo>
                      <a:pt x="26294" y="293731"/>
                      <a:pt x="39065" y="288472"/>
                      <a:pt x="54090" y="288472"/>
                    </a:cubicBezTo>
                    <a:close/>
                    <a:moveTo>
                      <a:pt x="18030" y="144236"/>
                    </a:moveTo>
                    <a:lnTo>
                      <a:pt x="19438" y="144236"/>
                    </a:lnTo>
                    <a:cubicBezTo>
                      <a:pt x="49487" y="146677"/>
                      <a:pt x="78222" y="154236"/>
                      <a:pt x="105642" y="166913"/>
                    </a:cubicBezTo>
                    <a:cubicBezTo>
                      <a:pt x="133062" y="179590"/>
                      <a:pt x="157382" y="196634"/>
                      <a:pt x="178604" y="218044"/>
                    </a:cubicBezTo>
                    <a:cubicBezTo>
                      <a:pt x="200015" y="239266"/>
                      <a:pt x="217058" y="263587"/>
                      <a:pt x="229735" y="291007"/>
                    </a:cubicBezTo>
                    <a:cubicBezTo>
                      <a:pt x="242412" y="318427"/>
                      <a:pt x="249971" y="347161"/>
                      <a:pt x="252413" y="377210"/>
                    </a:cubicBezTo>
                    <a:cubicBezTo>
                      <a:pt x="252788" y="382469"/>
                      <a:pt x="251192" y="386976"/>
                      <a:pt x="247624" y="390732"/>
                    </a:cubicBezTo>
                    <a:cubicBezTo>
                      <a:pt x="244243" y="394676"/>
                      <a:pt x="239830" y="396648"/>
                      <a:pt x="234383" y="396648"/>
                    </a:cubicBezTo>
                    <a:lnTo>
                      <a:pt x="196352" y="396648"/>
                    </a:lnTo>
                    <a:cubicBezTo>
                      <a:pt x="191657" y="396648"/>
                      <a:pt x="187619" y="395099"/>
                      <a:pt x="184239" y="392000"/>
                    </a:cubicBezTo>
                    <a:cubicBezTo>
                      <a:pt x="180858" y="388901"/>
                      <a:pt x="178980" y="385004"/>
                      <a:pt x="178604" y="380309"/>
                    </a:cubicBezTo>
                    <a:cubicBezTo>
                      <a:pt x="174473" y="337301"/>
                      <a:pt x="157147" y="300538"/>
                      <a:pt x="126629" y="270019"/>
                    </a:cubicBezTo>
                    <a:cubicBezTo>
                      <a:pt x="96110" y="239501"/>
                      <a:pt x="59348" y="222176"/>
                      <a:pt x="16339" y="218044"/>
                    </a:cubicBezTo>
                    <a:cubicBezTo>
                      <a:pt x="11644" y="217668"/>
                      <a:pt x="7747" y="215790"/>
                      <a:pt x="4648" y="212410"/>
                    </a:cubicBezTo>
                    <a:cubicBezTo>
                      <a:pt x="1550" y="209029"/>
                      <a:pt x="0" y="204991"/>
                      <a:pt x="0" y="200296"/>
                    </a:cubicBezTo>
                    <a:lnTo>
                      <a:pt x="0" y="162265"/>
                    </a:lnTo>
                    <a:cubicBezTo>
                      <a:pt x="0" y="156819"/>
                      <a:pt x="1972" y="152405"/>
                      <a:pt x="5916" y="149025"/>
                    </a:cubicBezTo>
                    <a:cubicBezTo>
                      <a:pt x="9109" y="145832"/>
                      <a:pt x="13147" y="144236"/>
                      <a:pt x="18030" y="144236"/>
                    </a:cubicBezTo>
                    <a:close/>
                    <a:moveTo>
                      <a:pt x="18031" y="0"/>
                    </a:moveTo>
                    <a:lnTo>
                      <a:pt x="18876" y="0"/>
                    </a:lnTo>
                    <a:cubicBezTo>
                      <a:pt x="68081" y="2441"/>
                      <a:pt x="115174" y="13710"/>
                      <a:pt x="160153" y="33805"/>
                    </a:cubicBezTo>
                    <a:cubicBezTo>
                      <a:pt x="205133" y="53901"/>
                      <a:pt x="245089" y="81508"/>
                      <a:pt x="280021" y="116628"/>
                    </a:cubicBezTo>
                    <a:cubicBezTo>
                      <a:pt x="315141" y="151560"/>
                      <a:pt x="342749" y="191516"/>
                      <a:pt x="362844" y="236496"/>
                    </a:cubicBezTo>
                    <a:cubicBezTo>
                      <a:pt x="382939" y="281476"/>
                      <a:pt x="394208" y="328568"/>
                      <a:pt x="396649" y="377774"/>
                    </a:cubicBezTo>
                    <a:cubicBezTo>
                      <a:pt x="397025" y="382844"/>
                      <a:pt x="395335" y="387258"/>
                      <a:pt x="391579" y="391014"/>
                    </a:cubicBezTo>
                    <a:cubicBezTo>
                      <a:pt x="388198" y="394770"/>
                      <a:pt x="383879" y="396648"/>
                      <a:pt x="378620" y="396648"/>
                    </a:cubicBezTo>
                    <a:lnTo>
                      <a:pt x="338335" y="396648"/>
                    </a:lnTo>
                    <a:cubicBezTo>
                      <a:pt x="333452" y="396648"/>
                      <a:pt x="329274" y="395005"/>
                      <a:pt x="325799" y="391718"/>
                    </a:cubicBezTo>
                    <a:cubicBezTo>
                      <a:pt x="322325" y="388432"/>
                      <a:pt x="320493" y="384441"/>
                      <a:pt x="320306" y="379746"/>
                    </a:cubicBezTo>
                    <a:cubicBezTo>
                      <a:pt x="318052" y="339367"/>
                      <a:pt x="308568" y="301008"/>
                      <a:pt x="291853" y="264667"/>
                    </a:cubicBezTo>
                    <a:cubicBezTo>
                      <a:pt x="275138" y="228326"/>
                      <a:pt x="253400" y="196775"/>
                      <a:pt x="226637" y="170012"/>
                    </a:cubicBezTo>
                    <a:cubicBezTo>
                      <a:pt x="199874" y="143250"/>
                      <a:pt x="168323" y="121511"/>
                      <a:pt x="131982" y="104796"/>
                    </a:cubicBezTo>
                    <a:cubicBezTo>
                      <a:pt x="95642" y="88081"/>
                      <a:pt x="57282" y="78503"/>
                      <a:pt x="16904" y="76062"/>
                    </a:cubicBezTo>
                    <a:cubicBezTo>
                      <a:pt x="12208" y="75874"/>
                      <a:pt x="8218" y="74043"/>
                      <a:pt x="4931" y="70568"/>
                    </a:cubicBezTo>
                    <a:cubicBezTo>
                      <a:pt x="1645" y="67094"/>
                      <a:pt x="1" y="63009"/>
                      <a:pt x="1" y="58314"/>
                    </a:cubicBezTo>
                    <a:lnTo>
                      <a:pt x="1" y="18029"/>
                    </a:lnTo>
                    <a:cubicBezTo>
                      <a:pt x="1" y="12771"/>
                      <a:pt x="1879" y="8451"/>
                      <a:pt x="5635" y="5071"/>
                    </a:cubicBezTo>
                    <a:cubicBezTo>
                      <a:pt x="9016" y="1690"/>
                      <a:pt x="13148" y="0"/>
                      <a:pt x="18031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endParaRPr>
              </a:p>
            </p:txBody>
          </p:sp>
          <p:pic>
            <p:nvPicPr>
              <p:cNvPr id="154" name="Рисунок 153">
                <a:extLst>
                  <a:ext uri="{FF2B5EF4-FFF2-40B4-BE49-F238E27FC236}">
                    <a16:creationId xmlns:a16="http://schemas.microsoft.com/office/drawing/2014/main" id="{32804F5C-9CC7-4061-8F14-C28AC6822A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894896" y="3537970"/>
                <a:ext cx="577989" cy="1551923"/>
              </a:xfrm>
              <a:prstGeom prst="rect">
                <a:avLst/>
              </a:prstGeom>
            </p:spPr>
          </p:pic>
          <p:pic>
            <p:nvPicPr>
              <p:cNvPr id="156" name="Рисунок 155">
                <a:extLst>
                  <a:ext uri="{FF2B5EF4-FFF2-40B4-BE49-F238E27FC236}">
                    <a16:creationId xmlns:a16="http://schemas.microsoft.com/office/drawing/2014/main" id="{8F473B27-18EB-4FFC-80CC-D4AAF8B752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957399" y="3480155"/>
                <a:ext cx="126806" cy="2843390"/>
              </a:xfrm>
              <a:prstGeom prst="rect">
                <a:avLst/>
              </a:prstGeom>
            </p:spPr>
          </p:pic>
          <p:pic>
            <p:nvPicPr>
              <p:cNvPr id="157" name="Рисунок 156">
                <a:extLst>
                  <a:ext uri="{FF2B5EF4-FFF2-40B4-BE49-F238E27FC236}">
                    <a16:creationId xmlns:a16="http://schemas.microsoft.com/office/drawing/2014/main" id="{46E3681D-40D2-4071-B6BF-0ABEB55956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2759" y="5789316"/>
                <a:ext cx="402628" cy="509290"/>
              </a:xfrm>
              <a:prstGeom prst="rect">
                <a:avLst/>
              </a:prstGeom>
            </p:spPr>
          </p:pic>
          <p:pic>
            <p:nvPicPr>
              <p:cNvPr id="160" name="Рисунок 159">
                <a:extLst>
                  <a:ext uri="{FF2B5EF4-FFF2-40B4-BE49-F238E27FC236}">
                    <a16:creationId xmlns:a16="http://schemas.microsoft.com/office/drawing/2014/main" id="{58EBA805-4FF8-444F-AAD6-946D1FD23E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560804" y="6043962"/>
                <a:ext cx="350042" cy="112066"/>
              </a:xfrm>
              <a:prstGeom prst="rect">
                <a:avLst/>
              </a:prstGeom>
            </p:spPr>
          </p:pic>
          <p:pic>
            <p:nvPicPr>
              <p:cNvPr id="164" name="Рисунок 163">
                <a:extLst>
                  <a:ext uri="{FF2B5EF4-FFF2-40B4-BE49-F238E27FC236}">
                    <a16:creationId xmlns:a16="http://schemas.microsoft.com/office/drawing/2014/main" id="{423A3937-A510-4FE5-9504-03C80EFA17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83893" y="3799478"/>
                <a:ext cx="445721" cy="142697"/>
              </a:xfrm>
              <a:prstGeom prst="rect">
                <a:avLst/>
              </a:prstGeom>
            </p:spPr>
          </p:pic>
        </p:grpSp>
      </p:grpSp>
      <p:sp>
        <p:nvSpPr>
          <p:cNvPr id="165" name="Text Box 5">
            <a:extLst>
              <a:ext uri="{FF2B5EF4-FFF2-40B4-BE49-F238E27FC236}">
                <a16:creationId xmlns:a16="http://schemas.microsoft.com/office/drawing/2014/main" id="{8CCAEE9A-15EA-417F-8B39-E42EA6C02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6801262"/>
            <a:ext cx="9540875" cy="30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16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16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16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16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16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5750" indent="-285750" algn="l" defTabSz="844083" eaLnBrk="0" hangingPunct="0">
              <a:lnSpc>
                <a:spcPct val="90000"/>
              </a:lnSpc>
              <a:spcAft>
                <a:spcPts val="600"/>
              </a:spcAft>
              <a:buClr>
                <a:srgbClr val="009FE3"/>
              </a:buClr>
              <a:buFont typeface="Wingdings" panose="05000000000000000000" pitchFamily="2" charset="2"/>
              <a:buChar char="ü"/>
            </a:pPr>
            <a:r>
              <a:rPr lang="ru-RU" altLang="ru-RU" sz="1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Ключевым направлением развития электросетевой инфраструктуры является цифровизация, обеспечивающая в комплексе с реконструкцией первичного оборудования наблюдаемость и дистанционное управление сетью в режиме реального времени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F42F8BB-6550-4523-9827-47E7D6D4A4FC}"/>
              </a:ext>
            </a:extLst>
          </p:cNvPr>
          <p:cNvGrpSpPr/>
          <p:nvPr/>
        </p:nvGrpSpPr>
        <p:grpSpPr>
          <a:xfrm>
            <a:off x="1725355" y="2751405"/>
            <a:ext cx="4085962" cy="3766301"/>
            <a:chOff x="2185185" y="2278791"/>
            <a:chExt cx="4391636" cy="4048061"/>
          </a:xfrm>
        </p:grpSpPr>
        <p:pic>
          <p:nvPicPr>
            <p:cNvPr id="166" name="Рисунок 165">
              <a:extLst>
                <a:ext uri="{FF2B5EF4-FFF2-40B4-BE49-F238E27FC236}">
                  <a16:creationId xmlns:a16="http://schemas.microsoft.com/office/drawing/2014/main" id="{ADAA3205-2CA2-4473-B872-F2AC05DA5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85185" y="2655660"/>
              <a:ext cx="4017304" cy="3369458"/>
            </a:xfrm>
            <a:prstGeom prst="rect">
              <a:avLst/>
            </a:prstGeom>
          </p:spPr>
        </p:pic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BF90B192-46EF-482C-A018-FDF3C4A6667D}"/>
                </a:ext>
              </a:extLst>
            </p:cNvPr>
            <p:cNvGrpSpPr/>
            <p:nvPr/>
          </p:nvGrpSpPr>
          <p:grpSpPr>
            <a:xfrm>
              <a:off x="3801063" y="2278791"/>
              <a:ext cx="2775758" cy="4048061"/>
              <a:chOff x="3801063" y="2278791"/>
              <a:chExt cx="2775758" cy="4048061"/>
            </a:xfrm>
          </p:grpSpPr>
          <p:pic>
            <p:nvPicPr>
              <p:cNvPr id="94" name="Рисунок 93">
                <a:extLst>
                  <a:ext uri="{FF2B5EF4-FFF2-40B4-BE49-F238E27FC236}">
                    <a16:creationId xmlns:a16="http://schemas.microsoft.com/office/drawing/2014/main" id="{5289361A-719C-4B1B-8DC4-3F3E6755A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68692" y="2278791"/>
                <a:ext cx="408129" cy="536169"/>
              </a:xfrm>
              <a:prstGeom prst="rect">
                <a:avLst/>
              </a:prstGeom>
            </p:spPr>
          </p:pic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0CCA9F41-60D1-4C59-BE37-5B72AC2E15C7}"/>
                  </a:ext>
                </a:extLst>
              </p:cNvPr>
              <p:cNvSpPr txBox="1"/>
              <p:nvPr/>
            </p:nvSpPr>
            <p:spPr>
              <a:xfrm>
                <a:off x="4659795" y="3537969"/>
                <a:ext cx="1165102" cy="215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/>
                  <a:t>РЗА + ОПФ10 кВ</a:t>
                </a:r>
              </a:p>
            </p:txBody>
          </p:sp>
          <p:pic>
            <p:nvPicPr>
              <p:cNvPr id="99" name="Рисунок 98">
                <a:extLst>
                  <a:ext uri="{FF2B5EF4-FFF2-40B4-BE49-F238E27FC236}">
                    <a16:creationId xmlns:a16="http://schemas.microsoft.com/office/drawing/2014/main" id="{CF725E24-CE02-4E3D-88F0-4A570014B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8171" y="3784068"/>
                <a:ext cx="375827" cy="643484"/>
              </a:xfrm>
              <a:prstGeom prst="rect">
                <a:avLst/>
              </a:prstGeom>
            </p:spPr>
          </p:pic>
          <p:pic>
            <p:nvPicPr>
              <p:cNvPr id="100" name="Рисунок 99">
                <a:extLst>
                  <a:ext uri="{FF2B5EF4-FFF2-40B4-BE49-F238E27FC236}">
                    <a16:creationId xmlns:a16="http://schemas.microsoft.com/office/drawing/2014/main" id="{7E3A8EEE-70A1-4382-8434-28BD775B2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8770" y="4449921"/>
                <a:ext cx="614628" cy="411247"/>
              </a:xfrm>
              <a:prstGeom prst="rect">
                <a:avLst/>
              </a:prstGeom>
            </p:spPr>
          </p:pic>
          <p:sp>
            <p:nvSpPr>
              <p:cNvPr id="101" name="Прямоугольник 100">
                <a:extLst>
                  <a:ext uri="{FF2B5EF4-FFF2-40B4-BE49-F238E27FC236}">
                    <a16:creationId xmlns:a16="http://schemas.microsoft.com/office/drawing/2014/main" id="{0E133CDD-6792-427E-A9E4-3269AE510BB9}"/>
                  </a:ext>
                </a:extLst>
              </p:cNvPr>
              <p:cNvSpPr/>
              <p:nvPr/>
            </p:nvSpPr>
            <p:spPr>
              <a:xfrm>
                <a:off x="4677699" y="4862737"/>
                <a:ext cx="1554073" cy="4465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2550" indent="-82550">
                  <a:buClr>
                    <a:srgbClr val="009FE3"/>
                  </a:buClr>
                  <a:buFont typeface="Arial" panose="020B0604020202020204" pitchFamily="34" charset="0"/>
                  <a:buChar char="•"/>
                </a:pPr>
                <a:r>
                  <a:rPr lang="ru-RU" sz="700" dirty="0"/>
                  <a:t>В.В.</a:t>
                </a:r>
              </a:p>
              <a:p>
                <a:pPr marL="82550" indent="-82550">
                  <a:buClr>
                    <a:srgbClr val="009FE3"/>
                  </a:buClr>
                  <a:buFont typeface="Arial" panose="020B0604020202020204" pitchFamily="34" charset="0"/>
                  <a:buChar char="•"/>
                </a:pPr>
                <a:r>
                  <a:rPr lang="ru-RU" sz="700" dirty="0"/>
                  <a:t>Моторизованная тележка</a:t>
                </a:r>
                <a:br>
                  <a:rPr lang="ru-RU" sz="700" dirty="0"/>
                </a:br>
                <a:r>
                  <a:rPr lang="ru-RU" sz="700" dirty="0"/>
                  <a:t>с заземляющими ножами.</a:t>
                </a:r>
              </a:p>
            </p:txBody>
          </p:sp>
          <p:sp>
            <p:nvSpPr>
              <p:cNvPr id="102" name="Скругленный прямоугольник 161">
                <a:extLst>
                  <a:ext uri="{FF2B5EF4-FFF2-40B4-BE49-F238E27FC236}">
                    <a16:creationId xmlns:a16="http://schemas.microsoft.com/office/drawing/2014/main" id="{27CDAA78-9A40-49FB-8DD2-C2F04FE249C9}"/>
                  </a:ext>
                </a:extLst>
              </p:cNvPr>
              <p:cNvSpPr/>
              <p:nvPr/>
            </p:nvSpPr>
            <p:spPr>
              <a:xfrm>
                <a:off x="4807571" y="3547543"/>
                <a:ext cx="863990" cy="1303249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pic>
            <p:nvPicPr>
              <p:cNvPr id="107" name="Рисунок 106">
                <a:extLst>
                  <a:ext uri="{FF2B5EF4-FFF2-40B4-BE49-F238E27FC236}">
                    <a16:creationId xmlns:a16="http://schemas.microsoft.com/office/drawing/2014/main" id="{21E2277A-0C95-49FB-9825-FEAC418CD3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34345" y="2920278"/>
                <a:ext cx="469478" cy="492952"/>
              </a:xfrm>
              <a:prstGeom prst="rect">
                <a:avLst/>
              </a:prstGeom>
            </p:spPr>
          </p:pic>
          <p:sp>
            <p:nvSpPr>
              <p:cNvPr id="108" name="Скругленный прямоугольник 170">
                <a:extLst>
                  <a:ext uri="{FF2B5EF4-FFF2-40B4-BE49-F238E27FC236}">
                    <a16:creationId xmlns:a16="http://schemas.microsoft.com/office/drawing/2014/main" id="{7B2DD90F-C2BB-4AD8-9B42-C7F50B747408}"/>
                  </a:ext>
                </a:extLst>
              </p:cNvPr>
              <p:cNvSpPr/>
              <p:nvPr/>
            </p:nvSpPr>
            <p:spPr>
              <a:xfrm>
                <a:off x="5812556" y="2887866"/>
                <a:ext cx="529862" cy="557777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A45FF027-8252-4F31-81A4-DE53E9C5545D}"/>
                  </a:ext>
                </a:extLst>
              </p:cNvPr>
              <p:cNvSpPr txBox="1"/>
              <p:nvPr/>
            </p:nvSpPr>
            <p:spPr>
              <a:xfrm>
                <a:off x="5638973" y="2669269"/>
                <a:ext cx="8671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50" b="1" dirty="0"/>
                  <a:t>Шкаф ТМ</a:t>
                </a:r>
              </a:p>
            </p:txBody>
          </p:sp>
          <p:cxnSp>
            <p:nvCxnSpPr>
              <p:cNvPr id="110" name="Соединительная линия уступом 248">
                <a:extLst>
                  <a:ext uri="{FF2B5EF4-FFF2-40B4-BE49-F238E27FC236}">
                    <a16:creationId xmlns:a16="http://schemas.microsoft.com/office/drawing/2014/main" id="{70C9FDCF-7447-4EB8-A0DE-1C766C09FD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5905" y="3470368"/>
                <a:ext cx="1980212" cy="2601119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Скругленный прямоугольник 181">
                <a:extLst>
                  <a:ext uri="{FF2B5EF4-FFF2-40B4-BE49-F238E27FC236}">
                    <a16:creationId xmlns:a16="http://schemas.microsoft.com/office/drawing/2014/main" id="{136056D8-828A-4D62-900C-8B8A34167ED4}"/>
                  </a:ext>
                </a:extLst>
              </p:cNvPr>
              <p:cNvSpPr/>
              <p:nvPr/>
            </p:nvSpPr>
            <p:spPr>
              <a:xfrm>
                <a:off x="4846166" y="5388714"/>
                <a:ext cx="863990" cy="533314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/>
              </a:p>
            </p:txBody>
          </p:sp>
          <p:pic>
            <p:nvPicPr>
              <p:cNvPr id="112" name="Рисунок 111">
                <a:extLst>
                  <a:ext uri="{FF2B5EF4-FFF2-40B4-BE49-F238E27FC236}">
                    <a16:creationId xmlns:a16="http://schemas.microsoft.com/office/drawing/2014/main" id="{69B3DDD9-51A1-4180-B692-FF32727695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29139" y="5551377"/>
                <a:ext cx="253234" cy="331848"/>
              </a:xfrm>
              <a:prstGeom prst="rect">
                <a:avLst/>
              </a:prstGeom>
            </p:spPr>
          </p:pic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751F96B8-2F4D-41D2-91AF-555204ABFB20}"/>
                  </a:ext>
                </a:extLst>
              </p:cNvPr>
              <p:cNvSpPr txBox="1"/>
              <p:nvPr/>
            </p:nvSpPr>
            <p:spPr>
              <a:xfrm>
                <a:off x="4680370" y="5353520"/>
                <a:ext cx="116510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/>
                  <a:t>ШОТ</a:t>
                </a:r>
              </a:p>
            </p:txBody>
          </p:sp>
          <p:cxnSp>
            <p:nvCxnSpPr>
              <p:cNvPr id="114" name="Соединительная линия уступом 184">
                <a:extLst>
                  <a:ext uri="{FF2B5EF4-FFF2-40B4-BE49-F238E27FC236}">
                    <a16:creationId xmlns:a16="http://schemas.microsoft.com/office/drawing/2014/main" id="{DCFA619A-0E96-4F71-8A8B-FA701063B6E7}"/>
                  </a:ext>
                </a:extLst>
              </p:cNvPr>
              <p:cNvCxnSpPr>
                <a:cxnSpLocks/>
                <a:stCxn id="111" idx="3"/>
              </p:cNvCxnSpPr>
              <p:nvPr/>
            </p:nvCxnSpPr>
            <p:spPr>
              <a:xfrm flipV="1">
                <a:off x="5710156" y="3445643"/>
                <a:ext cx="404908" cy="2209728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Соединительная линия уступом 192">
                <a:extLst>
                  <a:ext uri="{FF2B5EF4-FFF2-40B4-BE49-F238E27FC236}">
                    <a16:creationId xmlns:a16="http://schemas.microsoft.com/office/drawing/2014/main" id="{32008C44-B48E-4F29-8AA6-11A82A220B21}"/>
                  </a:ext>
                </a:extLst>
              </p:cNvPr>
              <p:cNvCxnSpPr/>
              <p:nvPr/>
            </p:nvCxnSpPr>
            <p:spPr>
              <a:xfrm rot="5400000" flipH="1" flipV="1">
                <a:off x="5454483" y="3665443"/>
                <a:ext cx="667907" cy="247454"/>
              </a:xfrm>
              <a:prstGeom prst="bentConnector3">
                <a:avLst>
                  <a:gd name="adj1" fmla="val 800"/>
                </a:avLst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Freeform 377">
                <a:extLst>
                  <a:ext uri="{FF2B5EF4-FFF2-40B4-BE49-F238E27FC236}">
                    <a16:creationId xmlns:a16="http://schemas.microsoft.com/office/drawing/2014/main" id="{A715C889-DCD5-4E93-8CAD-F54284333094}"/>
                  </a:ext>
                </a:extLst>
              </p:cNvPr>
              <p:cNvSpPr/>
              <p:nvPr/>
            </p:nvSpPr>
            <p:spPr>
              <a:xfrm rot="18900000">
                <a:off x="5761126" y="2329240"/>
                <a:ext cx="253512" cy="253480"/>
              </a:xfrm>
              <a:custGeom>
                <a:avLst/>
                <a:gdLst>
                  <a:gd name="connsiteX0" fmla="*/ 54090 w 396700"/>
                  <a:gd name="connsiteY0" fmla="*/ 288472 h 396649"/>
                  <a:gd name="connsiteX1" fmla="*/ 92402 w 396700"/>
                  <a:gd name="connsiteY1" fmla="*/ 304248 h 396649"/>
                  <a:gd name="connsiteX2" fmla="*/ 108178 w 396700"/>
                  <a:gd name="connsiteY2" fmla="*/ 342561 h 396649"/>
                  <a:gd name="connsiteX3" fmla="*/ 92402 w 396700"/>
                  <a:gd name="connsiteY3" fmla="*/ 380873 h 396649"/>
                  <a:gd name="connsiteX4" fmla="*/ 54090 w 396700"/>
                  <a:gd name="connsiteY4" fmla="*/ 396649 h 396649"/>
                  <a:gd name="connsiteX5" fmla="*/ 15777 w 396700"/>
                  <a:gd name="connsiteY5" fmla="*/ 380873 h 396649"/>
                  <a:gd name="connsiteX6" fmla="*/ 1 w 396700"/>
                  <a:gd name="connsiteY6" fmla="*/ 342561 h 396649"/>
                  <a:gd name="connsiteX7" fmla="*/ 15777 w 396700"/>
                  <a:gd name="connsiteY7" fmla="*/ 304248 h 396649"/>
                  <a:gd name="connsiteX8" fmla="*/ 54090 w 396700"/>
                  <a:gd name="connsiteY8" fmla="*/ 288472 h 396649"/>
                  <a:gd name="connsiteX9" fmla="*/ 18030 w 396700"/>
                  <a:gd name="connsiteY9" fmla="*/ 144236 h 396649"/>
                  <a:gd name="connsiteX10" fmla="*/ 19438 w 396700"/>
                  <a:gd name="connsiteY10" fmla="*/ 144236 h 396649"/>
                  <a:gd name="connsiteX11" fmla="*/ 105642 w 396700"/>
                  <a:gd name="connsiteY11" fmla="*/ 166913 h 396649"/>
                  <a:gd name="connsiteX12" fmla="*/ 178604 w 396700"/>
                  <a:gd name="connsiteY12" fmla="*/ 218044 h 396649"/>
                  <a:gd name="connsiteX13" fmla="*/ 229735 w 396700"/>
                  <a:gd name="connsiteY13" fmla="*/ 291007 h 396649"/>
                  <a:gd name="connsiteX14" fmla="*/ 252413 w 396700"/>
                  <a:gd name="connsiteY14" fmla="*/ 377210 h 396649"/>
                  <a:gd name="connsiteX15" fmla="*/ 247624 w 396700"/>
                  <a:gd name="connsiteY15" fmla="*/ 390732 h 396649"/>
                  <a:gd name="connsiteX16" fmla="*/ 234383 w 396700"/>
                  <a:gd name="connsiteY16" fmla="*/ 396648 h 396649"/>
                  <a:gd name="connsiteX17" fmla="*/ 196352 w 396700"/>
                  <a:gd name="connsiteY17" fmla="*/ 396648 h 396649"/>
                  <a:gd name="connsiteX18" fmla="*/ 184239 w 396700"/>
                  <a:gd name="connsiteY18" fmla="*/ 392000 h 396649"/>
                  <a:gd name="connsiteX19" fmla="*/ 178604 w 396700"/>
                  <a:gd name="connsiteY19" fmla="*/ 380309 h 396649"/>
                  <a:gd name="connsiteX20" fmla="*/ 126629 w 396700"/>
                  <a:gd name="connsiteY20" fmla="*/ 270019 h 396649"/>
                  <a:gd name="connsiteX21" fmla="*/ 16339 w 396700"/>
                  <a:gd name="connsiteY21" fmla="*/ 218044 h 396649"/>
                  <a:gd name="connsiteX22" fmla="*/ 4648 w 396700"/>
                  <a:gd name="connsiteY22" fmla="*/ 212410 h 396649"/>
                  <a:gd name="connsiteX23" fmla="*/ 0 w 396700"/>
                  <a:gd name="connsiteY23" fmla="*/ 200296 h 396649"/>
                  <a:gd name="connsiteX24" fmla="*/ 0 w 396700"/>
                  <a:gd name="connsiteY24" fmla="*/ 162265 h 396649"/>
                  <a:gd name="connsiteX25" fmla="*/ 5916 w 396700"/>
                  <a:gd name="connsiteY25" fmla="*/ 149025 h 396649"/>
                  <a:gd name="connsiteX26" fmla="*/ 18030 w 396700"/>
                  <a:gd name="connsiteY26" fmla="*/ 144236 h 396649"/>
                  <a:gd name="connsiteX27" fmla="*/ 18031 w 396700"/>
                  <a:gd name="connsiteY27" fmla="*/ 0 h 396649"/>
                  <a:gd name="connsiteX28" fmla="*/ 18876 w 396700"/>
                  <a:gd name="connsiteY28" fmla="*/ 0 h 396649"/>
                  <a:gd name="connsiteX29" fmla="*/ 160153 w 396700"/>
                  <a:gd name="connsiteY29" fmla="*/ 33805 h 396649"/>
                  <a:gd name="connsiteX30" fmla="*/ 280021 w 396700"/>
                  <a:gd name="connsiteY30" fmla="*/ 116628 h 396649"/>
                  <a:gd name="connsiteX31" fmla="*/ 362844 w 396700"/>
                  <a:gd name="connsiteY31" fmla="*/ 236496 h 396649"/>
                  <a:gd name="connsiteX32" fmla="*/ 396649 w 396700"/>
                  <a:gd name="connsiteY32" fmla="*/ 377774 h 396649"/>
                  <a:gd name="connsiteX33" fmla="*/ 391579 w 396700"/>
                  <a:gd name="connsiteY33" fmla="*/ 391014 h 396649"/>
                  <a:gd name="connsiteX34" fmla="*/ 378620 w 396700"/>
                  <a:gd name="connsiteY34" fmla="*/ 396648 h 396649"/>
                  <a:gd name="connsiteX35" fmla="*/ 338335 w 396700"/>
                  <a:gd name="connsiteY35" fmla="*/ 396648 h 396649"/>
                  <a:gd name="connsiteX36" fmla="*/ 325799 w 396700"/>
                  <a:gd name="connsiteY36" fmla="*/ 391718 h 396649"/>
                  <a:gd name="connsiteX37" fmla="*/ 320306 w 396700"/>
                  <a:gd name="connsiteY37" fmla="*/ 379746 h 396649"/>
                  <a:gd name="connsiteX38" fmla="*/ 291853 w 396700"/>
                  <a:gd name="connsiteY38" fmla="*/ 264667 h 396649"/>
                  <a:gd name="connsiteX39" fmla="*/ 226637 w 396700"/>
                  <a:gd name="connsiteY39" fmla="*/ 170012 h 396649"/>
                  <a:gd name="connsiteX40" fmla="*/ 131982 w 396700"/>
                  <a:gd name="connsiteY40" fmla="*/ 104796 h 396649"/>
                  <a:gd name="connsiteX41" fmla="*/ 16904 w 396700"/>
                  <a:gd name="connsiteY41" fmla="*/ 76062 h 396649"/>
                  <a:gd name="connsiteX42" fmla="*/ 4931 w 396700"/>
                  <a:gd name="connsiteY42" fmla="*/ 70568 h 396649"/>
                  <a:gd name="connsiteX43" fmla="*/ 1 w 396700"/>
                  <a:gd name="connsiteY43" fmla="*/ 58314 h 396649"/>
                  <a:gd name="connsiteX44" fmla="*/ 1 w 396700"/>
                  <a:gd name="connsiteY44" fmla="*/ 18029 h 396649"/>
                  <a:gd name="connsiteX45" fmla="*/ 5635 w 396700"/>
                  <a:gd name="connsiteY45" fmla="*/ 5071 h 396649"/>
                  <a:gd name="connsiteX46" fmla="*/ 18031 w 396700"/>
                  <a:gd name="connsiteY46" fmla="*/ 0 h 39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96700" h="396649">
                    <a:moveTo>
                      <a:pt x="54090" y="288472"/>
                    </a:moveTo>
                    <a:cubicBezTo>
                      <a:pt x="69114" y="288472"/>
                      <a:pt x="81885" y="293731"/>
                      <a:pt x="92402" y="304248"/>
                    </a:cubicBezTo>
                    <a:cubicBezTo>
                      <a:pt x="102919" y="314765"/>
                      <a:pt x="108178" y="327536"/>
                      <a:pt x="108178" y="342561"/>
                    </a:cubicBezTo>
                    <a:cubicBezTo>
                      <a:pt x="108178" y="357585"/>
                      <a:pt x="102919" y="370356"/>
                      <a:pt x="92402" y="380873"/>
                    </a:cubicBezTo>
                    <a:cubicBezTo>
                      <a:pt x="81885" y="391391"/>
                      <a:pt x="69114" y="396649"/>
                      <a:pt x="54090" y="396649"/>
                    </a:cubicBezTo>
                    <a:cubicBezTo>
                      <a:pt x="39065" y="396649"/>
                      <a:pt x="26294" y="391391"/>
                      <a:pt x="15777" y="380873"/>
                    </a:cubicBezTo>
                    <a:cubicBezTo>
                      <a:pt x="5260" y="370356"/>
                      <a:pt x="1" y="357585"/>
                      <a:pt x="1" y="342561"/>
                    </a:cubicBezTo>
                    <a:cubicBezTo>
                      <a:pt x="1" y="327536"/>
                      <a:pt x="5260" y="314765"/>
                      <a:pt x="15777" y="304248"/>
                    </a:cubicBezTo>
                    <a:cubicBezTo>
                      <a:pt x="26294" y="293731"/>
                      <a:pt x="39065" y="288472"/>
                      <a:pt x="54090" y="288472"/>
                    </a:cubicBezTo>
                    <a:close/>
                    <a:moveTo>
                      <a:pt x="18030" y="144236"/>
                    </a:moveTo>
                    <a:lnTo>
                      <a:pt x="19438" y="144236"/>
                    </a:lnTo>
                    <a:cubicBezTo>
                      <a:pt x="49487" y="146677"/>
                      <a:pt x="78222" y="154236"/>
                      <a:pt x="105642" y="166913"/>
                    </a:cubicBezTo>
                    <a:cubicBezTo>
                      <a:pt x="133062" y="179590"/>
                      <a:pt x="157382" y="196634"/>
                      <a:pt x="178604" y="218044"/>
                    </a:cubicBezTo>
                    <a:cubicBezTo>
                      <a:pt x="200015" y="239266"/>
                      <a:pt x="217058" y="263587"/>
                      <a:pt x="229735" y="291007"/>
                    </a:cubicBezTo>
                    <a:cubicBezTo>
                      <a:pt x="242412" y="318427"/>
                      <a:pt x="249971" y="347161"/>
                      <a:pt x="252413" y="377210"/>
                    </a:cubicBezTo>
                    <a:cubicBezTo>
                      <a:pt x="252788" y="382469"/>
                      <a:pt x="251192" y="386976"/>
                      <a:pt x="247624" y="390732"/>
                    </a:cubicBezTo>
                    <a:cubicBezTo>
                      <a:pt x="244243" y="394676"/>
                      <a:pt x="239830" y="396648"/>
                      <a:pt x="234383" y="396648"/>
                    </a:cubicBezTo>
                    <a:lnTo>
                      <a:pt x="196352" y="396648"/>
                    </a:lnTo>
                    <a:cubicBezTo>
                      <a:pt x="191657" y="396648"/>
                      <a:pt x="187619" y="395099"/>
                      <a:pt x="184239" y="392000"/>
                    </a:cubicBezTo>
                    <a:cubicBezTo>
                      <a:pt x="180858" y="388901"/>
                      <a:pt x="178980" y="385004"/>
                      <a:pt x="178604" y="380309"/>
                    </a:cubicBezTo>
                    <a:cubicBezTo>
                      <a:pt x="174473" y="337301"/>
                      <a:pt x="157147" y="300538"/>
                      <a:pt x="126629" y="270019"/>
                    </a:cubicBezTo>
                    <a:cubicBezTo>
                      <a:pt x="96110" y="239501"/>
                      <a:pt x="59348" y="222176"/>
                      <a:pt x="16339" y="218044"/>
                    </a:cubicBezTo>
                    <a:cubicBezTo>
                      <a:pt x="11644" y="217668"/>
                      <a:pt x="7747" y="215790"/>
                      <a:pt x="4648" y="212410"/>
                    </a:cubicBezTo>
                    <a:cubicBezTo>
                      <a:pt x="1550" y="209029"/>
                      <a:pt x="0" y="204991"/>
                      <a:pt x="0" y="200296"/>
                    </a:cubicBezTo>
                    <a:lnTo>
                      <a:pt x="0" y="162265"/>
                    </a:lnTo>
                    <a:cubicBezTo>
                      <a:pt x="0" y="156819"/>
                      <a:pt x="1972" y="152405"/>
                      <a:pt x="5916" y="149025"/>
                    </a:cubicBezTo>
                    <a:cubicBezTo>
                      <a:pt x="9109" y="145832"/>
                      <a:pt x="13147" y="144236"/>
                      <a:pt x="18030" y="144236"/>
                    </a:cubicBezTo>
                    <a:close/>
                    <a:moveTo>
                      <a:pt x="18031" y="0"/>
                    </a:moveTo>
                    <a:lnTo>
                      <a:pt x="18876" y="0"/>
                    </a:lnTo>
                    <a:cubicBezTo>
                      <a:pt x="68081" y="2441"/>
                      <a:pt x="115174" y="13710"/>
                      <a:pt x="160153" y="33805"/>
                    </a:cubicBezTo>
                    <a:cubicBezTo>
                      <a:pt x="205133" y="53901"/>
                      <a:pt x="245089" y="81508"/>
                      <a:pt x="280021" y="116628"/>
                    </a:cubicBezTo>
                    <a:cubicBezTo>
                      <a:pt x="315141" y="151560"/>
                      <a:pt x="342749" y="191516"/>
                      <a:pt x="362844" y="236496"/>
                    </a:cubicBezTo>
                    <a:cubicBezTo>
                      <a:pt x="382939" y="281476"/>
                      <a:pt x="394208" y="328568"/>
                      <a:pt x="396649" y="377774"/>
                    </a:cubicBezTo>
                    <a:cubicBezTo>
                      <a:pt x="397025" y="382844"/>
                      <a:pt x="395335" y="387258"/>
                      <a:pt x="391579" y="391014"/>
                    </a:cubicBezTo>
                    <a:cubicBezTo>
                      <a:pt x="388198" y="394770"/>
                      <a:pt x="383879" y="396648"/>
                      <a:pt x="378620" y="396648"/>
                    </a:cubicBezTo>
                    <a:lnTo>
                      <a:pt x="338335" y="396648"/>
                    </a:lnTo>
                    <a:cubicBezTo>
                      <a:pt x="333452" y="396648"/>
                      <a:pt x="329274" y="395005"/>
                      <a:pt x="325799" y="391718"/>
                    </a:cubicBezTo>
                    <a:cubicBezTo>
                      <a:pt x="322325" y="388432"/>
                      <a:pt x="320493" y="384441"/>
                      <a:pt x="320306" y="379746"/>
                    </a:cubicBezTo>
                    <a:cubicBezTo>
                      <a:pt x="318052" y="339367"/>
                      <a:pt x="308568" y="301008"/>
                      <a:pt x="291853" y="264667"/>
                    </a:cubicBezTo>
                    <a:cubicBezTo>
                      <a:pt x="275138" y="228326"/>
                      <a:pt x="253400" y="196775"/>
                      <a:pt x="226637" y="170012"/>
                    </a:cubicBezTo>
                    <a:cubicBezTo>
                      <a:pt x="199874" y="143250"/>
                      <a:pt x="168323" y="121511"/>
                      <a:pt x="131982" y="104796"/>
                    </a:cubicBezTo>
                    <a:cubicBezTo>
                      <a:pt x="95642" y="88081"/>
                      <a:pt x="57282" y="78503"/>
                      <a:pt x="16904" y="76062"/>
                    </a:cubicBezTo>
                    <a:cubicBezTo>
                      <a:pt x="12208" y="75874"/>
                      <a:pt x="8218" y="74043"/>
                      <a:pt x="4931" y="70568"/>
                    </a:cubicBezTo>
                    <a:cubicBezTo>
                      <a:pt x="1645" y="67094"/>
                      <a:pt x="1" y="63009"/>
                      <a:pt x="1" y="58314"/>
                    </a:cubicBezTo>
                    <a:lnTo>
                      <a:pt x="1" y="18029"/>
                    </a:lnTo>
                    <a:cubicBezTo>
                      <a:pt x="1" y="12771"/>
                      <a:pt x="1879" y="8451"/>
                      <a:pt x="5635" y="5071"/>
                    </a:cubicBezTo>
                    <a:cubicBezTo>
                      <a:pt x="9016" y="1690"/>
                      <a:pt x="13148" y="0"/>
                      <a:pt x="18031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+mn-ea"/>
                  <a:cs typeface="+mn-cs"/>
                </a:endParaRPr>
              </a:p>
            </p:txBody>
          </p:sp>
          <p:pic>
            <p:nvPicPr>
              <p:cNvPr id="150" name="Рисунок 149">
                <a:extLst>
                  <a:ext uri="{FF2B5EF4-FFF2-40B4-BE49-F238E27FC236}">
                    <a16:creationId xmlns:a16="http://schemas.microsoft.com/office/drawing/2014/main" id="{64D70FAA-265E-4618-943C-95B0DE326F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01063" y="5796852"/>
                <a:ext cx="560235" cy="530000"/>
              </a:xfrm>
              <a:prstGeom prst="rect">
                <a:avLst/>
              </a:prstGeom>
            </p:spPr>
          </p:pic>
          <p:pic>
            <p:nvPicPr>
              <p:cNvPr id="103" name="Рисунок 102">
                <a:extLst>
                  <a:ext uri="{FF2B5EF4-FFF2-40B4-BE49-F238E27FC236}">
                    <a16:creationId xmlns:a16="http://schemas.microsoft.com/office/drawing/2014/main" id="{247BF2D5-B129-47FB-8CD0-A375ACB9FB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49891" y="5785579"/>
                <a:ext cx="402628" cy="50929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51902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377505" y="353590"/>
            <a:ext cx="8926515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94D6"/>
                </a:solidFill>
              </a:rPr>
              <a:t>ЕДИНАЯ ЦИФРОВАЯ ПЛАТФОРМА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grpSp>
        <p:nvGrpSpPr>
          <p:cNvPr id="88" name="object 7">
            <a:extLst>
              <a:ext uri="{FF2B5EF4-FFF2-40B4-BE49-F238E27FC236}">
                <a16:creationId xmlns:a16="http://schemas.microsoft.com/office/drawing/2014/main" id="{380D7E46-C41C-4BAF-B95B-724556EBD475}"/>
              </a:ext>
            </a:extLst>
          </p:cNvPr>
          <p:cNvGrpSpPr/>
          <p:nvPr/>
        </p:nvGrpSpPr>
        <p:grpSpPr>
          <a:xfrm>
            <a:off x="590694" y="1490025"/>
            <a:ext cx="5244352" cy="4625577"/>
            <a:chOff x="4355591" y="705197"/>
            <a:chExt cx="4249420" cy="3936907"/>
          </a:xfrm>
        </p:grpSpPr>
        <p:pic>
          <p:nvPicPr>
            <p:cNvPr id="89" name="object 8">
              <a:extLst>
                <a:ext uri="{FF2B5EF4-FFF2-40B4-BE49-F238E27FC236}">
                  <a16:creationId xmlns:a16="http://schemas.microsoft.com/office/drawing/2014/main" id="{FDFBCAF9-251B-4E8F-900E-19F0D018CC8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6655" y="705197"/>
              <a:ext cx="4087367" cy="3936907"/>
            </a:xfrm>
            <a:prstGeom prst="rect">
              <a:avLst/>
            </a:prstGeom>
          </p:spPr>
        </p:pic>
        <p:sp>
          <p:nvSpPr>
            <p:cNvPr id="91" name="object 9">
              <a:extLst>
                <a:ext uri="{FF2B5EF4-FFF2-40B4-BE49-F238E27FC236}">
                  <a16:creationId xmlns:a16="http://schemas.microsoft.com/office/drawing/2014/main" id="{2AB2377A-2E66-423E-BC6B-433F377403FA}"/>
                </a:ext>
              </a:extLst>
            </p:cNvPr>
            <p:cNvSpPr/>
            <p:nvPr/>
          </p:nvSpPr>
          <p:spPr>
            <a:xfrm>
              <a:off x="4355591" y="833628"/>
              <a:ext cx="4249420" cy="3754120"/>
            </a:xfrm>
            <a:custGeom>
              <a:avLst/>
              <a:gdLst/>
              <a:ahLst/>
              <a:cxnLst/>
              <a:rect l="l" t="t" r="r" b="b"/>
              <a:pathLst>
                <a:path w="4249420" h="3754120">
                  <a:moveTo>
                    <a:pt x="2124456" y="0"/>
                  </a:moveTo>
                  <a:lnTo>
                    <a:pt x="0" y="3753612"/>
                  </a:lnTo>
                  <a:lnTo>
                    <a:pt x="4248912" y="3753612"/>
                  </a:lnTo>
                  <a:lnTo>
                    <a:pt x="2124456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2" name="object 10">
            <a:extLst>
              <a:ext uri="{FF2B5EF4-FFF2-40B4-BE49-F238E27FC236}">
                <a16:creationId xmlns:a16="http://schemas.microsoft.com/office/drawing/2014/main" id="{63614D54-9EBA-469D-9BB3-5E55E5C9D506}"/>
              </a:ext>
            </a:extLst>
          </p:cNvPr>
          <p:cNvSpPr txBox="1"/>
          <p:nvPr/>
        </p:nvSpPr>
        <p:spPr>
          <a:xfrm>
            <a:off x="2790287" y="5451947"/>
            <a:ext cx="1176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ПЛАТФОРМА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3" name="object 11">
            <a:extLst>
              <a:ext uri="{FF2B5EF4-FFF2-40B4-BE49-F238E27FC236}">
                <a16:creationId xmlns:a16="http://schemas.microsoft.com/office/drawing/2014/main" id="{E86F692A-ACF7-44FA-8A8B-9D6A04638012}"/>
              </a:ext>
            </a:extLst>
          </p:cNvPr>
          <p:cNvSpPr txBox="1"/>
          <p:nvPr/>
        </p:nvSpPr>
        <p:spPr>
          <a:xfrm>
            <a:off x="793466" y="3366098"/>
            <a:ext cx="2447925" cy="609600"/>
          </a:xfrm>
          <a:prstGeom prst="rect">
            <a:avLst/>
          </a:prstGeom>
          <a:solidFill>
            <a:srgbClr val="EDB500"/>
          </a:solidFill>
        </p:spPr>
        <p:txBody>
          <a:bodyPr vert="horz" wrap="square" lIns="0" tIns="80645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8270" marR="0" lvl="0" indent="0" algn="l" defTabSz="914400" rtl="0" eaLnBrk="1" fontAlgn="auto" latinLnBrk="0" hangingPunct="1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РАСЧЕТНО-АНАЛИТИЧЕСКИЕ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133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ПРИЛОЖЕНИЯ</a:t>
            </a:r>
            <a:r>
              <a:rPr kumimoji="0" sz="1400" b="1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(EMS/DMS)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7" name="object 12">
            <a:extLst>
              <a:ext uri="{FF2B5EF4-FFF2-40B4-BE49-F238E27FC236}">
                <a16:creationId xmlns:a16="http://schemas.microsoft.com/office/drawing/2014/main" id="{5AC88518-CAC0-470B-BF6F-C15041BD8280}"/>
              </a:ext>
            </a:extLst>
          </p:cNvPr>
          <p:cNvSpPr txBox="1"/>
          <p:nvPr/>
        </p:nvSpPr>
        <p:spPr>
          <a:xfrm>
            <a:off x="3417794" y="3366098"/>
            <a:ext cx="2204085" cy="609600"/>
          </a:xfrm>
          <a:prstGeom prst="rect">
            <a:avLst/>
          </a:prstGeom>
          <a:solidFill>
            <a:srgbClr val="FD8348"/>
          </a:solidFill>
        </p:spPr>
        <p:txBody>
          <a:bodyPr vert="horz" wrap="square" lIns="0" tIns="80645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УПРАВЛЕНИЕ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4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ОТКЛЮЧЕНИЯМИ</a:t>
            </a:r>
            <a:r>
              <a:rPr kumimoji="0" sz="1400" b="1" i="0" u="none" strike="noStrike" kern="120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(OMS)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67" name="object 13">
            <a:extLst>
              <a:ext uri="{FF2B5EF4-FFF2-40B4-BE49-F238E27FC236}">
                <a16:creationId xmlns:a16="http://schemas.microsoft.com/office/drawing/2014/main" id="{7CF796DA-7883-4853-B554-5BF05E639B18}"/>
              </a:ext>
            </a:extLst>
          </p:cNvPr>
          <p:cNvSpPr txBox="1"/>
          <p:nvPr/>
        </p:nvSpPr>
        <p:spPr>
          <a:xfrm>
            <a:off x="2140301" y="2493246"/>
            <a:ext cx="2202180" cy="588623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8001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ДИСПЕТЧЕРСКОЕ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1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УПРАВЛЕНИЕ</a:t>
            </a:r>
            <a:r>
              <a:rPr kumimoji="0" sz="1400" b="1" i="0" u="none" strike="noStrike" kern="1200" cap="none" spc="-5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(SCADA)</a:t>
            </a:r>
            <a:endParaRPr kumimoji="0" lang="ru-RU" sz="1400" b="1" i="0" u="none" strike="noStrike" kern="1200" cap="none" spc="-5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68" name="object 14">
            <a:extLst>
              <a:ext uri="{FF2B5EF4-FFF2-40B4-BE49-F238E27FC236}">
                <a16:creationId xmlns:a16="http://schemas.microsoft.com/office/drawing/2014/main" id="{FA164B2A-88C1-4AAA-89F3-A126FC66C6FA}"/>
              </a:ext>
            </a:extLst>
          </p:cNvPr>
          <p:cNvSpPr txBox="1"/>
          <p:nvPr/>
        </p:nvSpPr>
        <p:spPr>
          <a:xfrm>
            <a:off x="793466" y="4314026"/>
            <a:ext cx="2447925" cy="609600"/>
          </a:xfrm>
          <a:prstGeom prst="rect">
            <a:avLst/>
          </a:prstGeom>
          <a:solidFill>
            <a:srgbClr val="68B6CE"/>
          </a:solidFill>
        </p:spPr>
        <p:txBody>
          <a:bodyPr vert="horz" wrap="square" lIns="0" tIns="80645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ТРЕНАЖЕР</a:t>
            </a:r>
            <a:r>
              <a:rPr kumimoji="0" sz="1400" b="1" i="0" u="none" strike="noStrike" kern="120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ДИСПЕТЧЕРА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(DTS)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69" name="object 15">
            <a:extLst>
              <a:ext uri="{FF2B5EF4-FFF2-40B4-BE49-F238E27FC236}">
                <a16:creationId xmlns:a16="http://schemas.microsoft.com/office/drawing/2014/main" id="{8DD9CCC0-B4B8-48C7-8142-C5F3C3AE07E4}"/>
              </a:ext>
            </a:extLst>
          </p:cNvPr>
          <p:cNvSpPr txBox="1"/>
          <p:nvPr/>
        </p:nvSpPr>
        <p:spPr>
          <a:xfrm>
            <a:off x="3420842" y="4314026"/>
            <a:ext cx="2204085" cy="609600"/>
          </a:xfrm>
          <a:prstGeom prst="rect">
            <a:avLst/>
          </a:prstGeom>
          <a:solidFill>
            <a:srgbClr val="A8D06A"/>
          </a:solidFill>
        </p:spPr>
        <p:txBody>
          <a:bodyPr vert="horz" wrap="square" lIns="0" tIns="508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ДРУГИЕ</a:t>
            </a:r>
            <a:r>
              <a:rPr kumimoji="0" sz="1400" b="1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ПРИЛОЖЕНИЯ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70" name="Группа 169">
            <a:extLst>
              <a:ext uri="{FF2B5EF4-FFF2-40B4-BE49-F238E27FC236}">
                <a16:creationId xmlns:a16="http://schemas.microsoft.com/office/drawing/2014/main" id="{F03AA90B-39FF-4556-90B1-6EB3B3F0791E}"/>
              </a:ext>
            </a:extLst>
          </p:cNvPr>
          <p:cNvGrpSpPr/>
          <p:nvPr/>
        </p:nvGrpSpPr>
        <p:grpSpPr>
          <a:xfrm>
            <a:off x="7203531" y="3826195"/>
            <a:ext cx="336406" cy="1923058"/>
            <a:chOff x="2487546" y="2179657"/>
            <a:chExt cx="336406" cy="1923058"/>
          </a:xfrm>
        </p:grpSpPr>
        <p:sp>
          <p:nvSpPr>
            <p:cNvPr id="171" name="Прямая соединительная линия 3">
              <a:extLst>
                <a:ext uri="{FF2B5EF4-FFF2-40B4-BE49-F238E27FC236}">
                  <a16:creationId xmlns:a16="http://schemas.microsoft.com/office/drawing/2014/main" id="{65DFDB52-CD7F-421C-A926-A18E7BE60768}"/>
                </a:ext>
              </a:extLst>
            </p:cNvPr>
            <p:cNvSpPr/>
            <p:nvPr/>
          </p:nvSpPr>
          <p:spPr>
            <a:xfrm>
              <a:off x="2487546" y="2179657"/>
              <a:ext cx="336406" cy="19230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168203" y="0"/>
                  </a:lnTo>
                  <a:lnTo>
                    <a:pt x="168203" y="1923058"/>
                  </a:lnTo>
                  <a:lnTo>
                    <a:pt x="336406" y="1923058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2" name="Прямая соединительная линия 4">
              <a:extLst>
                <a:ext uri="{FF2B5EF4-FFF2-40B4-BE49-F238E27FC236}">
                  <a16:creationId xmlns:a16="http://schemas.microsoft.com/office/drawing/2014/main" id="{7ABC4384-2980-4F46-8E2B-6E737E99F0B2}"/>
                </a:ext>
              </a:extLst>
            </p:cNvPr>
            <p:cNvSpPr txBox="1"/>
            <p:nvPr/>
          </p:nvSpPr>
          <p:spPr>
            <a:xfrm>
              <a:off x="2606943" y="3092380"/>
              <a:ext cx="97613" cy="976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D8ED5DB6-B200-4261-9133-2FDA2A7EFBD7}"/>
              </a:ext>
            </a:extLst>
          </p:cNvPr>
          <p:cNvGrpSpPr/>
          <p:nvPr/>
        </p:nvGrpSpPr>
        <p:grpSpPr>
          <a:xfrm>
            <a:off x="7203531" y="3826195"/>
            <a:ext cx="336406" cy="1282038"/>
            <a:chOff x="2487546" y="2179657"/>
            <a:chExt cx="336406" cy="1282038"/>
          </a:xfrm>
        </p:grpSpPr>
        <p:sp>
          <p:nvSpPr>
            <p:cNvPr id="174" name="Прямая соединительная линия 5">
              <a:extLst>
                <a:ext uri="{FF2B5EF4-FFF2-40B4-BE49-F238E27FC236}">
                  <a16:creationId xmlns:a16="http://schemas.microsoft.com/office/drawing/2014/main" id="{FD977244-B9E5-4903-A025-4BE5E006FD91}"/>
                </a:ext>
              </a:extLst>
            </p:cNvPr>
            <p:cNvSpPr/>
            <p:nvPr/>
          </p:nvSpPr>
          <p:spPr>
            <a:xfrm>
              <a:off x="2487546" y="2179657"/>
              <a:ext cx="336406" cy="128203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168203" y="0"/>
                  </a:lnTo>
                  <a:lnTo>
                    <a:pt x="168203" y="1282038"/>
                  </a:lnTo>
                  <a:lnTo>
                    <a:pt x="336406" y="1282038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5" name="Прямая соединительная линия 6">
              <a:extLst>
                <a:ext uri="{FF2B5EF4-FFF2-40B4-BE49-F238E27FC236}">
                  <a16:creationId xmlns:a16="http://schemas.microsoft.com/office/drawing/2014/main" id="{704290C1-44CB-4F67-B93B-DD9C23C319ED}"/>
                </a:ext>
              </a:extLst>
            </p:cNvPr>
            <p:cNvSpPr txBox="1"/>
            <p:nvPr/>
          </p:nvSpPr>
          <p:spPr>
            <a:xfrm>
              <a:off x="2622614" y="2787540"/>
              <a:ext cx="66272" cy="662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marR="0" lvl="0" indent="0" algn="ctr" defTabSz="222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5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6" name="Группа 175">
            <a:extLst>
              <a:ext uri="{FF2B5EF4-FFF2-40B4-BE49-F238E27FC236}">
                <a16:creationId xmlns:a16="http://schemas.microsoft.com/office/drawing/2014/main" id="{1EA88FD0-2642-4F5B-A2FC-7E6715B76036}"/>
              </a:ext>
            </a:extLst>
          </p:cNvPr>
          <p:cNvGrpSpPr/>
          <p:nvPr/>
        </p:nvGrpSpPr>
        <p:grpSpPr>
          <a:xfrm>
            <a:off x="7203531" y="3826195"/>
            <a:ext cx="336406" cy="641019"/>
            <a:chOff x="2487546" y="2179657"/>
            <a:chExt cx="336406" cy="641019"/>
          </a:xfrm>
        </p:grpSpPr>
        <p:sp>
          <p:nvSpPr>
            <p:cNvPr id="177" name="Прямая соединительная линия 7">
              <a:extLst>
                <a:ext uri="{FF2B5EF4-FFF2-40B4-BE49-F238E27FC236}">
                  <a16:creationId xmlns:a16="http://schemas.microsoft.com/office/drawing/2014/main" id="{1A4E7089-EDD6-482B-9160-F3C71A399EDA}"/>
                </a:ext>
              </a:extLst>
            </p:cNvPr>
            <p:cNvSpPr/>
            <p:nvPr/>
          </p:nvSpPr>
          <p:spPr>
            <a:xfrm>
              <a:off x="2487546" y="2179657"/>
              <a:ext cx="336406" cy="64101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168203" y="0"/>
                  </a:lnTo>
                  <a:lnTo>
                    <a:pt x="168203" y="641019"/>
                  </a:lnTo>
                  <a:lnTo>
                    <a:pt x="336406" y="641019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8" name="Прямая соединительная линия 8">
              <a:extLst>
                <a:ext uri="{FF2B5EF4-FFF2-40B4-BE49-F238E27FC236}">
                  <a16:creationId xmlns:a16="http://schemas.microsoft.com/office/drawing/2014/main" id="{FF7B47A6-7A60-4707-97E3-FBCC5015231A}"/>
                </a:ext>
              </a:extLst>
            </p:cNvPr>
            <p:cNvSpPr txBox="1"/>
            <p:nvPr/>
          </p:nvSpPr>
          <p:spPr>
            <a:xfrm>
              <a:off x="2637652" y="2482068"/>
              <a:ext cx="36196" cy="361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marR="0" lvl="0" indent="0" algn="ctr" defTabSz="222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5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9" name="Группа 178">
            <a:extLst>
              <a:ext uri="{FF2B5EF4-FFF2-40B4-BE49-F238E27FC236}">
                <a16:creationId xmlns:a16="http://schemas.microsoft.com/office/drawing/2014/main" id="{01B3300B-E2EC-42BE-8C7D-26A861E177C6}"/>
              </a:ext>
            </a:extLst>
          </p:cNvPr>
          <p:cNvGrpSpPr/>
          <p:nvPr/>
        </p:nvGrpSpPr>
        <p:grpSpPr>
          <a:xfrm>
            <a:off x="7203531" y="1903137"/>
            <a:ext cx="336406" cy="1923058"/>
            <a:chOff x="2487546" y="256599"/>
            <a:chExt cx="336406" cy="1923058"/>
          </a:xfrm>
        </p:grpSpPr>
        <p:sp>
          <p:nvSpPr>
            <p:cNvPr id="180" name="Прямая соединительная линия 9">
              <a:extLst>
                <a:ext uri="{FF2B5EF4-FFF2-40B4-BE49-F238E27FC236}">
                  <a16:creationId xmlns:a16="http://schemas.microsoft.com/office/drawing/2014/main" id="{3CA0706C-76D2-4185-8885-C7627C40F7A0}"/>
                </a:ext>
              </a:extLst>
            </p:cNvPr>
            <p:cNvSpPr/>
            <p:nvPr/>
          </p:nvSpPr>
          <p:spPr>
            <a:xfrm>
              <a:off x="2487546" y="256599"/>
              <a:ext cx="336406" cy="192305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923058"/>
                  </a:moveTo>
                  <a:lnTo>
                    <a:pt x="168203" y="1923058"/>
                  </a:lnTo>
                  <a:lnTo>
                    <a:pt x="168203" y="0"/>
                  </a:lnTo>
                  <a:lnTo>
                    <a:pt x="336406" y="0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1" name="Прямая соединительная линия 10">
              <a:extLst>
                <a:ext uri="{FF2B5EF4-FFF2-40B4-BE49-F238E27FC236}">
                  <a16:creationId xmlns:a16="http://schemas.microsoft.com/office/drawing/2014/main" id="{0639790C-9C39-4E47-ADD5-67349CC7B94D}"/>
                </a:ext>
              </a:extLst>
            </p:cNvPr>
            <p:cNvSpPr txBox="1"/>
            <p:nvPr/>
          </p:nvSpPr>
          <p:spPr>
            <a:xfrm>
              <a:off x="2606943" y="1169321"/>
              <a:ext cx="97613" cy="976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2" name="Группа 181">
            <a:extLst>
              <a:ext uri="{FF2B5EF4-FFF2-40B4-BE49-F238E27FC236}">
                <a16:creationId xmlns:a16="http://schemas.microsoft.com/office/drawing/2014/main" id="{9C58AC5B-8D68-417C-8B4F-436F26BC5285}"/>
              </a:ext>
            </a:extLst>
          </p:cNvPr>
          <p:cNvGrpSpPr/>
          <p:nvPr/>
        </p:nvGrpSpPr>
        <p:grpSpPr>
          <a:xfrm>
            <a:off x="6690716" y="2476680"/>
            <a:ext cx="512815" cy="2699029"/>
            <a:chOff x="1974731" y="830142"/>
            <a:chExt cx="512815" cy="2699029"/>
          </a:xfrm>
        </p:grpSpPr>
        <p:sp>
          <p:nvSpPr>
            <p:cNvPr id="183" name="Прямоугольник 182">
              <a:extLst>
                <a:ext uri="{FF2B5EF4-FFF2-40B4-BE49-F238E27FC236}">
                  <a16:creationId xmlns:a16="http://schemas.microsoft.com/office/drawing/2014/main" id="{DE0C5207-DC0C-4185-AF77-3FA85F40FA3B}"/>
                </a:ext>
              </a:extLst>
            </p:cNvPr>
            <p:cNvSpPr/>
            <p:nvPr/>
          </p:nvSpPr>
          <p:spPr>
            <a:xfrm rot="16200000">
              <a:off x="881624" y="1923249"/>
              <a:ext cx="2699029" cy="51281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3ABC6D1-3117-4C32-9A68-3D676B3902F6}"/>
                </a:ext>
              </a:extLst>
            </p:cNvPr>
            <p:cNvSpPr txBox="1"/>
            <p:nvPr/>
          </p:nvSpPr>
          <p:spPr>
            <a:xfrm rot="16200000">
              <a:off x="881624" y="1923249"/>
              <a:ext cx="2699029" cy="512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" tIns="20955" rIns="20955" bIns="20955" numCol="1" spcCol="1270" anchor="ctr" anchorCtr="0">
              <a:noAutofit/>
            </a:bodyPr>
            <a:lstStyle/>
            <a:p>
              <a:pPr marL="0" marR="0" lvl="0" indent="0" algn="ctr" defTabSz="1466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Платформа</a:t>
              </a:r>
            </a:p>
          </p:txBody>
        </p:sp>
      </p:grpSp>
      <p:grpSp>
        <p:nvGrpSpPr>
          <p:cNvPr id="185" name="Группа 184">
            <a:extLst>
              <a:ext uri="{FF2B5EF4-FFF2-40B4-BE49-F238E27FC236}">
                <a16:creationId xmlns:a16="http://schemas.microsoft.com/office/drawing/2014/main" id="{034D709C-5C7F-4AC5-8E12-484C2FE0AA7F}"/>
              </a:ext>
            </a:extLst>
          </p:cNvPr>
          <p:cNvGrpSpPr/>
          <p:nvPr/>
        </p:nvGrpSpPr>
        <p:grpSpPr>
          <a:xfrm>
            <a:off x="7539938" y="1646729"/>
            <a:ext cx="1682034" cy="512815"/>
            <a:chOff x="2823953" y="191"/>
            <a:chExt cx="1682034" cy="512815"/>
          </a:xfrm>
        </p:grpSpPr>
        <p:sp>
          <p:nvSpPr>
            <p:cNvPr id="186" name="Прямоугольник 185">
              <a:extLst>
                <a:ext uri="{FF2B5EF4-FFF2-40B4-BE49-F238E27FC236}">
                  <a16:creationId xmlns:a16="http://schemas.microsoft.com/office/drawing/2014/main" id="{7E321B49-38DE-4F0E-AFE1-7F950BDF6414}"/>
                </a:ext>
              </a:extLst>
            </p:cNvPr>
            <p:cNvSpPr/>
            <p:nvPr/>
          </p:nvSpPr>
          <p:spPr>
            <a:xfrm>
              <a:off x="2823953" y="191"/>
              <a:ext cx="1682034" cy="5128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88CBD8D6-B0B9-428C-AADF-9605A95B2A98}"/>
                </a:ext>
              </a:extLst>
            </p:cNvPr>
            <p:cNvSpPr txBox="1"/>
            <p:nvPr/>
          </p:nvSpPr>
          <p:spPr>
            <a:xfrm>
              <a:off x="2823953" y="191"/>
              <a:ext cx="1682034" cy="512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SCADA</a:t>
              </a: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(оперативно-технологическое управление)</a:t>
              </a:r>
            </a:p>
          </p:txBody>
        </p:sp>
      </p:grpSp>
      <p:grpSp>
        <p:nvGrpSpPr>
          <p:cNvPr id="188" name="Группа 187">
            <a:extLst>
              <a:ext uri="{FF2B5EF4-FFF2-40B4-BE49-F238E27FC236}">
                <a16:creationId xmlns:a16="http://schemas.microsoft.com/office/drawing/2014/main" id="{44DC5640-90E9-4481-9EB7-C1F7C6E0B6AE}"/>
              </a:ext>
            </a:extLst>
          </p:cNvPr>
          <p:cNvGrpSpPr/>
          <p:nvPr/>
        </p:nvGrpSpPr>
        <p:grpSpPr>
          <a:xfrm>
            <a:off x="7539938" y="2287748"/>
            <a:ext cx="1682034" cy="512815"/>
            <a:chOff x="2823953" y="641210"/>
            <a:chExt cx="1682034" cy="512815"/>
          </a:xfrm>
        </p:grpSpPr>
        <p:sp>
          <p:nvSpPr>
            <p:cNvPr id="189" name="Прямоугольник 188">
              <a:extLst>
                <a:ext uri="{FF2B5EF4-FFF2-40B4-BE49-F238E27FC236}">
                  <a16:creationId xmlns:a16="http://schemas.microsoft.com/office/drawing/2014/main" id="{4127BCBC-5ED2-4291-B57B-058E7ECD2351}"/>
                </a:ext>
              </a:extLst>
            </p:cNvPr>
            <p:cNvSpPr/>
            <p:nvPr/>
          </p:nvSpPr>
          <p:spPr>
            <a:xfrm>
              <a:off x="2823953" y="641210"/>
              <a:ext cx="1682034" cy="5128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2F82BDBB-31F1-4FC3-A059-C8AB142BA2A0}"/>
                </a:ext>
              </a:extLst>
            </p:cNvPr>
            <p:cNvSpPr txBox="1"/>
            <p:nvPr/>
          </p:nvSpPr>
          <p:spPr>
            <a:xfrm>
              <a:off x="2823953" y="641210"/>
              <a:ext cx="1682034" cy="512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EMS/DMS</a:t>
              </a: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off-line, on-line </a:t>
              </a: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сетевые расчеты)</a:t>
              </a:r>
            </a:p>
          </p:txBody>
        </p:sp>
      </p:grpSp>
      <p:grpSp>
        <p:nvGrpSpPr>
          <p:cNvPr id="191" name="Группа 190">
            <a:extLst>
              <a:ext uri="{FF2B5EF4-FFF2-40B4-BE49-F238E27FC236}">
                <a16:creationId xmlns:a16="http://schemas.microsoft.com/office/drawing/2014/main" id="{E3CA20B0-2FC0-4BAA-9525-FBC2416F5932}"/>
              </a:ext>
            </a:extLst>
          </p:cNvPr>
          <p:cNvGrpSpPr/>
          <p:nvPr/>
        </p:nvGrpSpPr>
        <p:grpSpPr>
          <a:xfrm>
            <a:off x="7539938" y="2928768"/>
            <a:ext cx="1682034" cy="512815"/>
            <a:chOff x="2823953" y="1282230"/>
            <a:chExt cx="1682034" cy="512815"/>
          </a:xfrm>
        </p:grpSpPr>
        <p:sp>
          <p:nvSpPr>
            <p:cNvPr id="192" name="Прямоугольник 191">
              <a:extLst>
                <a:ext uri="{FF2B5EF4-FFF2-40B4-BE49-F238E27FC236}">
                  <a16:creationId xmlns:a16="http://schemas.microsoft.com/office/drawing/2014/main" id="{13218F61-22AF-4613-9F83-7D6E917E245B}"/>
                </a:ext>
              </a:extLst>
            </p:cNvPr>
            <p:cNvSpPr/>
            <p:nvPr/>
          </p:nvSpPr>
          <p:spPr>
            <a:xfrm>
              <a:off x="2823953" y="1282230"/>
              <a:ext cx="1682034" cy="51281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DA324F83-7F40-4DED-A733-288B9BE33021}"/>
                </a:ext>
              </a:extLst>
            </p:cNvPr>
            <p:cNvSpPr txBox="1"/>
            <p:nvPr/>
          </p:nvSpPr>
          <p:spPr>
            <a:xfrm>
              <a:off x="2823953" y="1282230"/>
              <a:ext cx="1682034" cy="512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OMS</a:t>
              </a: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(управление отключениями, заявками)</a:t>
              </a:r>
            </a:p>
          </p:txBody>
        </p:sp>
      </p:grpSp>
      <p:grpSp>
        <p:nvGrpSpPr>
          <p:cNvPr id="194" name="Группа 193">
            <a:extLst>
              <a:ext uri="{FF2B5EF4-FFF2-40B4-BE49-F238E27FC236}">
                <a16:creationId xmlns:a16="http://schemas.microsoft.com/office/drawing/2014/main" id="{1662C56A-5A24-402C-9BD3-BFE008DDF736}"/>
              </a:ext>
            </a:extLst>
          </p:cNvPr>
          <p:cNvGrpSpPr/>
          <p:nvPr/>
        </p:nvGrpSpPr>
        <p:grpSpPr>
          <a:xfrm>
            <a:off x="7539938" y="3569787"/>
            <a:ext cx="1682034" cy="512815"/>
            <a:chOff x="2823953" y="1923249"/>
            <a:chExt cx="1682034" cy="512815"/>
          </a:xfrm>
        </p:grpSpPr>
        <p:sp>
          <p:nvSpPr>
            <p:cNvPr id="195" name="Прямоугольник 194">
              <a:extLst>
                <a:ext uri="{FF2B5EF4-FFF2-40B4-BE49-F238E27FC236}">
                  <a16:creationId xmlns:a16="http://schemas.microsoft.com/office/drawing/2014/main" id="{A586DE2B-C655-4EEA-822D-0E70762D2847}"/>
                </a:ext>
              </a:extLst>
            </p:cNvPr>
            <p:cNvSpPr/>
            <p:nvPr/>
          </p:nvSpPr>
          <p:spPr>
            <a:xfrm>
              <a:off x="2823953" y="1923249"/>
              <a:ext cx="1682034" cy="512815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391C3351-65D0-49D9-962A-50E2BE839342}"/>
                </a:ext>
              </a:extLst>
            </p:cNvPr>
            <p:cNvSpPr txBox="1"/>
            <p:nvPr/>
          </p:nvSpPr>
          <p:spPr>
            <a:xfrm>
              <a:off x="2823953" y="1923249"/>
              <a:ext cx="1682034" cy="512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Электронные журналы</a:t>
              </a:r>
            </a:p>
          </p:txBody>
        </p:sp>
      </p:grpSp>
      <p:grpSp>
        <p:nvGrpSpPr>
          <p:cNvPr id="197" name="Группа 196">
            <a:extLst>
              <a:ext uri="{FF2B5EF4-FFF2-40B4-BE49-F238E27FC236}">
                <a16:creationId xmlns:a16="http://schemas.microsoft.com/office/drawing/2014/main" id="{FA0E4459-D999-41CA-BEF6-3FDA6A1B7ED8}"/>
              </a:ext>
            </a:extLst>
          </p:cNvPr>
          <p:cNvGrpSpPr/>
          <p:nvPr/>
        </p:nvGrpSpPr>
        <p:grpSpPr>
          <a:xfrm>
            <a:off x="7539938" y="4210807"/>
            <a:ext cx="1682034" cy="512815"/>
            <a:chOff x="2823953" y="2564269"/>
            <a:chExt cx="1682034" cy="512815"/>
          </a:xfrm>
        </p:grpSpPr>
        <p:sp>
          <p:nvSpPr>
            <p:cNvPr id="198" name="Прямоугольник 197">
              <a:extLst>
                <a:ext uri="{FF2B5EF4-FFF2-40B4-BE49-F238E27FC236}">
                  <a16:creationId xmlns:a16="http://schemas.microsoft.com/office/drawing/2014/main" id="{D6FF7C8E-F2CE-48E0-9975-876C7A3C1A91}"/>
                </a:ext>
              </a:extLst>
            </p:cNvPr>
            <p:cNvSpPr/>
            <p:nvPr/>
          </p:nvSpPr>
          <p:spPr>
            <a:xfrm>
              <a:off x="2823953" y="2564269"/>
              <a:ext cx="1682034" cy="51281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4BB6000-ECE2-4D26-A1E6-A7214CD85F42}"/>
                </a:ext>
              </a:extLst>
            </p:cNvPr>
            <p:cNvSpPr txBox="1"/>
            <p:nvPr/>
          </p:nvSpPr>
          <p:spPr>
            <a:xfrm>
              <a:off x="2823953" y="2564269"/>
              <a:ext cx="1682034" cy="512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Управление ОВБ</a:t>
              </a:r>
            </a:p>
          </p:txBody>
        </p:sp>
      </p:grp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B1D4B712-087C-4596-A122-2C9935FB00FB}"/>
              </a:ext>
            </a:extLst>
          </p:cNvPr>
          <p:cNvGrpSpPr/>
          <p:nvPr/>
        </p:nvGrpSpPr>
        <p:grpSpPr>
          <a:xfrm>
            <a:off x="7539938" y="4851826"/>
            <a:ext cx="1682034" cy="512815"/>
            <a:chOff x="2823953" y="3205288"/>
            <a:chExt cx="1682034" cy="512815"/>
          </a:xfrm>
        </p:grpSpPr>
        <p:sp>
          <p:nvSpPr>
            <p:cNvPr id="201" name="Прямоугольник 200">
              <a:extLst>
                <a:ext uri="{FF2B5EF4-FFF2-40B4-BE49-F238E27FC236}">
                  <a16:creationId xmlns:a16="http://schemas.microsoft.com/office/drawing/2014/main" id="{6EE0E959-75D6-411B-A52C-AEEAED300C95}"/>
                </a:ext>
              </a:extLst>
            </p:cNvPr>
            <p:cNvSpPr/>
            <p:nvPr/>
          </p:nvSpPr>
          <p:spPr>
            <a:xfrm>
              <a:off x="2823953" y="3205288"/>
              <a:ext cx="1682034" cy="51281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92D84BAF-4168-4BE8-9548-CCB95AC0C44F}"/>
                </a:ext>
              </a:extLst>
            </p:cNvPr>
            <p:cNvSpPr txBox="1"/>
            <p:nvPr/>
          </p:nvSpPr>
          <p:spPr>
            <a:xfrm>
              <a:off x="2823953" y="3205288"/>
              <a:ext cx="1682034" cy="512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ELA </a:t>
              </a: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(анализ потерь э/э)</a:t>
              </a:r>
            </a:p>
          </p:txBody>
        </p:sp>
      </p:grpSp>
      <p:grpSp>
        <p:nvGrpSpPr>
          <p:cNvPr id="203" name="Группа 202">
            <a:extLst>
              <a:ext uri="{FF2B5EF4-FFF2-40B4-BE49-F238E27FC236}">
                <a16:creationId xmlns:a16="http://schemas.microsoft.com/office/drawing/2014/main" id="{4476EDA0-021E-46D0-B93E-C32BAC497829}"/>
              </a:ext>
            </a:extLst>
          </p:cNvPr>
          <p:cNvGrpSpPr/>
          <p:nvPr/>
        </p:nvGrpSpPr>
        <p:grpSpPr>
          <a:xfrm>
            <a:off x="7539938" y="5492845"/>
            <a:ext cx="1682034" cy="512815"/>
            <a:chOff x="2823953" y="3846307"/>
            <a:chExt cx="1682034" cy="512815"/>
          </a:xfrm>
        </p:grpSpPr>
        <p:sp>
          <p:nvSpPr>
            <p:cNvPr id="204" name="Прямоугольник 203">
              <a:extLst>
                <a:ext uri="{FF2B5EF4-FFF2-40B4-BE49-F238E27FC236}">
                  <a16:creationId xmlns:a16="http://schemas.microsoft.com/office/drawing/2014/main" id="{03075295-3227-4E7C-A00A-E7DF95DF00C8}"/>
                </a:ext>
              </a:extLst>
            </p:cNvPr>
            <p:cNvSpPr/>
            <p:nvPr/>
          </p:nvSpPr>
          <p:spPr>
            <a:xfrm>
              <a:off x="2823953" y="3846307"/>
              <a:ext cx="1682034" cy="51281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F1AE4B71-2A01-46CD-BFE8-8ECAA1C1C8EB}"/>
                </a:ext>
              </a:extLst>
            </p:cNvPr>
            <p:cNvSpPr txBox="1"/>
            <p:nvPr/>
          </p:nvSpPr>
          <p:spPr>
            <a:xfrm>
              <a:off x="2823953" y="3846307"/>
              <a:ext cx="1682034" cy="512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Тренажер диспетчера</a:t>
              </a:r>
            </a:p>
          </p:txBody>
        </p:sp>
      </p:grpSp>
      <p:sp>
        <p:nvSpPr>
          <p:cNvPr id="206" name="Скругленный прямоугольник 10">
            <a:extLst>
              <a:ext uri="{FF2B5EF4-FFF2-40B4-BE49-F238E27FC236}">
                <a16:creationId xmlns:a16="http://schemas.microsoft.com/office/drawing/2014/main" id="{F9BE5732-BC60-4D9E-A9EE-BDFA2720E04B}"/>
              </a:ext>
            </a:extLst>
          </p:cNvPr>
          <p:cNvSpPr/>
          <p:nvPr/>
        </p:nvSpPr>
        <p:spPr>
          <a:xfrm>
            <a:off x="0" y="6184377"/>
            <a:ext cx="10522609" cy="943497"/>
          </a:xfrm>
          <a:prstGeom prst="roundRect">
            <a:avLst>
              <a:gd name="adj" fmla="val 10111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chemeClr val="bg1"/>
                </a:solidFill>
                <a:latin typeface="PragmaticaC" panose="04000500000000000000" pitchFamily="82" charset="0"/>
              </a:rPr>
              <a:t>Платформа с изменяемым набором приложений для создания автоматизированных систем диспетчерского, технологического, ситуационного, коммерческого управления объектами электроэнергетики.</a:t>
            </a:r>
          </a:p>
          <a:p>
            <a:pPr lvl="0" algn="ctr"/>
            <a:r>
              <a:rPr lang="ru-RU" sz="1400" b="1" dirty="0">
                <a:solidFill>
                  <a:schemeClr val="bg1"/>
                </a:solidFill>
                <a:latin typeface="PragmaticaC" panose="04000500000000000000" pitchFamily="82" charset="0"/>
              </a:rPr>
              <a:t>Состав приложений зависит от потребностей центра управления и может меняться в процессе эксплуатации.</a:t>
            </a:r>
          </a:p>
        </p:txBody>
      </p:sp>
    </p:spTree>
    <p:extLst>
      <p:ext uri="{BB962C8B-B14F-4D97-AF65-F5344CB8AC3E}">
        <p14:creationId xmlns:p14="http://schemas.microsoft.com/office/powerpoint/2010/main" val="918759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20D9CC-E951-48EF-93A6-0F0A3074A2F0}"/>
              </a:ext>
            </a:extLst>
          </p:cNvPr>
          <p:cNvSpPr/>
          <p:nvPr/>
        </p:nvSpPr>
        <p:spPr>
          <a:xfrm>
            <a:off x="-282570" y="431800"/>
            <a:ext cx="660075" cy="637572"/>
          </a:xfrm>
          <a:prstGeom prst="rect">
            <a:avLst/>
          </a:prstGeom>
          <a:solidFill>
            <a:srgbClr val="009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B500EC4-4BEF-434F-9AD0-2A25AEEF9BC9}"/>
              </a:ext>
            </a:extLst>
          </p:cNvPr>
          <p:cNvSpPr txBox="1">
            <a:spLocks/>
          </p:cNvSpPr>
          <p:nvPr/>
        </p:nvSpPr>
        <p:spPr>
          <a:xfrm>
            <a:off x="431800" y="464299"/>
            <a:ext cx="8926515" cy="71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rgbClr val="0094D6"/>
                </a:solidFill>
              </a:rPr>
              <a:t>ЭФФЕКТЫ ВНЕДРЕНИЯ </a:t>
            </a:r>
            <a:r>
              <a:rPr lang="en-US" sz="2800" dirty="0">
                <a:solidFill>
                  <a:srgbClr val="0094D6"/>
                </a:solidFill>
              </a:rPr>
              <a:t>«Smart Grid»</a:t>
            </a:r>
            <a:r>
              <a:rPr lang="ru-RU" sz="2800" dirty="0">
                <a:solidFill>
                  <a:srgbClr val="0094D6"/>
                </a:solidFill>
              </a:rPr>
              <a:t> 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136CB9B-98B8-46E1-8C50-1C4F94090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8397" y="431801"/>
            <a:ext cx="499203" cy="270844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D2B71C4-1C5B-4C6E-824C-CA384FF700E0}"/>
              </a:ext>
            </a:extLst>
          </p:cNvPr>
          <p:cNvSpPr txBox="1"/>
          <p:nvPr/>
        </p:nvSpPr>
        <p:spPr>
          <a:xfrm>
            <a:off x="-161272" y="1790949"/>
            <a:ext cx="38171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</a:t>
            </a: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ТЕХНИЧЕСКИЕ</a:t>
            </a:r>
          </a:p>
          <a:p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Обоснование целесообразности </a:t>
            </a:r>
          </a:p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установки/обновления</a:t>
            </a:r>
          </a:p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электрооборудования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Совершенствование систем диспетчерского и технологического управления электросетевых и промышленных объектов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9DE9EC4-B3DC-4E41-99BB-31D38237F219}"/>
              </a:ext>
            </a:extLst>
          </p:cNvPr>
          <p:cNvSpPr txBox="1"/>
          <p:nvPr/>
        </p:nvSpPr>
        <p:spPr>
          <a:xfrm>
            <a:off x="3422237" y="1790949"/>
            <a:ext cx="35949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</a:t>
            </a: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ТЕХНОЛОГИЧЕСКИЕ</a:t>
            </a:r>
          </a:p>
          <a:p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Снижение технологических и коммерческих потерь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показателей надежности электроснабжения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80990F1-FC22-48F3-82EB-EB013FE5A63B}"/>
              </a:ext>
            </a:extLst>
          </p:cNvPr>
          <p:cNvSpPr txBox="1"/>
          <p:nvPr/>
        </p:nvSpPr>
        <p:spPr>
          <a:xfrm>
            <a:off x="7057503" y="1790949"/>
            <a:ext cx="33818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ЭКОНОМИЧЕСКИЕ</a:t>
            </a:r>
          </a:p>
          <a:p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Сокращение эксплуатационных затрат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Создание новых </a:t>
            </a:r>
            <a:r>
              <a:rPr lang="ru-RU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высокомаржинальных</a:t>
            </a: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сервисов и привлечение инвестиций в отрасль</a:t>
            </a:r>
          </a:p>
        </p:txBody>
      </p:sp>
    </p:spTree>
    <p:extLst>
      <p:ext uri="{BB962C8B-B14F-4D97-AF65-F5344CB8AC3E}">
        <p14:creationId xmlns:p14="http://schemas.microsoft.com/office/powerpoint/2010/main" val="1012892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28BBCD-C341-4B39-8E36-2EECE543D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725" y="431800"/>
            <a:ext cx="2654304" cy="351608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95E7BD25-FC4F-404A-B13C-09B8EF808CAE}"/>
              </a:ext>
            </a:extLst>
          </p:cNvPr>
          <p:cNvSpPr txBox="1">
            <a:spLocks/>
          </p:cNvSpPr>
          <p:nvPr/>
        </p:nvSpPr>
        <p:spPr>
          <a:xfrm>
            <a:off x="355600" y="3037223"/>
            <a:ext cx="6578600" cy="485776"/>
          </a:xfrm>
          <a:prstGeom prst="rect">
            <a:avLst/>
          </a:prstGeom>
        </p:spPr>
        <p:txBody>
          <a:bodyPr>
            <a:no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rgbClr val="128CCF"/>
                </a:solidFill>
                <a:latin typeface="+mj-lt"/>
                <a:ea typeface="Roboto Bold" panose="02000000000000000000" pitchFamily="2" charset="0"/>
              </a:rPr>
              <a:t>СПАСИБО ЗА ВНИМАНИЕ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DB076-8C7D-472B-9797-B2C9C018E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725" y="5776814"/>
            <a:ext cx="1351061" cy="13510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D6074F-121E-45BD-9B84-F29D2A85E154}"/>
              </a:ext>
            </a:extLst>
          </p:cNvPr>
          <p:cNvSpPr txBox="1"/>
          <p:nvPr/>
        </p:nvSpPr>
        <p:spPr>
          <a:xfrm>
            <a:off x="1945474" y="5776814"/>
            <a:ext cx="7489370" cy="3333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dirty="0">
                <a:solidFill>
                  <a:srgbClr val="0094D6"/>
                </a:solidFill>
                <a:latin typeface="+mj-lt"/>
              </a:rPr>
              <a:t>ХАКИМЗЯНОВ ЭЛЬМИР ФЕРДИНАТОВИЧ</a:t>
            </a:r>
          </a:p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к.т.н., зам. ген. директора по инновационной деятельности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F1F137-A6C6-47D4-A60A-B5A0BE74D3C2}"/>
              </a:ext>
            </a:extLst>
          </p:cNvPr>
          <p:cNvSpPr txBox="1"/>
          <p:nvPr/>
        </p:nvSpPr>
        <p:spPr>
          <a:xfrm>
            <a:off x="1945474" y="6395142"/>
            <a:ext cx="4957513" cy="698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1800"/>
              </a:lnSpc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+7 (917) 914-54-84</a:t>
            </a:r>
          </a:p>
          <a:p>
            <a:pPr>
              <a:lnSpc>
                <a:spcPts val="18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hakimzyanovef@energo-razvitie.ru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ts val="1800"/>
              </a:lnSpc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420073, Республика Татарстан, г. Казань, ул.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Аделя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Кутуя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д. 110Б</a:t>
            </a:r>
          </a:p>
        </p:txBody>
      </p:sp>
    </p:spTree>
    <p:extLst>
      <p:ext uri="{BB962C8B-B14F-4D97-AF65-F5344CB8AC3E}">
        <p14:creationId xmlns:p14="http://schemas.microsoft.com/office/powerpoint/2010/main" val="3267820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УК ЭР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3642</TotalTime>
  <Words>821</Words>
  <Application>Microsoft Office PowerPoint</Application>
  <PresentationFormat>Произвольный</PresentationFormat>
  <Paragraphs>212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Times New Roman</vt:lpstr>
      <vt:lpstr>Roboto Thin</vt:lpstr>
      <vt:lpstr>PragmaticaC</vt:lpstr>
      <vt:lpstr>Calibri</vt:lpstr>
      <vt:lpstr>Haettenschweiler</vt:lpstr>
      <vt:lpstr>Roboto Black</vt:lpstr>
      <vt:lpstr>Arial</vt:lpstr>
      <vt:lpstr>Calibri Light</vt:lpstr>
      <vt:lpstr>Roboto</vt:lpstr>
      <vt:lpstr>Roboto 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ГК "Энергоразвитие" - кейсы</dc:title>
  <dc:creator>Бахарь Максим Владимирович</dc:creator>
  <cp:keywords>УК ЭР;УК;Энергоразвитие;Презентация;Преза</cp:keywords>
  <cp:lastModifiedBy>Лира Сабирова</cp:lastModifiedBy>
  <cp:revision>246</cp:revision>
  <cp:lastPrinted>2024-08-01T11:51:56Z</cp:lastPrinted>
  <dcterms:created xsi:type="dcterms:W3CDTF">2023-08-11T09:10:01Z</dcterms:created>
  <dcterms:modified xsi:type="dcterms:W3CDTF">2026-07-29T10:38:55Z</dcterms:modified>
</cp:coreProperties>
</file>