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74" r:id="rId2"/>
    <p:sldId id="261" r:id="rId3"/>
    <p:sldId id="260" r:id="rId4"/>
    <p:sldId id="259" r:id="rId5"/>
    <p:sldId id="262" r:id="rId6"/>
    <p:sldId id="263" r:id="rId7"/>
    <p:sldId id="275" r:id="rId8"/>
  </p:sldIdLst>
  <p:sldSz cx="9144000" cy="6858000" type="screen4x3"/>
  <p:notesSz cx="6858000" cy="9144000"/>
  <p:embeddedFontLst>
    <p:embeddedFont>
      <p:font typeface="Montserrat Bold" panose="020B0604020202020204" charset="-52"/>
      <p:bold r:id="rId10"/>
    </p:embeddedFont>
    <p:embeddedFont>
      <p:font typeface="Montserrat Medium" panose="00000600000000000000" pitchFamily="2" charset="-52"/>
      <p:regular r:id="rId11"/>
      <p:italic r:id="rId12"/>
    </p:embeddedFont>
    <p:embeddedFont>
      <p:font typeface="Montserrat regular" panose="020B0604020202020204" charset="-52"/>
      <p:regular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95" d="100"/>
          <a:sy n="95" d="100"/>
        </p:scale>
        <p:origin x="107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0ACC-750A-4ACB-9481-63A0245EBB92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AC132-64F4-4EDE-B703-38D669ECE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03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BD326-AD46-47E9-A25D-64AB877D7DFD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fld id="{AB2D789E-393C-482C-AAE2-58F9094025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45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497E-BCF1-4112-AF08-7B16F55490E6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fld id="{AB2D789E-393C-482C-AAE2-58F90940259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17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E4CD-5A72-4971-9D57-6C6E0EA28C94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68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1B2B0-2479-4F37-AB85-4FD3AA9AD78B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19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3E1CC-EDD1-4B6E-9D06-FAF58A3E9572}" type="datetime1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36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E020-90AF-43F6-A7FA-748D13D2B2AB}" type="datetime1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02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4B300-E483-4AD8-8315-D6585DADCC09}" type="datetime1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49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A018-5CB5-45BA-80EC-710E0D49E89D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4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0343-EF41-4F01-9126-5BB3BA19985D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E902C-A013-4407-8CF4-760E9EF40B53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36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1CA37-77D7-443E-B893-5FBAA0DED2D9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76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F3B66-166E-48B4-AB66-C25F72263D2D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D789E-393C-482C-AAE2-58F90940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68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12" Type="http://schemas.microsoft.com/office/2007/relationships/hdphoto" Target="../media/hdphoto5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jpeg"/><Relationship Id="rId7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sv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4.sv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hyperlink" Target="mailto:uk@energo-razvitie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-7000" t="-10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6957318" y="4912800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1" name="Заголовок 5"/>
          <p:cNvSpPr>
            <a:spLocks noGrp="1"/>
          </p:cNvSpPr>
          <p:nvPr>
            <p:ph type="ctrTitle"/>
          </p:nvPr>
        </p:nvSpPr>
        <p:spPr>
          <a:xfrm>
            <a:off x="899592" y="3212976"/>
            <a:ext cx="7344816" cy="1233644"/>
          </a:xfrm>
        </p:spPr>
        <p:txBody>
          <a:bodyPr>
            <a:noAutofit/>
          </a:bodyPr>
          <a:lstStyle/>
          <a:p>
            <a:r>
              <a:rPr lang="ru-RU" sz="2200" dirty="0">
                <a:ea typeface="Roboto" pitchFamily="2" charset="0"/>
                <a:cs typeface="Segoe UI Light" pitchFamily="34" charset="0"/>
              </a:rPr>
              <a:t>ИНСТРУМЕНТЫ И СРЕДСТВА ЗАЩИТЫ </a:t>
            </a:r>
            <a:br>
              <a:rPr lang="ru-RU" sz="2200" dirty="0">
                <a:ea typeface="Roboto" pitchFamily="2" charset="0"/>
                <a:cs typeface="Segoe UI Light" pitchFamily="34" charset="0"/>
              </a:rPr>
            </a:br>
            <a:r>
              <a:rPr lang="ru-RU" sz="2200" dirty="0">
                <a:ea typeface="Roboto" pitchFamily="2" charset="0"/>
                <a:cs typeface="Segoe UI Light" pitchFamily="34" charset="0"/>
              </a:rPr>
              <a:t>ДЛЯ РАБОТЫ ПОД НАПРЯЖЕНИЕМ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3CF977E-5BD1-6723-EAC3-BFDEEB997289}"/>
              </a:ext>
            </a:extLst>
          </p:cNvPr>
          <p:cNvGrpSpPr/>
          <p:nvPr/>
        </p:nvGrpSpPr>
        <p:grpSpPr>
          <a:xfrm>
            <a:off x="2555776" y="1628800"/>
            <a:ext cx="4032448" cy="1204458"/>
            <a:chOff x="2051720" y="2132856"/>
            <a:chExt cx="5040560" cy="1505572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125DBF36-8943-1F73-BC74-BC1B6D11082E}"/>
                </a:ext>
              </a:extLst>
            </p:cNvPr>
            <p:cNvGrpSpPr/>
            <p:nvPr/>
          </p:nvGrpSpPr>
          <p:grpSpPr>
            <a:xfrm>
              <a:off x="2051720" y="2132856"/>
              <a:ext cx="5040560" cy="1505572"/>
              <a:chOff x="1475656" y="2148288"/>
              <a:chExt cx="6192688" cy="1505572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385311BB-20B9-6965-A21E-CC1CE11373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4467285" y="483493"/>
                <a:ext cx="209428" cy="6131306"/>
              </a:xfrm>
              <a:prstGeom prst="rect">
                <a:avLst/>
              </a:prstGeom>
            </p:spPr>
          </p:pic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65803BC0-B831-7BCF-1625-472D3E0599F6}"/>
                  </a:ext>
                </a:extLst>
              </p:cNvPr>
              <p:cNvSpPr/>
              <p:nvPr/>
            </p:nvSpPr>
            <p:spPr>
              <a:xfrm>
                <a:off x="1475656" y="2357710"/>
                <a:ext cx="6192688" cy="1080128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77000">
                    <a:srgbClr val="FFFFFF"/>
                  </a:gs>
                  <a:gs pos="30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265463D0-E44A-E0AD-F67D-7E299C9189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467285" y="-812651"/>
                <a:ext cx="209428" cy="6131306"/>
              </a:xfrm>
              <a:prstGeom prst="rect">
                <a:avLst/>
              </a:prstGeom>
            </p:spPr>
          </p:pic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B91E4E81-76E5-A339-B428-3C3E95417A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6346" y="2357712"/>
                <a:ext cx="6120000" cy="0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1FF15F07-63A6-18CA-B26E-DC14EE71CA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6346" y="3437837"/>
                <a:ext cx="6120000" cy="0"/>
              </a:xfrm>
              <a:prstGeom prst="line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EBFB60B1-C372-2670-FE67-2778E37AB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5855" y="2636912"/>
              <a:ext cx="2592290" cy="484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012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0969" y="2345595"/>
            <a:ext cx="6136221" cy="36988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33253" y="381246"/>
            <a:ext cx="59239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Montserrat Bold" panose="00000800000000000000" pitchFamily="2" charset="-52"/>
                <a:cs typeface="Segoe UI Light" pitchFamily="34" charset="0"/>
              </a:rPr>
              <a:t>Производственные возможности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ADBC30-D3DB-360D-9105-CC1BEC82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253" y="6355336"/>
            <a:ext cx="1296144" cy="242314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9CA5145-D270-DCEF-4BD6-5029332DCDC8}"/>
              </a:ext>
            </a:extLst>
          </p:cNvPr>
          <p:cNvGrpSpPr/>
          <p:nvPr/>
        </p:nvGrpSpPr>
        <p:grpSpPr>
          <a:xfrm>
            <a:off x="5652120" y="1677395"/>
            <a:ext cx="3067885" cy="1152128"/>
            <a:chOff x="5724128" y="1239606"/>
            <a:chExt cx="3067885" cy="1152128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71BA709B-1B89-755C-BE9A-F609E1CCF146}"/>
                </a:ext>
              </a:extLst>
            </p:cNvPr>
            <p:cNvSpPr/>
            <p:nvPr/>
          </p:nvSpPr>
          <p:spPr>
            <a:xfrm>
              <a:off x="5724128" y="1239606"/>
              <a:ext cx="3067885" cy="115212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5D8E19-8B26-9B88-00B0-6DDAFF2B4EDC}"/>
                </a:ext>
              </a:extLst>
            </p:cNvPr>
            <p:cNvSpPr txBox="1"/>
            <p:nvPr/>
          </p:nvSpPr>
          <p:spPr>
            <a:xfrm>
              <a:off x="6213482" y="1381568"/>
              <a:ext cx="239096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 Bold" panose="00000800000000000000" pitchFamily="2" charset="-52"/>
                </a:rPr>
                <a:t>ЗАНИМАЕМАЯ ПЛОЩАДЬ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2364F2-CFA9-9FCB-D81D-DE8DCEC96676}"/>
                </a:ext>
              </a:extLst>
            </p:cNvPr>
            <p:cNvSpPr txBox="1"/>
            <p:nvPr/>
          </p:nvSpPr>
          <p:spPr>
            <a:xfrm>
              <a:off x="5949422" y="1631484"/>
              <a:ext cx="179092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600" dirty="0">
                  <a:latin typeface="Montserrat Bold" panose="00000800000000000000" pitchFamily="2" charset="-52"/>
                </a:rPr>
                <a:t>1200</a:t>
              </a:r>
              <a:r>
                <a:rPr lang="ru-RU" sz="3600" dirty="0">
                  <a:latin typeface="+mj-lt"/>
                </a:rPr>
                <a:t> </a:t>
              </a:r>
              <a:r>
                <a:rPr lang="ru-RU" dirty="0">
                  <a:latin typeface="Montserrat Medium" panose="00000600000000000000" pitchFamily="2" charset="-52"/>
                </a:rPr>
                <a:t>м</a:t>
              </a:r>
              <a:r>
                <a:rPr lang="ru-RU" baseline="30000" dirty="0">
                  <a:latin typeface="Montserrat Medium" panose="00000600000000000000" pitchFamily="2" charset="-52"/>
                </a:rPr>
                <a:t>2</a:t>
              </a:r>
              <a:endParaRPr lang="ru-RU" sz="3600" baseline="30000" dirty="0">
                <a:latin typeface="Montserrat Medium" panose="00000600000000000000" pitchFamily="2" charset="-52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5B89D4F-8FEB-46B1-7E3F-789827CE0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38917" y="1415486"/>
              <a:ext cx="189393" cy="189393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DDF7F67-4D82-A745-6645-96B53EEDBB5E}"/>
              </a:ext>
            </a:extLst>
          </p:cNvPr>
          <p:cNvGrpSpPr/>
          <p:nvPr/>
        </p:nvGrpSpPr>
        <p:grpSpPr>
          <a:xfrm>
            <a:off x="6729912" y="3072944"/>
            <a:ext cx="1990093" cy="1152128"/>
            <a:chOff x="6729912" y="3033846"/>
            <a:chExt cx="1990093" cy="1152128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C4BAB20C-C069-1CC1-F7A0-487A1686362F}"/>
                </a:ext>
              </a:extLst>
            </p:cNvPr>
            <p:cNvSpPr/>
            <p:nvPr/>
          </p:nvSpPr>
          <p:spPr>
            <a:xfrm>
              <a:off x="6729912" y="3033846"/>
              <a:ext cx="1990093" cy="115212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27B3241-EB50-9AB4-F7D5-CDD93704B5CB}"/>
                </a:ext>
              </a:extLst>
            </p:cNvPr>
            <p:cNvSpPr txBox="1"/>
            <p:nvPr/>
          </p:nvSpPr>
          <p:spPr>
            <a:xfrm>
              <a:off x="7159921" y="3177607"/>
              <a:ext cx="142640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 Bold" panose="00000800000000000000" pitchFamily="2" charset="-52"/>
                </a:rPr>
                <a:t>СОТРУДНИКИ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B3B3C2-7A52-F425-FE60-93F5EA9234DF}"/>
                </a:ext>
              </a:extLst>
            </p:cNvPr>
            <p:cNvSpPr txBox="1"/>
            <p:nvPr/>
          </p:nvSpPr>
          <p:spPr>
            <a:xfrm>
              <a:off x="6895861" y="3427523"/>
              <a:ext cx="179092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3600">
                  <a:latin typeface="Montserrat Bold" panose="00000800000000000000" pitchFamily="2" charset="-52"/>
                </a:rPr>
                <a:t>27 </a:t>
              </a:r>
              <a:r>
                <a:rPr lang="ru-RU" dirty="0">
                  <a:latin typeface="Montserrat Medium" panose="00000600000000000000" pitchFamily="2" charset="-52"/>
                </a:rPr>
                <a:t>чел</a:t>
              </a: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62E13A2F-F147-4AF0-F442-EB4C2A2C6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78352" y="3218031"/>
              <a:ext cx="216000" cy="185797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F13D926A-91C6-4AB0-E98C-3843B2C81BCF}"/>
              </a:ext>
            </a:extLst>
          </p:cNvPr>
          <p:cNvGrpSpPr/>
          <p:nvPr/>
        </p:nvGrpSpPr>
        <p:grpSpPr>
          <a:xfrm>
            <a:off x="611561" y="842911"/>
            <a:ext cx="5688631" cy="209429"/>
            <a:chOff x="611562" y="764705"/>
            <a:chExt cx="4896542" cy="209429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B341451B-212A-68C8-C7C0-785105DF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954848" y="-1578580"/>
              <a:ext cx="209428" cy="4896000"/>
            </a:xfrm>
            <a:prstGeom prst="rect">
              <a:avLst/>
            </a:prstGeom>
          </p:spPr>
        </p:pic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49F25EF0-8F50-F702-7F00-DE74B41C951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12104" y="764705"/>
              <a:ext cx="48960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Номер слайда 40">
            <a:extLst>
              <a:ext uri="{FF2B5EF4-FFF2-40B4-BE49-F238E27FC236}">
                <a16:creationId xmlns:a16="http://schemas.microsoft.com/office/drawing/2014/main" id="{132189CC-841F-D287-1815-CED2A909E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865465" y="1967045"/>
            <a:ext cx="606256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50" dirty="0">
                <a:solidFill>
                  <a:srgbClr val="262524"/>
                </a:solidFill>
                <a:latin typeface="+mj-lt"/>
              </a:rPr>
              <a:t>Лаборатория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931AC51-A598-5021-48BD-10F8D8DB6CE5}"/>
              </a:ext>
            </a:extLst>
          </p:cNvPr>
          <p:cNvCxnSpPr>
            <a:cxnSpLocks/>
            <a:stCxn id="19" idx="4"/>
            <a:endCxn id="8" idx="4"/>
          </p:cNvCxnSpPr>
          <p:nvPr/>
        </p:nvCxnSpPr>
        <p:spPr>
          <a:xfrm flipH="1" flipV="1">
            <a:off x="3584491" y="2336850"/>
            <a:ext cx="84259" cy="1051746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D11DEBF4-E976-5D33-8A01-EF024552983B}"/>
              </a:ext>
            </a:extLst>
          </p:cNvPr>
          <p:cNvSpPr/>
          <p:nvPr/>
        </p:nvSpPr>
        <p:spPr>
          <a:xfrm>
            <a:off x="3315177" y="1798223"/>
            <a:ext cx="538627" cy="538627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D09B8BE-C021-75B8-B8BB-05DD392A4560}"/>
              </a:ext>
            </a:extLst>
          </p:cNvPr>
          <p:cNvCxnSpPr>
            <a:cxnSpLocks/>
            <a:endCxn id="10" idx="5"/>
          </p:cNvCxnSpPr>
          <p:nvPr/>
        </p:nvCxnSpPr>
        <p:spPr>
          <a:xfrm flipH="1" flipV="1">
            <a:off x="2979784" y="2229901"/>
            <a:ext cx="173721" cy="740762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E84E4231-2050-EF20-481F-26753C556DBF}"/>
              </a:ext>
            </a:extLst>
          </p:cNvPr>
          <p:cNvSpPr/>
          <p:nvPr/>
        </p:nvSpPr>
        <p:spPr>
          <a:xfrm>
            <a:off x="2520037" y="1770154"/>
            <a:ext cx="538627" cy="538627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94BD62-AB9E-860F-C461-86285BB017F3}"/>
              </a:ext>
            </a:extLst>
          </p:cNvPr>
          <p:cNvSpPr txBox="1"/>
          <p:nvPr/>
        </p:nvSpPr>
        <p:spPr>
          <a:xfrm>
            <a:off x="1686736" y="1974140"/>
            <a:ext cx="843501" cy="161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50" dirty="0">
                <a:solidFill>
                  <a:srgbClr val="262524"/>
                </a:solidFill>
                <a:latin typeface="+mj-lt"/>
              </a:rPr>
              <a:t>Сборка коннекторов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2E25B3-1EDE-CAF2-4BAA-E3D14E69407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84" t="15306" r="10217" b="8365"/>
          <a:stretch/>
        </p:blipFill>
        <p:spPr>
          <a:xfrm>
            <a:off x="2566088" y="1905361"/>
            <a:ext cx="441073" cy="246976"/>
          </a:xfrm>
          <a:prstGeom prst="rect">
            <a:avLst/>
          </a:prstGeom>
        </p:spPr>
      </p:pic>
      <p:pic>
        <p:nvPicPr>
          <p:cNvPr id="23" name="Picture 4" descr="C:\Users\user\Desktop\Гродно\9fe385f7-b5a6-430f-83aa-7e6f73d8c17a.JPG">
            <a:extLst>
              <a:ext uri="{FF2B5EF4-FFF2-40B4-BE49-F238E27FC236}">
                <a16:creationId xmlns:a16="http://schemas.microsoft.com/office/drawing/2014/main" id="{AD4F1407-4573-B9B0-44ED-BE9C4FF23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3412532" y="1924160"/>
            <a:ext cx="351632" cy="263724"/>
          </a:xfrm>
          <a:prstGeom prst="rect">
            <a:avLst/>
          </a:prstGeom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071F3993-B7B2-235D-1C8F-CEB0C014426C}"/>
              </a:ext>
            </a:extLst>
          </p:cNvPr>
          <p:cNvSpPr/>
          <p:nvPr/>
        </p:nvSpPr>
        <p:spPr>
          <a:xfrm>
            <a:off x="3131840" y="2924944"/>
            <a:ext cx="45719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EC2E0FB-C4AD-C8D8-819A-5CDA6E79D7BB}"/>
              </a:ext>
            </a:extLst>
          </p:cNvPr>
          <p:cNvSpPr/>
          <p:nvPr/>
        </p:nvSpPr>
        <p:spPr>
          <a:xfrm>
            <a:off x="3645890" y="3342877"/>
            <a:ext cx="45719" cy="457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37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2CA2542-2990-2364-94BE-6DECCFC4112D}"/>
              </a:ext>
            </a:extLst>
          </p:cNvPr>
          <p:cNvSpPr/>
          <p:nvPr/>
        </p:nvSpPr>
        <p:spPr>
          <a:xfrm>
            <a:off x="3415814" y="1118653"/>
            <a:ext cx="2474917" cy="2334920"/>
          </a:xfrm>
          <a:prstGeom prst="roundRect">
            <a:avLst/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4FF40B3C-FB16-13E3-1608-99C32D515284}"/>
              </a:ext>
            </a:extLst>
          </p:cNvPr>
          <p:cNvSpPr/>
          <p:nvPr/>
        </p:nvSpPr>
        <p:spPr>
          <a:xfrm>
            <a:off x="629554" y="1118653"/>
            <a:ext cx="2621644" cy="2334920"/>
          </a:xfrm>
          <a:prstGeom prst="roundRect">
            <a:avLst/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34DC66A5-9D6C-34AF-B763-A99A67929485}"/>
              </a:ext>
            </a:extLst>
          </p:cNvPr>
          <p:cNvSpPr/>
          <p:nvPr/>
        </p:nvSpPr>
        <p:spPr>
          <a:xfrm>
            <a:off x="1894126" y="3680168"/>
            <a:ext cx="2621644" cy="2334920"/>
          </a:xfrm>
          <a:prstGeom prst="roundRect">
            <a:avLst/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8BD72AA-7F9A-0706-E3D5-18AAE888E628}"/>
              </a:ext>
            </a:extLst>
          </p:cNvPr>
          <p:cNvSpPr/>
          <p:nvPr/>
        </p:nvSpPr>
        <p:spPr>
          <a:xfrm>
            <a:off x="6057522" y="1118653"/>
            <a:ext cx="2474917" cy="2334920"/>
          </a:xfrm>
          <a:prstGeom prst="roundRect">
            <a:avLst/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43263B6-C182-A7C7-77CE-FBBC36AC608B}"/>
              </a:ext>
            </a:extLst>
          </p:cNvPr>
          <p:cNvSpPr/>
          <p:nvPr/>
        </p:nvSpPr>
        <p:spPr>
          <a:xfrm>
            <a:off x="5155304" y="3687710"/>
            <a:ext cx="2474917" cy="2334920"/>
          </a:xfrm>
          <a:prstGeom prst="roundRect">
            <a:avLst/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055100" y="4910419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495" b="88171" l="3322" r="18857">
                        <a14:foregroundMark x1="6448" y1="51046" x2="12702" y2="49318"/>
                        <a14:foregroundMark x1="15242" y1="48681" x2="16561" y2="49591"/>
                        <a14:foregroundMark x1="10210" y1="78435" x2="12506" y2="77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8" t="43127" r="79695" b="12138"/>
          <a:stretch/>
        </p:blipFill>
        <p:spPr bwMode="auto">
          <a:xfrm rot="16200000">
            <a:off x="1286243" y="1965557"/>
            <a:ext cx="1238599" cy="167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9FCC8F-0331-00BB-169D-9BF41A087463}"/>
              </a:ext>
            </a:extLst>
          </p:cNvPr>
          <p:cNvSpPr/>
          <p:nvPr/>
        </p:nvSpPr>
        <p:spPr>
          <a:xfrm>
            <a:off x="533253" y="381246"/>
            <a:ext cx="54783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Montserrat Bold" panose="00000800000000000000" pitchFamily="2" charset="-52"/>
                <a:cs typeface="Segoe UI Light" pitchFamily="34" charset="0"/>
              </a:rPr>
              <a:t>Выпускаемая продукция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2FB6F06-D605-D0EC-2D8D-90C90C948012}"/>
              </a:ext>
            </a:extLst>
          </p:cNvPr>
          <p:cNvGrpSpPr/>
          <p:nvPr/>
        </p:nvGrpSpPr>
        <p:grpSpPr>
          <a:xfrm>
            <a:off x="611561" y="842911"/>
            <a:ext cx="4248471" cy="209429"/>
            <a:chOff x="611562" y="764705"/>
            <a:chExt cx="4896542" cy="20942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C301A76B-DA41-158C-62A0-4C92C2F58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954848" y="-1578580"/>
              <a:ext cx="209428" cy="4896000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A87A6F2B-A095-2A3C-4115-A1B07F26A439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12104" y="764705"/>
              <a:ext cx="48960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C900145-9C95-0713-791A-0778EFC2A7F1}"/>
              </a:ext>
            </a:extLst>
          </p:cNvPr>
          <p:cNvGrpSpPr/>
          <p:nvPr/>
        </p:nvGrpSpPr>
        <p:grpSpPr>
          <a:xfrm>
            <a:off x="892372" y="1227154"/>
            <a:ext cx="2062323" cy="338554"/>
            <a:chOff x="1135719" y="1222594"/>
            <a:chExt cx="2062323" cy="3385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2A1A0B-9738-4A91-308D-7DCF924BF83A}"/>
                </a:ext>
              </a:extLst>
            </p:cNvPr>
            <p:cNvSpPr txBox="1"/>
            <p:nvPr/>
          </p:nvSpPr>
          <p:spPr>
            <a:xfrm>
              <a:off x="1345114" y="1222594"/>
              <a:ext cx="185292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latin typeface="+mj-lt"/>
                </a:rPr>
                <a:t>ИНСТРУМЕНТЫ ДЛЯ РАБОТЫ ПОД НАПРЯЖЕНИЕМ 1000 В</a:t>
              </a:r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8D08AE3-A0A3-1D0E-E1C5-900B207AE5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7778" t="-25443" b="-1"/>
            <a:stretch/>
          </p:blipFill>
          <p:spPr>
            <a:xfrm>
              <a:off x="1135719" y="1222594"/>
              <a:ext cx="252000" cy="26594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4557E68-A792-7771-0D59-769DFB193CA7}"/>
              </a:ext>
            </a:extLst>
          </p:cNvPr>
          <p:cNvSpPr txBox="1"/>
          <p:nvPr/>
        </p:nvSpPr>
        <p:spPr>
          <a:xfrm>
            <a:off x="854502" y="1587745"/>
            <a:ext cx="21020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Montserrat regular" panose="00000500000000000000" pitchFamily="2" charset="-52"/>
              </a:rPr>
              <a:t>Изолированный инструмент с двойной изоляцией следующих видов</a:t>
            </a:r>
            <a:r>
              <a:rPr lang="en-US" sz="700" dirty="0">
                <a:latin typeface="Montserrat regular" panose="00000500000000000000" pitchFamily="2" charset="-52"/>
              </a:rPr>
              <a:t>:</a:t>
            </a:r>
            <a:endParaRPr lang="ru-RU" sz="700" dirty="0">
              <a:latin typeface="Montserrat regular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2F920-2E60-0929-A3C9-1E8B373A2574}"/>
              </a:ext>
            </a:extLst>
          </p:cNvPr>
          <p:cNvSpPr txBox="1"/>
          <p:nvPr/>
        </p:nvSpPr>
        <p:spPr>
          <a:xfrm>
            <a:off x="970906" y="1821513"/>
            <a:ext cx="16502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Montserrat regular" panose="00000500000000000000" pitchFamily="2" charset="-52"/>
              </a:rPr>
              <a:t>Шарнирно-</a:t>
            </a:r>
            <a:r>
              <a:rPr lang="ru-RU" sz="700" dirty="0" err="1">
                <a:latin typeface="Montserrat regular" panose="00000500000000000000" pitchFamily="2" charset="-52"/>
              </a:rPr>
              <a:t>губцевый</a:t>
            </a:r>
            <a:endParaRPr lang="ru-RU" sz="700" dirty="0">
              <a:latin typeface="Montserrat regular" panose="00000500000000000000" pitchFamily="2" charset="-52"/>
            </a:endParaRPr>
          </a:p>
          <a:p>
            <a:r>
              <a:rPr lang="ru-RU" sz="700" dirty="0">
                <a:latin typeface="Montserrat regular" panose="00000500000000000000" pitchFamily="2" charset="-52"/>
              </a:rPr>
              <a:t>Ударный</a:t>
            </a:r>
          </a:p>
          <a:p>
            <a:r>
              <a:rPr lang="ru-RU" sz="700" dirty="0">
                <a:latin typeface="Montserrat regular" panose="00000500000000000000" pitchFamily="2" charset="-52"/>
              </a:rPr>
              <a:t>Отвертки</a:t>
            </a:r>
          </a:p>
          <a:p>
            <a:r>
              <a:rPr lang="ru-RU" sz="700" dirty="0">
                <a:latin typeface="Montserrat regular" panose="00000500000000000000" pitchFamily="2" charset="-52"/>
              </a:rPr>
              <a:t>Ключи и специнструмент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3CB95DAC-B4C7-8FF5-3064-A0DDCE0C81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944" b="89172" l="52369" r="73620">
                        <a14:foregroundMark x1="65462" y1="52411" x2="59941" y2="42948"/>
                        <a14:foregroundMark x1="57401" y1="42402" x2="62091" y2="604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455" t="37619" r="26394" b="11228"/>
          <a:stretch/>
        </p:blipFill>
        <p:spPr bwMode="auto">
          <a:xfrm rot="16200000">
            <a:off x="6716791" y="1864403"/>
            <a:ext cx="1111343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BD666284-262D-97BE-A91C-44337D097406}"/>
              </a:ext>
            </a:extLst>
          </p:cNvPr>
          <p:cNvGrpSpPr/>
          <p:nvPr/>
        </p:nvGrpSpPr>
        <p:grpSpPr>
          <a:xfrm>
            <a:off x="3537148" y="1249191"/>
            <a:ext cx="2232248" cy="338554"/>
            <a:chOff x="5267233" y="1222594"/>
            <a:chExt cx="2232248" cy="3385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ACD60C-BEC0-740A-7AB1-D4EAEF5ECD04}"/>
                </a:ext>
              </a:extLst>
            </p:cNvPr>
            <p:cNvSpPr txBox="1"/>
            <p:nvPr/>
          </p:nvSpPr>
          <p:spPr>
            <a:xfrm>
              <a:off x="5491806" y="1222594"/>
              <a:ext cx="20076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latin typeface="+mj-lt"/>
                </a:rPr>
                <a:t>СРЕДСТВА ИНДИВИДУАЛЬНОЙ ЗАЩИТЫ</a:t>
              </a:r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26FB295-8F84-5DDD-28FE-E4D9A2ED0F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7778" t="-25443" b="-1"/>
            <a:stretch/>
          </p:blipFill>
          <p:spPr>
            <a:xfrm>
              <a:off x="5267233" y="1223040"/>
              <a:ext cx="252000" cy="265941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73C6014-63A1-8958-3550-447AB4F4927B}"/>
              </a:ext>
            </a:extLst>
          </p:cNvPr>
          <p:cNvSpPr txBox="1"/>
          <p:nvPr/>
        </p:nvSpPr>
        <p:spPr>
          <a:xfrm>
            <a:off x="3759051" y="1573901"/>
            <a:ext cx="189306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Montserrat regular" panose="00000500000000000000" pitchFamily="2" charset="-52"/>
              </a:rPr>
              <a:t>Предметы из натурального латекса: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E9BA428-2E35-B2E8-E6B4-5291F86BF9D6}"/>
              </a:ext>
            </a:extLst>
          </p:cNvPr>
          <p:cNvGrpSpPr/>
          <p:nvPr/>
        </p:nvGrpSpPr>
        <p:grpSpPr>
          <a:xfrm>
            <a:off x="3865588" y="1700808"/>
            <a:ext cx="650182" cy="307777"/>
            <a:chOff x="3849810" y="1695318"/>
            <a:chExt cx="650182" cy="30777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AC142E-97AB-E22E-C712-42098ADC730F}"/>
                </a:ext>
              </a:extLst>
            </p:cNvPr>
            <p:cNvSpPr txBox="1"/>
            <p:nvPr/>
          </p:nvSpPr>
          <p:spPr>
            <a:xfrm>
              <a:off x="3851920" y="1695318"/>
              <a:ext cx="64807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00" dirty="0">
                  <a:latin typeface="Montserrat regular" panose="00000500000000000000" pitchFamily="2" charset="-52"/>
                </a:rPr>
                <a:t>Перчатки</a:t>
              </a:r>
            </a:p>
            <a:p>
              <a:r>
                <a:rPr lang="ru-RU" sz="700" dirty="0">
                  <a:latin typeface="Montserrat regular" panose="00000500000000000000" pitchFamily="2" charset="-52"/>
                </a:rPr>
                <a:t>Рукава</a:t>
              </a: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BB8B2334-4C1C-D1DC-10EA-1817BE0EC662}"/>
                </a:ext>
              </a:extLst>
            </p:cNvPr>
            <p:cNvGrpSpPr/>
            <p:nvPr/>
          </p:nvGrpSpPr>
          <p:grpSpPr>
            <a:xfrm flipH="1">
              <a:off x="3849810" y="1772927"/>
              <a:ext cx="52258" cy="158321"/>
              <a:chOff x="3887289" y="1950490"/>
              <a:chExt cx="72008" cy="218157"/>
            </a:xfrm>
          </p:grpSpPr>
          <p:sp>
            <p:nvSpPr>
              <p:cNvPr id="26" name="Шестиугольник 25">
                <a:extLst>
                  <a:ext uri="{FF2B5EF4-FFF2-40B4-BE49-F238E27FC236}">
                    <a16:creationId xmlns:a16="http://schemas.microsoft.com/office/drawing/2014/main" id="{362F2652-2947-FB85-6392-4142099C9E6F}"/>
                  </a:ext>
                </a:extLst>
              </p:cNvPr>
              <p:cNvSpPr/>
              <p:nvPr/>
            </p:nvSpPr>
            <p:spPr>
              <a:xfrm>
                <a:off x="3887289" y="1950490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  <p:sp>
            <p:nvSpPr>
              <p:cNvPr id="30" name="Шестиугольник 29">
                <a:extLst>
                  <a:ext uri="{FF2B5EF4-FFF2-40B4-BE49-F238E27FC236}">
                    <a16:creationId xmlns:a16="http://schemas.microsoft.com/office/drawing/2014/main" id="{B5DAB59D-D530-74F1-8986-299ACFB1BC6D}"/>
                  </a:ext>
                </a:extLst>
              </p:cNvPr>
              <p:cNvSpPr/>
              <p:nvPr/>
            </p:nvSpPr>
            <p:spPr>
              <a:xfrm>
                <a:off x="3887289" y="2103847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</p:grpSp>
      </p:grpSp>
      <p:pic>
        <p:nvPicPr>
          <p:cNvPr id="33" name="Picture 2">
            <a:extLst>
              <a:ext uri="{FF2B5EF4-FFF2-40B4-BE49-F238E27FC236}">
                <a16:creationId xmlns:a16="http://schemas.microsoft.com/office/drawing/2014/main" id="{F63787FF-E839-FB2A-3DDA-F4853600D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845" b="83348" l="25012" r="49536">
                        <a14:foregroundMark x1="36004" y1="61056" x2="42697" y2="64058"/>
                        <a14:foregroundMark x1="33512" y1="72884" x2="39668" y2="76342"/>
                        <a14:foregroundMark x1="31949" y1="61056" x2="32926" y2="57143"/>
                        <a14:foregroundMark x1="31363" y1="60965" x2="32291" y2="57507"/>
                        <a14:foregroundMark x1="32242" y1="57143" x2="32633" y2="55960"/>
                        <a14:foregroundMark x1="32682" y1="56142" x2="33268" y2="56779"/>
                        <a14:foregroundMark x1="44895" y1="58781" x2="45774" y2="64877"/>
                        <a14:foregroundMark x1="44748" y1="58235" x2="44651" y2="56961"/>
                        <a14:foregroundMark x1="44651" y1="65241" x2="45628" y2="67061"/>
                        <a14:foregroundMark x1="30386" y1="75250" x2="29067" y2="73885"/>
                        <a14:foregroundMark x1="43429" y1="72066" x2="43332" y2="71338"/>
                        <a14:foregroundMark x1="30191" y1="69609" x2="30337" y2="68062"/>
                        <a14:foregroundMark x1="30435" y1="68153" x2="30679" y2="66151"/>
                        <a14:foregroundMark x1="29360" y1="71702" x2="28578" y2="73794"/>
                        <a14:foregroundMark x1="28676" y1="73976" x2="28481" y2="74795"/>
                        <a14:foregroundMark x1="29653" y1="76888" x2="30142" y2="77980"/>
                        <a14:foregroundMark x1="30630" y1="66242" x2="31363" y2="64968"/>
                        <a14:foregroundMark x1="32047" y1="64786" x2="32584" y2="65241"/>
                        <a14:foregroundMark x1="32926" y1="65514" x2="33317" y2="65878"/>
                        <a14:foregroundMark x1="33561" y1="65787" x2="33757" y2="66151"/>
                        <a14:foregroundMark x1="30736" y1="41411" x2="43817" y2="41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31" t="29269" r="49915" b="15581"/>
          <a:stretch/>
        </p:blipFill>
        <p:spPr bwMode="auto">
          <a:xfrm rot="16200000">
            <a:off x="3878651" y="1823527"/>
            <a:ext cx="1485172" cy="171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6BC96269-3996-C8A1-EAC5-AE680BC26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9399" b="83712" l="77821" r="98534">
                        <a14:foregroundMark x1="81045" y1="46861" x2="87738" y2="53139"/>
                        <a14:foregroundMark x1="78749" y1="60510" x2="83781" y2="75887"/>
                        <a14:foregroundMark x1="81045" y1="61237" x2="87250" y2="81529"/>
                        <a14:foregroundMark x1="92721" y1="68244" x2="93503" y2="66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385" t="39598" r="611" b="16231"/>
          <a:stretch/>
        </p:blipFill>
        <p:spPr bwMode="auto">
          <a:xfrm rot="17100000">
            <a:off x="2606853" y="4219460"/>
            <a:ext cx="1378311" cy="1672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Номер слайда 71">
            <a:extLst>
              <a:ext uri="{FF2B5EF4-FFF2-40B4-BE49-F238E27FC236}">
                <a16:creationId xmlns:a16="http://schemas.microsoft.com/office/drawing/2014/main" id="{9921A508-5825-AAEC-517B-AB03367A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8064BA2F-9236-FFCC-CD73-C9DDB356C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253" y="6355336"/>
            <a:ext cx="1296144" cy="242314"/>
          </a:xfrm>
          <a:prstGeom prst="rect">
            <a:avLst/>
          </a:prstGeom>
        </p:spPr>
      </p:pic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4016E628-A0B3-B7D6-D765-E9967C2754B1}"/>
              </a:ext>
            </a:extLst>
          </p:cNvPr>
          <p:cNvSpPr/>
          <p:nvPr/>
        </p:nvSpPr>
        <p:spPr>
          <a:xfrm flipH="1">
            <a:off x="970906" y="1902527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8892758C-E8D2-B330-4BD2-E4B13C4B7D07}"/>
              </a:ext>
            </a:extLst>
          </p:cNvPr>
          <p:cNvSpPr/>
          <p:nvPr/>
        </p:nvSpPr>
        <p:spPr>
          <a:xfrm flipH="1">
            <a:off x="970906" y="2013821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57F7CA1B-14B7-0205-D1C6-E461790D9451}"/>
              </a:ext>
            </a:extLst>
          </p:cNvPr>
          <p:cNvSpPr/>
          <p:nvPr/>
        </p:nvSpPr>
        <p:spPr>
          <a:xfrm flipH="1">
            <a:off x="970906" y="2110886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6F58B0EA-1E8A-DC8D-D312-1067C5E85856}"/>
              </a:ext>
            </a:extLst>
          </p:cNvPr>
          <p:cNvSpPr/>
          <p:nvPr/>
        </p:nvSpPr>
        <p:spPr>
          <a:xfrm flipH="1">
            <a:off x="970906" y="2229144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923FFB4-2E8C-AE4C-5ED2-56C90EDD5EA0}"/>
              </a:ext>
            </a:extLst>
          </p:cNvPr>
          <p:cNvGrpSpPr/>
          <p:nvPr/>
        </p:nvGrpSpPr>
        <p:grpSpPr>
          <a:xfrm>
            <a:off x="6282198" y="1233835"/>
            <a:ext cx="2007300" cy="338554"/>
            <a:chOff x="5267233" y="1222594"/>
            <a:chExt cx="2007300" cy="33855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EF16789-4411-D669-286D-DE5A959578B0}"/>
                </a:ext>
              </a:extLst>
            </p:cNvPr>
            <p:cNvSpPr txBox="1"/>
            <p:nvPr/>
          </p:nvSpPr>
          <p:spPr>
            <a:xfrm>
              <a:off x="5491806" y="1222594"/>
              <a:ext cx="1782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latin typeface="+mj-lt"/>
                </a:rPr>
                <a:t>СРЕДСТВА КОЛЛЕКТИВНОЙ ЗАЩИТЫ</a:t>
              </a:r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B0577C2-5FD2-071C-364E-E57561595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7778" t="-25443" b="-1"/>
            <a:stretch/>
          </p:blipFill>
          <p:spPr>
            <a:xfrm>
              <a:off x="5267233" y="1223040"/>
              <a:ext cx="252000" cy="265941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A75BAE3-1F46-B166-C7B5-6B54D41DE566}"/>
              </a:ext>
            </a:extLst>
          </p:cNvPr>
          <p:cNvGrpSpPr/>
          <p:nvPr/>
        </p:nvGrpSpPr>
        <p:grpSpPr>
          <a:xfrm>
            <a:off x="6340505" y="1581934"/>
            <a:ext cx="2016224" cy="415498"/>
            <a:chOff x="3849810" y="1695318"/>
            <a:chExt cx="2016224" cy="4154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95E32D-6F41-A869-770E-3C42B0771246}"/>
                </a:ext>
              </a:extLst>
            </p:cNvPr>
            <p:cNvSpPr txBox="1"/>
            <p:nvPr/>
          </p:nvSpPr>
          <p:spPr>
            <a:xfrm>
              <a:off x="3851920" y="1695318"/>
              <a:ext cx="2014114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00" dirty="0">
                  <a:latin typeface="Montserrat regular" panose="00000500000000000000" pitchFamily="2" charset="-52"/>
                </a:rPr>
                <a:t>Диэлектрические полимерные ковры</a:t>
              </a:r>
            </a:p>
            <a:p>
              <a:r>
                <a:rPr lang="ru-RU" sz="700" dirty="0">
                  <a:latin typeface="Montserrat regular" panose="00000500000000000000" pitchFamily="2" charset="-52"/>
                </a:rPr>
                <a:t>Оболочки</a:t>
              </a:r>
            </a:p>
            <a:p>
              <a:r>
                <a:rPr lang="ru-RU" sz="700" dirty="0">
                  <a:latin typeface="Montserrat regular" panose="00000500000000000000" pitchFamily="2" charset="-52"/>
                </a:rPr>
                <a:t>Покрывала</a:t>
              </a: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A88084EA-729A-0BA4-D560-34BA84DDDDC5}"/>
                </a:ext>
              </a:extLst>
            </p:cNvPr>
            <p:cNvGrpSpPr/>
            <p:nvPr/>
          </p:nvGrpSpPr>
          <p:grpSpPr>
            <a:xfrm flipH="1">
              <a:off x="3849810" y="1772928"/>
              <a:ext cx="52258" cy="266497"/>
              <a:chOff x="3887289" y="1950490"/>
              <a:chExt cx="72008" cy="367217"/>
            </a:xfrm>
          </p:grpSpPr>
          <p:sp>
            <p:nvSpPr>
              <p:cNvPr id="42" name="Шестиугольник 41">
                <a:extLst>
                  <a:ext uri="{FF2B5EF4-FFF2-40B4-BE49-F238E27FC236}">
                    <a16:creationId xmlns:a16="http://schemas.microsoft.com/office/drawing/2014/main" id="{98966E06-1319-F065-A4C9-3A50C8A12CCE}"/>
                  </a:ext>
                </a:extLst>
              </p:cNvPr>
              <p:cNvSpPr/>
              <p:nvPr/>
            </p:nvSpPr>
            <p:spPr>
              <a:xfrm>
                <a:off x="3887289" y="1950490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  <p:sp>
            <p:nvSpPr>
              <p:cNvPr id="51" name="Шестиугольник 50">
                <a:extLst>
                  <a:ext uri="{FF2B5EF4-FFF2-40B4-BE49-F238E27FC236}">
                    <a16:creationId xmlns:a16="http://schemas.microsoft.com/office/drawing/2014/main" id="{BAE6883E-950D-4E00-B78B-143BB6CDF9AC}"/>
                  </a:ext>
                </a:extLst>
              </p:cNvPr>
              <p:cNvSpPr/>
              <p:nvPr/>
            </p:nvSpPr>
            <p:spPr>
              <a:xfrm>
                <a:off x="3887289" y="2103847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  <p:sp>
            <p:nvSpPr>
              <p:cNvPr id="76" name="Шестиугольник 75">
                <a:extLst>
                  <a:ext uri="{FF2B5EF4-FFF2-40B4-BE49-F238E27FC236}">
                    <a16:creationId xmlns:a16="http://schemas.microsoft.com/office/drawing/2014/main" id="{7D54E13C-0A61-BE84-FB63-BCF939939246}"/>
                  </a:ext>
                </a:extLst>
              </p:cNvPr>
              <p:cNvSpPr/>
              <p:nvPr/>
            </p:nvSpPr>
            <p:spPr>
              <a:xfrm>
                <a:off x="3887289" y="2252907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</p:grp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1CC70DD9-FB3B-FD9A-8D13-4A9E32460F4E}"/>
              </a:ext>
            </a:extLst>
          </p:cNvPr>
          <p:cNvGrpSpPr/>
          <p:nvPr/>
        </p:nvGrpSpPr>
        <p:grpSpPr>
          <a:xfrm>
            <a:off x="2468743" y="3812566"/>
            <a:ext cx="1531390" cy="338554"/>
            <a:chOff x="5267233" y="1222594"/>
            <a:chExt cx="1531390" cy="33855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E97984-1CB7-5150-280A-952FFC39D124}"/>
                </a:ext>
              </a:extLst>
            </p:cNvPr>
            <p:cNvSpPr txBox="1"/>
            <p:nvPr/>
          </p:nvSpPr>
          <p:spPr>
            <a:xfrm>
              <a:off x="5491807" y="1222594"/>
              <a:ext cx="1306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latin typeface="+mj-lt"/>
                </a:rPr>
                <a:t>ПРИСПОСОБЛЕНИЯ</a:t>
              </a:r>
            </a:p>
            <a:p>
              <a:r>
                <a:rPr lang="ru-RU" sz="800" dirty="0">
                  <a:latin typeface="+mj-lt"/>
                </a:rPr>
                <a:t>И УСТРОЙСТВА</a:t>
              </a:r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3EFB5C15-3EEC-992F-3DF7-1261183264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7778" t="-25443" b="-1"/>
            <a:stretch/>
          </p:blipFill>
          <p:spPr>
            <a:xfrm>
              <a:off x="5267233" y="1223040"/>
              <a:ext cx="252000" cy="265941"/>
            </a:xfrm>
            <a:prstGeom prst="rect">
              <a:avLst/>
            </a:prstGeom>
          </p:spPr>
        </p:pic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1336CD9F-6560-6C2B-EB32-5B46F7AD13D4}"/>
              </a:ext>
            </a:extLst>
          </p:cNvPr>
          <p:cNvGrpSpPr/>
          <p:nvPr/>
        </p:nvGrpSpPr>
        <p:grpSpPr>
          <a:xfrm>
            <a:off x="2269653" y="4173668"/>
            <a:ext cx="2027772" cy="307777"/>
            <a:chOff x="3849810" y="1695318"/>
            <a:chExt cx="2027772" cy="30777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BA3A0D1-F5D5-0FAB-A44C-7C37F7E8602A}"/>
                </a:ext>
              </a:extLst>
            </p:cNvPr>
            <p:cNvSpPr txBox="1"/>
            <p:nvPr/>
          </p:nvSpPr>
          <p:spPr>
            <a:xfrm>
              <a:off x="3851919" y="1695318"/>
              <a:ext cx="202566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700" dirty="0">
                  <a:latin typeface="Montserrat regular" panose="00000500000000000000" pitchFamily="2" charset="-52"/>
                </a:rPr>
                <a:t>Зажимы из композитных материалов</a:t>
              </a:r>
            </a:p>
            <a:p>
              <a:r>
                <a:rPr lang="ru-RU" sz="700" dirty="0">
                  <a:latin typeface="Montserrat regular" panose="00000500000000000000" pitchFamily="2" charset="-52"/>
                </a:rPr>
                <a:t>Штанги</a:t>
              </a:r>
            </a:p>
          </p:txBody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3B5A49F1-239F-103B-3724-B4B65009A5CB}"/>
                </a:ext>
              </a:extLst>
            </p:cNvPr>
            <p:cNvGrpSpPr/>
            <p:nvPr/>
          </p:nvGrpSpPr>
          <p:grpSpPr>
            <a:xfrm flipH="1">
              <a:off x="3849810" y="1772927"/>
              <a:ext cx="52258" cy="158321"/>
              <a:chOff x="3887289" y="1950490"/>
              <a:chExt cx="72008" cy="218157"/>
            </a:xfrm>
          </p:grpSpPr>
          <p:sp>
            <p:nvSpPr>
              <p:cNvPr id="83" name="Шестиугольник 82">
                <a:extLst>
                  <a:ext uri="{FF2B5EF4-FFF2-40B4-BE49-F238E27FC236}">
                    <a16:creationId xmlns:a16="http://schemas.microsoft.com/office/drawing/2014/main" id="{7EE294FA-58C5-9944-0484-82BCA19F02D1}"/>
                  </a:ext>
                </a:extLst>
              </p:cNvPr>
              <p:cNvSpPr/>
              <p:nvPr/>
            </p:nvSpPr>
            <p:spPr>
              <a:xfrm>
                <a:off x="3887289" y="1950490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  <p:sp>
            <p:nvSpPr>
              <p:cNvPr id="84" name="Шестиугольник 83">
                <a:extLst>
                  <a:ext uri="{FF2B5EF4-FFF2-40B4-BE49-F238E27FC236}">
                    <a16:creationId xmlns:a16="http://schemas.microsoft.com/office/drawing/2014/main" id="{37FA24D3-D39B-6567-294F-B396FC98658F}"/>
                  </a:ext>
                </a:extLst>
              </p:cNvPr>
              <p:cNvSpPr/>
              <p:nvPr/>
            </p:nvSpPr>
            <p:spPr>
              <a:xfrm>
                <a:off x="3887289" y="2103847"/>
                <a:ext cx="72008" cy="64800"/>
              </a:xfrm>
              <a:prstGeom prst="hexagon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/>
              </a:p>
            </p:txBody>
          </p:sp>
        </p:grp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CD1F9B6D-D174-B2C4-3660-6A5883B8395C}"/>
              </a:ext>
            </a:extLst>
          </p:cNvPr>
          <p:cNvGrpSpPr/>
          <p:nvPr/>
        </p:nvGrpSpPr>
        <p:grpSpPr>
          <a:xfrm>
            <a:off x="5604549" y="3820108"/>
            <a:ext cx="1531390" cy="338554"/>
            <a:chOff x="5267233" y="1222594"/>
            <a:chExt cx="1531390" cy="33855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F45A10F-EAF7-33BD-1031-D997A8429C00}"/>
                </a:ext>
              </a:extLst>
            </p:cNvPr>
            <p:cNvSpPr txBox="1"/>
            <p:nvPr/>
          </p:nvSpPr>
          <p:spPr>
            <a:xfrm>
              <a:off x="5491807" y="1222594"/>
              <a:ext cx="13068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800" dirty="0">
                  <a:latin typeface="+mj-lt"/>
                </a:rPr>
                <a:t>ТРАВЕРСЫ ИЗОЛИРОВАННЫЕ</a:t>
              </a:r>
            </a:p>
          </p:txBody>
        </p:sp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5B4BF61C-92CD-90BA-6619-2912693EF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7778" t="-25443" b="-1"/>
            <a:stretch/>
          </p:blipFill>
          <p:spPr>
            <a:xfrm>
              <a:off x="5267233" y="1223040"/>
              <a:ext cx="252000" cy="265941"/>
            </a:xfrm>
            <a:prstGeom prst="rect">
              <a:avLst/>
            </a:prstGeom>
          </p:spPr>
        </p:pic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0E5ECF92-D956-CD93-FE1B-B2B93B14695E}"/>
              </a:ext>
            </a:extLst>
          </p:cNvPr>
          <p:cNvSpPr txBox="1"/>
          <p:nvPr/>
        </p:nvSpPr>
        <p:spPr>
          <a:xfrm>
            <a:off x="5452724" y="4181210"/>
            <a:ext cx="20141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dirty="0">
                <a:latin typeface="Montserrat regular" panose="00000500000000000000" pitchFamily="2" charset="-52"/>
              </a:rPr>
              <a:t>Траверса изолированная</a:t>
            </a:r>
            <a:r>
              <a:rPr lang="en-US" sz="700" dirty="0">
                <a:latin typeface="Montserrat regular" panose="00000500000000000000" pitchFamily="2" charset="-52"/>
              </a:rPr>
              <a:t> </a:t>
            </a:r>
            <a:r>
              <a:rPr lang="ru-RU" sz="700" dirty="0">
                <a:latin typeface="Montserrat regular" panose="00000500000000000000" pitchFamily="2" charset="-52"/>
              </a:rPr>
              <a:t>ТИ-1</a:t>
            </a:r>
          </a:p>
          <a:p>
            <a:r>
              <a:rPr lang="ru-RU" sz="700" dirty="0">
                <a:latin typeface="Montserrat regular" panose="00000500000000000000" pitchFamily="2" charset="-52"/>
              </a:rPr>
              <a:t>Траверса временная раздвижная</a:t>
            </a:r>
          </a:p>
        </p:txBody>
      </p:sp>
      <p:sp>
        <p:nvSpPr>
          <p:cNvPr id="106" name="Шестиугольник 105">
            <a:extLst>
              <a:ext uri="{FF2B5EF4-FFF2-40B4-BE49-F238E27FC236}">
                <a16:creationId xmlns:a16="http://schemas.microsoft.com/office/drawing/2014/main" id="{40FB6E1A-B33F-F426-109C-7411B017D5C3}"/>
              </a:ext>
            </a:extLst>
          </p:cNvPr>
          <p:cNvSpPr/>
          <p:nvPr/>
        </p:nvSpPr>
        <p:spPr>
          <a:xfrm flipH="1">
            <a:off x="5450614" y="4258829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111" name="Picture 6">
            <a:extLst>
              <a:ext uri="{FF2B5EF4-FFF2-40B4-BE49-F238E27FC236}">
                <a16:creationId xmlns:a16="http://schemas.microsoft.com/office/drawing/2014/main" id="{D51A3A39-1733-DD15-56CF-B0D644CBE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9" r="23291"/>
          <a:stretch/>
        </p:blipFill>
        <p:spPr bwMode="auto">
          <a:xfrm rot="739338">
            <a:off x="6418510" y="4501652"/>
            <a:ext cx="1095073" cy="144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C14271AC-FB0A-5DA8-2ECD-99D9CB55DC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501">
            <a:off x="5100283" y="4497809"/>
            <a:ext cx="1909633" cy="1273089"/>
          </a:xfrm>
          <a:prstGeom prst="rect">
            <a:avLst/>
          </a:prstGeom>
        </p:spPr>
      </p:pic>
      <p:sp>
        <p:nvSpPr>
          <p:cNvPr id="113" name="Шестиугольник 112">
            <a:extLst>
              <a:ext uri="{FF2B5EF4-FFF2-40B4-BE49-F238E27FC236}">
                <a16:creationId xmlns:a16="http://schemas.microsoft.com/office/drawing/2014/main" id="{381CE6A7-224D-166E-80D3-E6E8690AAAA0}"/>
              </a:ext>
            </a:extLst>
          </p:cNvPr>
          <p:cNvSpPr/>
          <p:nvPr/>
        </p:nvSpPr>
        <p:spPr>
          <a:xfrm flipH="1">
            <a:off x="5450614" y="4362450"/>
            <a:ext cx="52258" cy="47027"/>
          </a:xfrm>
          <a:prstGeom prst="hexag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</p:spTree>
    <p:extLst>
      <p:ext uri="{BB962C8B-B14F-4D97-AF65-F5344CB8AC3E}">
        <p14:creationId xmlns:p14="http://schemas.microsoft.com/office/powerpoint/2010/main" val="92972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FE3EED4-4A30-337E-96DD-3F5A5C92377E}"/>
              </a:ext>
            </a:extLst>
          </p:cNvPr>
          <p:cNvGrpSpPr/>
          <p:nvPr/>
        </p:nvGrpSpPr>
        <p:grpSpPr>
          <a:xfrm>
            <a:off x="629554" y="1118653"/>
            <a:ext cx="7889883" cy="4906358"/>
            <a:chOff x="629554" y="1118652"/>
            <a:chExt cx="7889883" cy="6804811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47AE7DB6-EDAB-BBF5-12BA-4DFD086C2DC7}"/>
                </a:ext>
              </a:extLst>
            </p:cNvPr>
            <p:cNvSpPr/>
            <p:nvPr/>
          </p:nvSpPr>
          <p:spPr>
            <a:xfrm>
              <a:off x="4807947" y="1118652"/>
              <a:ext cx="3711490" cy="323838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05A0C3EC-1EA1-ED4D-D126-45669F6A3E14}"/>
                </a:ext>
              </a:extLst>
            </p:cNvPr>
            <p:cNvSpPr/>
            <p:nvPr/>
          </p:nvSpPr>
          <p:spPr>
            <a:xfrm>
              <a:off x="629554" y="1118652"/>
              <a:ext cx="3931527" cy="323838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53E58C0F-D133-92E8-0B62-A5F7A495D8F1}"/>
                </a:ext>
              </a:extLst>
            </p:cNvPr>
            <p:cNvSpPr/>
            <p:nvPr/>
          </p:nvSpPr>
          <p:spPr>
            <a:xfrm>
              <a:off x="4807947" y="4685075"/>
              <a:ext cx="3711490" cy="323838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D4C6D933-4E00-D105-1DA4-C4F2049578A2}"/>
                </a:ext>
              </a:extLst>
            </p:cNvPr>
            <p:cNvSpPr/>
            <p:nvPr/>
          </p:nvSpPr>
          <p:spPr>
            <a:xfrm>
              <a:off x="629554" y="4685075"/>
              <a:ext cx="3931527" cy="3238388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6957318" y="4912800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9" name="Picture 5" descr="C:\Users\user\Downloads\PHOTO-2023-05-17-12-10-14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" t="14240" r="2151" b="11837"/>
          <a:stretch/>
        </p:blipFill>
        <p:spPr bwMode="auto">
          <a:xfrm>
            <a:off x="5043512" y="1288858"/>
            <a:ext cx="3240360" cy="19961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wnloads\PHOTO-2023-05-17-12-10-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t="30229" r="7899" b="-262"/>
          <a:stretch/>
        </p:blipFill>
        <p:spPr bwMode="auto">
          <a:xfrm>
            <a:off x="895425" y="3886747"/>
            <a:ext cx="3384376" cy="194160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19B99E-C132-9197-579D-FB6D588DDFC5}"/>
              </a:ext>
            </a:extLst>
          </p:cNvPr>
          <p:cNvSpPr/>
          <p:nvPr/>
        </p:nvSpPr>
        <p:spPr>
          <a:xfrm>
            <a:off x="533252" y="381246"/>
            <a:ext cx="82872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Montserrat Bold" panose="00000800000000000000" pitchFamily="2" charset="-52"/>
                <a:cs typeface="Segoe UI Light" pitchFamily="34" charset="0"/>
              </a:rPr>
              <a:t>Средства защиты для работы под напряжением 35 кВ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F442781-886E-8C94-D58F-02C4B6F869F5}"/>
              </a:ext>
            </a:extLst>
          </p:cNvPr>
          <p:cNvGrpSpPr/>
          <p:nvPr/>
        </p:nvGrpSpPr>
        <p:grpSpPr>
          <a:xfrm>
            <a:off x="611561" y="842911"/>
            <a:ext cx="5400599" cy="209429"/>
            <a:chOff x="611562" y="764705"/>
            <a:chExt cx="4896542" cy="209429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15D3B66-59B4-0604-ABD8-0726C37B3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954848" y="-1578580"/>
              <a:ext cx="209428" cy="4896000"/>
            </a:xfrm>
            <a:prstGeom prst="rect">
              <a:avLst/>
            </a:prstGeom>
          </p:spPr>
        </p:pic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1EAA4AD0-98F1-CB23-40FE-BD9A6281D5CD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12104" y="764705"/>
              <a:ext cx="48960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Номер слайда 29">
            <a:extLst>
              <a:ext uri="{FF2B5EF4-FFF2-40B4-BE49-F238E27FC236}">
                <a16:creationId xmlns:a16="http://schemas.microsoft.com/office/drawing/2014/main" id="{DC6DA262-6B48-96D8-9EC0-36108970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29C8846-E0EF-342D-1159-4DE6EC4D1A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253" y="6355336"/>
            <a:ext cx="1296144" cy="242314"/>
          </a:xfrm>
          <a:prstGeom prst="rect">
            <a:avLst/>
          </a:prstGeom>
        </p:spPr>
      </p:pic>
      <p:pic>
        <p:nvPicPr>
          <p:cNvPr id="20" name="Picture 2" descr="C:\Users\user\Desktop\Работа ЭРВОЛЬТ\Фото Завод\установка изолятор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25" y="1288858"/>
            <a:ext cx="3384376" cy="202860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user\Desktop\Работа ЭРВОЛЬТ\Фото Завод\IMG_2617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35"/>
          <a:stretch/>
        </p:blipFill>
        <p:spPr bwMode="auto">
          <a:xfrm>
            <a:off x="5035884" y="3889653"/>
            <a:ext cx="3240360" cy="19387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42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4DD301CB-82CE-746D-FFCB-53482E17D66B}"/>
              </a:ext>
            </a:extLst>
          </p:cNvPr>
          <p:cNvSpPr/>
          <p:nvPr/>
        </p:nvSpPr>
        <p:spPr>
          <a:xfrm>
            <a:off x="5658896" y="1246105"/>
            <a:ext cx="3027904" cy="4559159"/>
          </a:xfrm>
          <a:prstGeom prst="roundRect">
            <a:avLst>
              <a:gd name="adj" fmla="val 7099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C59A717-DCE3-0758-368A-57035FB6A22B}"/>
              </a:ext>
            </a:extLst>
          </p:cNvPr>
          <p:cNvSpPr/>
          <p:nvPr/>
        </p:nvSpPr>
        <p:spPr>
          <a:xfrm>
            <a:off x="629554" y="1246105"/>
            <a:ext cx="4878550" cy="4559159"/>
          </a:xfrm>
          <a:prstGeom prst="roundRect">
            <a:avLst>
              <a:gd name="adj" fmla="val 6937"/>
            </a:avLst>
          </a:prstGeom>
          <a:solidFill>
            <a:schemeClr val="bg1"/>
          </a:solidFill>
          <a:ln w="12700" cap="flat">
            <a:solidFill>
              <a:srgbClr val="C00000"/>
            </a:solidFill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1600">
              <a:solidFill>
                <a:srgbClr val="FFFFFF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957318" y="4912800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30" name="Picture 6" descr="C:\Users\user\Downloads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4" r="19523"/>
          <a:stretch/>
        </p:blipFill>
        <p:spPr bwMode="auto">
          <a:xfrm>
            <a:off x="5790763" y="1947689"/>
            <a:ext cx="2682747" cy="292134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C069D0-3CC4-D9E5-1F7D-161231F06984}"/>
              </a:ext>
            </a:extLst>
          </p:cNvPr>
          <p:cNvSpPr/>
          <p:nvPr/>
        </p:nvSpPr>
        <p:spPr>
          <a:xfrm>
            <a:off x="533253" y="381246"/>
            <a:ext cx="5622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Montserrat Bold" panose="00000800000000000000" pitchFamily="2" charset="-52"/>
                <a:cs typeface="Segoe UI Light" pitchFamily="34" charset="0"/>
              </a:rPr>
              <a:t>Траверса изолированная ТИ-1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18A35DA-5253-A3EC-58AB-E8A6879184AF}"/>
              </a:ext>
            </a:extLst>
          </p:cNvPr>
          <p:cNvGrpSpPr/>
          <p:nvPr/>
        </p:nvGrpSpPr>
        <p:grpSpPr>
          <a:xfrm>
            <a:off x="611562" y="842911"/>
            <a:ext cx="5040558" cy="209429"/>
            <a:chOff x="611562" y="764705"/>
            <a:chExt cx="4896542" cy="20942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215F548-08A3-811C-24E8-446476A6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954848" y="-1578580"/>
              <a:ext cx="209428" cy="4896000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147EF48-8F8D-D89F-6E06-363DBD9DB833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12104" y="764705"/>
              <a:ext cx="48960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7D0B7225-7427-AC4A-883C-865AD2056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C288C6F-90C1-FAAE-44BF-5D54080C2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253" y="6355336"/>
            <a:ext cx="1296144" cy="242314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FB61C17-DFC8-31B2-6DFC-1F816903FF22}"/>
              </a:ext>
            </a:extLst>
          </p:cNvPr>
          <p:cNvGrpSpPr/>
          <p:nvPr/>
        </p:nvGrpSpPr>
        <p:grpSpPr>
          <a:xfrm>
            <a:off x="2145547" y="1397275"/>
            <a:ext cx="1846564" cy="331331"/>
            <a:chOff x="1057081" y="1246160"/>
            <a:chExt cx="1846564" cy="3313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87C79E-AABC-21D7-62A0-D989D683A461}"/>
                </a:ext>
              </a:extLst>
            </p:cNvPr>
            <p:cNvSpPr txBox="1"/>
            <p:nvPr/>
          </p:nvSpPr>
          <p:spPr>
            <a:xfrm>
              <a:off x="1345114" y="1269714"/>
              <a:ext cx="1558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Montserrat Bold" panose="00000800000000000000" pitchFamily="2" charset="-52"/>
                </a:rPr>
                <a:t>Траверса ТИ-1</a:t>
              </a: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CF22894A-D831-385A-D267-4C45BC331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7778" t="-25443" b="-1"/>
            <a:stretch/>
          </p:blipFill>
          <p:spPr>
            <a:xfrm>
              <a:off x="1057081" y="1246160"/>
              <a:ext cx="288034" cy="303969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DA45FA3-2515-696B-71F2-7E8DC013C05C}"/>
              </a:ext>
            </a:extLst>
          </p:cNvPr>
          <p:cNvGrpSpPr/>
          <p:nvPr/>
        </p:nvGrpSpPr>
        <p:grpSpPr>
          <a:xfrm>
            <a:off x="911172" y="1844824"/>
            <a:ext cx="4170961" cy="707886"/>
            <a:chOff x="994418" y="1354103"/>
            <a:chExt cx="4170961" cy="13723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35F801-89AF-A093-83C8-499C1AB6DA0A}"/>
                </a:ext>
              </a:extLst>
            </p:cNvPr>
            <p:cNvSpPr txBox="1"/>
            <p:nvPr/>
          </p:nvSpPr>
          <p:spPr>
            <a:xfrm>
              <a:off x="994418" y="1354103"/>
              <a:ext cx="3430739" cy="1372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000" dirty="0">
                  <a:latin typeface="+mj-lt"/>
                </a:rPr>
                <a:t>ЗАКЛЮЧЕНИЕ</a:t>
              </a:r>
            </a:p>
            <a:p>
              <a:r>
                <a:rPr lang="ru-RU" sz="1000" dirty="0">
                  <a:latin typeface="Montserrat regular" panose="00000500000000000000" pitchFamily="2" charset="-52"/>
                </a:rPr>
                <a:t>О соответствии объекта экспертной оценки требованиям орнитологической безопасности (Траверса ТИ-1, производитель ООО «Эрвольт»)</a:t>
              </a: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A2235048-F4C2-B4CC-AC99-1437FCCE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97411" y="1476598"/>
              <a:ext cx="667968" cy="1124131"/>
            </a:xfrm>
            <a:prstGeom prst="rect">
              <a:avLst/>
            </a:prstGeom>
          </p:spPr>
        </p:pic>
      </p:grpSp>
      <p:pic>
        <p:nvPicPr>
          <p:cNvPr id="28" name="Picture 6">
            <a:extLst>
              <a:ext uri="{FF2B5EF4-FFF2-40B4-BE49-F238E27FC236}">
                <a16:creationId xmlns:a16="http://schemas.microsoft.com/office/drawing/2014/main" id="{6678129D-F551-B9C2-DAF5-5C815F7E60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9" r="23291"/>
          <a:stretch/>
        </p:blipFill>
        <p:spPr bwMode="auto">
          <a:xfrm>
            <a:off x="3132210" y="2706143"/>
            <a:ext cx="2133599" cy="281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51" y="2852936"/>
            <a:ext cx="1719263" cy="245745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98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1BC19B5-8D42-89BF-FA3E-9A7B06FC3F62}"/>
              </a:ext>
            </a:extLst>
          </p:cNvPr>
          <p:cNvGrpSpPr/>
          <p:nvPr/>
        </p:nvGrpSpPr>
        <p:grpSpPr>
          <a:xfrm>
            <a:off x="533252" y="1145309"/>
            <a:ext cx="8007453" cy="4340517"/>
            <a:chOff x="533252" y="1145309"/>
            <a:chExt cx="7418709" cy="4021383"/>
          </a:xfrm>
        </p:grpSpPr>
        <p:sp>
          <p:nvSpPr>
            <p:cNvPr id="10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533253" y="1168154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14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3131840" y="1168154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5749652" y="1145309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0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533252" y="3284984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1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3162302" y="3294369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  <p:sp>
          <p:nvSpPr>
            <p:cNvPr id="22" name="Прямоугольник: скругленные углы 16">
              <a:extLst>
                <a:ext uri="{FF2B5EF4-FFF2-40B4-BE49-F238E27FC236}">
                  <a16:creationId xmlns:a16="http://schemas.microsoft.com/office/drawing/2014/main" id="{B49B4967-7D60-0BF3-CFC8-7B6E3A64C99A}"/>
                </a:ext>
              </a:extLst>
            </p:cNvPr>
            <p:cNvSpPr/>
            <p:nvPr/>
          </p:nvSpPr>
          <p:spPr>
            <a:xfrm>
              <a:off x="5749652" y="3294369"/>
              <a:ext cx="2202309" cy="1872323"/>
            </a:xfrm>
            <a:prstGeom prst="roundRect">
              <a:avLst/>
            </a:prstGeom>
            <a:solidFill>
              <a:schemeClr val="bg1"/>
            </a:solidFill>
            <a:ln w="12700" cap="flat">
              <a:solidFill>
                <a:srgbClr val="C00000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lang="ru-RU" sz="1600">
                <a:solidFill>
                  <a:srgbClr val="FFFFFF"/>
                </a:solidFill>
              </a:endParaRP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6957318" y="4912800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9AFFE4-C893-676C-CBB1-83D90E1E86B5}"/>
              </a:ext>
            </a:extLst>
          </p:cNvPr>
          <p:cNvSpPr/>
          <p:nvPr/>
        </p:nvSpPr>
        <p:spPr>
          <a:xfrm>
            <a:off x="533253" y="381246"/>
            <a:ext cx="8007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Montserrat Bold" panose="00000800000000000000" pitchFamily="2" charset="-52"/>
                <a:cs typeface="Segoe UI Light" pitchFamily="34" charset="0"/>
              </a:rPr>
              <a:t>Оснастка для испытаний средств защиты 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3BCC9B4-6EF4-4604-D53B-2342273A012F}"/>
              </a:ext>
            </a:extLst>
          </p:cNvPr>
          <p:cNvGrpSpPr/>
          <p:nvPr/>
        </p:nvGrpSpPr>
        <p:grpSpPr>
          <a:xfrm>
            <a:off x="611562" y="842911"/>
            <a:ext cx="4248470" cy="209429"/>
            <a:chOff x="611562" y="764705"/>
            <a:chExt cx="4896542" cy="20942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5C8A013-A567-5728-2567-F29C6C61A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954848" y="-1578580"/>
              <a:ext cx="209428" cy="4896000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7BD5E41-AD4E-8F88-4211-9AE66090EE4F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12104" y="764705"/>
              <a:ext cx="48960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25E0DB93-A55D-E7EE-5D80-9688A16B2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789E-393C-482C-AAE2-58F909402595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143E201-2434-1D3C-E32B-6D33164D8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253" y="6355336"/>
            <a:ext cx="1296144" cy="2423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143" y="1601974"/>
            <a:ext cx="1511300" cy="11334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2D1B927-E566-421A-AAB3-D5143E976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2005" y="1516245"/>
            <a:ext cx="1769195" cy="117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588" y="1420383"/>
            <a:ext cx="1716256" cy="147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80" y="3579025"/>
            <a:ext cx="1810048" cy="170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31" y="3787774"/>
            <a:ext cx="1523688" cy="1375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65081"/>
            <a:ext cx="1955369" cy="113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0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-7000" t="-10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6957318" y="4912800"/>
            <a:ext cx="1958083" cy="97701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8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B3E86D-BDCA-262B-2323-CF829B364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7285" y="476899"/>
            <a:ext cx="209428" cy="61313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F333CD-052E-D723-D0D8-7A39F888A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67285" y="-812651"/>
            <a:ext cx="209428" cy="61313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BCEBBF-F07D-495A-8A81-8AA8FD8D5E5D}"/>
              </a:ext>
            </a:extLst>
          </p:cNvPr>
          <p:cNvSpPr txBox="1"/>
          <p:nvPr/>
        </p:nvSpPr>
        <p:spPr>
          <a:xfrm>
            <a:off x="2339751" y="3851488"/>
            <a:ext cx="44644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dirty="0">
                <a:latin typeface="Montserrat regular" panose="00000500000000000000" pitchFamily="2" charset="-52"/>
                <a:ea typeface="Roboto" panose="02000000000000000000" pitchFamily="2" charset="0"/>
              </a:rPr>
              <a:t>422550, Респ. Татарстан, р-н Зеленодольский,</a:t>
            </a:r>
            <a:endParaRPr lang="en-US" sz="1200" dirty="0">
              <a:latin typeface="Montserrat regular" panose="00000500000000000000" pitchFamily="2" charset="-52"/>
              <a:ea typeface="Roboto" panose="02000000000000000000" pitchFamily="2" charset="0"/>
            </a:endParaRPr>
          </a:p>
          <a:p>
            <a:pPr lvl="0" algn="ctr">
              <a:spcAft>
                <a:spcPts val="1200"/>
              </a:spcAft>
              <a:defRPr/>
            </a:pPr>
            <a:r>
              <a:rPr lang="ru-RU" sz="1200" dirty="0">
                <a:latin typeface="Montserrat regular" panose="00000500000000000000" pitchFamily="2" charset="-52"/>
                <a:ea typeface="Roboto" panose="02000000000000000000" pitchFamily="2" charset="0"/>
              </a:rPr>
              <a:t>г. Зеленодольск, ул. Новостроительная, д. 22, оф. 5.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regular" panose="00000500000000000000" pitchFamily="2" charset="-52"/>
              <a:ea typeface="Roboto" panose="02000000000000000000" pitchFamily="2" charset="0"/>
            </a:endParaRPr>
          </a:p>
          <a:p>
            <a:pPr lvl="0" algn="ctr">
              <a:spcAft>
                <a:spcPts val="1200"/>
              </a:spcAft>
              <a:defRPr/>
            </a:pPr>
            <a:r>
              <a:rPr lang="ru-RU" sz="1200" dirty="0">
                <a:latin typeface="Montserrat regular" panose="00000500000000000000" pitchFamily="2" charset="-52"/>
                <a:ea typeface="Roboto" panose="02000000000000000000" pitchFamily="2" charset="0"/>
              </a:rPr>
              <a:t>+7 (843) 253-34-56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regular" panose="00000500000000000000" pitchFamily="2" charset="-52"/>
              <a:ea typeface="Roboto" panose="02000000000000000000" pitchFamily="2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>
              <a:spcAft>
                <a:spcPts val="1200"/>
              </a:spcAft>
              <a:defRPr/>
            </a:pPr>
            <a:r>
              <a:rPr lang="en-US" sz="1200" dirty="0">
                <a:latin typeface="Montserrat regular" panose="00000500000000000000" pitchFamily="2" charset="-52"/>
                <a:ea typeface="Roboto" panose="02000000000000000000" pitchFamily="2" charset="0"/>
              </a:rPr>
              <a:t>info@ervolt.ru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regular" panose="00000500000000000000" pitchFamily="2" charset="-52"/>
              <a:ea typeface="Roboto" panose="020000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3BDDCB-28A2-DFD0-C71B-DADBC5864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7194" y="1556792"/>
            <a:ext cx="1629612" cy="31654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80A53A8-ED56-5F8A-D64B-E7B915C9681F}"/>
              </a:ext>
            </a:extLst>
          </p:cNvPr>
          <p:cNvSpPr/>
          <p:nvPr/>
        </p:nvSpPr>
        <p:spPr>
          <a:xfrm>
            <a:off x="1475656" y="2357710"/>
            <a:ext cx="6192688" cy="108012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7000">
                <a:srgbClr val="FFFFFF"/>
              </a:gs>
              <a:gs pos="3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89D5A45-AA52-398C-81DD-8A7D1903CD22}"/>
              </a:ext>
            </a:extLst>
          </p:cNvPr>
          <p:cNvCxnSpPr>
            <a:cxnSpLocks/>
          </p:cNvCxnSpPr>
          <p:nvPr/>
        </p:nvCxnSpPr>
        <p:spPr>
          <a:xfrm>
            <a:off x="1506346" y="2357712"/>
            <a:ext cx="612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0D07374-B74A-04FA-18C1-C1822CE909C8}"/>
              </a:ext>
            </a:extLst>
          </p:cNvPr>
          <p:cNvCxnSpPr>
            <a:cxnSpLocks/>
          </p:cNvCxnSpPr>
          <p:nvPr/>
        </p:nvCxnSpPr>
        <p:spPr>
          <a:xfrm>
            <a:off x="1506346" y="3437837"/>
            <a:ext cx="612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BD66A-BE3B-FFA2-C2F4-E3EA43DE41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9096" y="5134906"/>
            <a:ext cx="954500" cy="954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ABDC97E-D5A7-683B-F780-222D1FA4F7DC}"/>
              </a:ext>
            </a:extLst>
          </p:cNvPr>
          <p:cNvSpPr txBox="1"/>
          <p:nvPr/>
        </p:nvSpPr>
        <p:spPr>
          <a:xfrm>
            <a:off x="1619672" y="2647447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 panose="00000800000000000000" pitchFamily="2" charset="-52"/>
                <a:ea typeface="Roboto" panose="02000000000000000000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349761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Montserrat Bold"/>
        <a:ea typeface="Open Sans Extrabold"/>
        <a:cs typeface="Open Sans Extrabold"/>
      </a:majorFont>
      <a:minorFont>
        <a:latin typeface="Montserrat regular"/>
        <a:ea typeface="Open Sans"/>
        <a:cs typeface="Open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159</Words>
  <Application>Microsoft Office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Montserrat Bold</vt:lpstr>
      <vt:lpstr>Calibri</vt:lpstr>
      <vt:lpstr>Roboto</vt:lpstr>
      <vt:lpstr>Montserrat regular</vt:lpstr>
      <vt:lpstr>Montserrat Medium</vt:lpstr>
      <vt:lpstr>Arial</vt:lpstr>
      <vt:lpstr>Тема Office</vt:lpstr>
      <vt:lpstr>ИНСТРУМЕНТЫ И СРЕДСТВА ЗАЩИТЫ  ДЛЯ РАБОТЫ ПОД НАПРЯЖЕНИЕМ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Maxim Bakhar</dc:creator>
  <cp:keywords>ErVolt;Эрвольт;преза;презентация</cp:keywords>
  <cp:lastModifiedBy>Петр Дементьев</cp:lastModifiedBy>
  <cp:revision>41</cp:revision>
  <dcterms:created xsi:type="dcterms:W3CDTF">2023-10-02T13:47:03Z</dcterms:created>
  <dcterms:modified xsi:type="dcterms:W3CDTF">2026-10-16T03:57:46Z</dcterms:modified>
</cp:coreProperties>
</file>