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87" r:id="rId2"/>
    <p:sldId id="288" r:id="rId3"/>
    <p:sldId id="257" r:id="rId4"/>
    <p:sldId id="271" r:id="rId5"/>
    <p:sldId id="272" r:id="rId6"/>
    <p:sldId id="273" r:id="rId7"/>
    <p:sldId id="274" r:id="rId8"/>
    <p:sldId id="269" r:id="rId9"/>
    <p:sldId id="275" r:id="rId10"/>
    <p:sldId id="285" r:id="rId11"/>
    <p:sldId id="276" r:id="rId12"/>
    <p:sldId id="277" r:id="rId13"/>
    <p:sldId id="278" r:id="rId14"/>
    <p:sldId id="279" r:id="rId15"/>
    <p:sldId id="280" r:id="rId16"/>
    <p:sldId id="282" r:id="rId17"/>
    <p:sldId id="283" r:id="rId18"/>
    <p:sldId id="28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1D58"/>
    <a:srgbClr val="2782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84"/>
    <p:restoredTop sz="94684"/>
  </p:normalViewPr>
  <p:slideViewPr>
    <p:cSldViewPr snapToGrid="0">
      <p:cViewPr varScale="1">
        <p:scale>
          <a:sx n="90" d="100"/>
          <a:sy n="90" d="100"/>
        </p:scale>
        <p:origin x="30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081963-0E29-9042-8472-18644895557A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D8F89C-9515-C34D-891A-A4318CCFC8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201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8F89C-9515-C34D-891A-A4318CCFC87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12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D8F89C-9515-C34D-891A-A4318CCFC87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32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D8F89C-9515-C34D-891A-A4318CCFC87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617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8F89C-9515-C34D-891A-A4318CCFC87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845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F75EA-3FB9-77D6-E224-7A2D627EDA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B79E9F-6F2C-2F0B-2C2F-DBC6B06A03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F1D0D5-44E9-0DD1-A49D-6D6E52BC2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55ABB-00B4-D148-8EFB-1EE87D5D855E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BE344-04C8-DA7E-73B1-F9ECEBF4A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FEA3AC-21AB-5BE9-F79C-AC1917F15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D1433-95BE-DE40-AB0A-7C6D00EC4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638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5C893-C306-C782-27C9-839218C36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78C36-84C3-B909-2986-307EF52848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E99996-9E85-9273-B7C0-8E6551335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55ABB-00B4-D148-8EFB-1EE87D5D855E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E4BE8-D5A7-0F05-DCC1-E8FA4C802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AF1F06-AAFD-1234-F3E0-3847BD92B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D1433-95BE-DE40-AB0A-7C6D00EC4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147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6DE42-C427-4298-C360-A03A51E5E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5A400D-E855-E866-B539-8F89748B36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DAD0CC-9CEB-81F3-8424-301A7A8BC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55ABB-00B4-D148-8EFB-1EE87D5D855E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325D1-4A37-BA03-8AFC-E9180B10C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F5F1E-47B5-E76D-C6A4-B4959B444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D1433-95BE-DE40-AB0A-7C6D00EC4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480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1E730-5E30-572F-4A9E-D1BAF115F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CF4E5-DCEF-7DEA-C8EF-A9FBF3E88C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B5A234-82A7-D4D2-EE92-7DC2061AF1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5B5603-F56A-B497-4ECD-E61D7FC1C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55ABB-00B4-D148-8EFB-1EE87D5D855E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A3D779-9AF7-CE37-D2CE-6F22829DD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77B25B-5BD2-81D8-33BB-1A07132D1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D1433-95BE-DE40-AB0A-7C6D00EC4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365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4FF1B-F125-CF41-464F-FEB07E628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5F2E88-4199-4CE2-5EEB-797437208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115234-9BD0-FC09-F51B-6A9DC3DD45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B50AE9-D5C6-FC93-3BAC-49110F82AB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00130A-A33B-51EF-3D6B-0C90A657A3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9AB7E4-F815-70D6-D936-64F2D662A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55ABB-00B4-D148-8EFB-1EE87D5D855E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BD7DAB-D604-0111-38A0-E4AB98BD3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18EBAF-2741-EC78-B463-2C0C94923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D1433-95BE-DE40-AB0A-7C6D00EC4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247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11F96-4AAE-E105-BD11-B12811E46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56070E-EEFD-15D6-03AA-60F3C1035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55ABB-00B4-D148-8EFB-1EE87D5D855E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C44895-AD0B-968D-E409-57AAB7D2D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800A63-98DE-1BC3-CF3D-182167887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D1433-95BE-DE40-AB0A-7C6D00EC4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596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3A54E2-BE8A-D1A4-1E49-8D0A63554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55ABB-00B4-D148-8EFB-1EE87D5D855E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FD2493-C694-FCD0-4315-D1C093635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017115-7394-0E3F-2A74-C72AAAA49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D1433-95BE-DE40-AB0A-7C6D00EC4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138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6E783-367D-FE05-2089-83899C8B3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151A6-FF7C-B86F-D69E-2A044CAD7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6CCEB7-84D7-1D1C-4FFE-ECDF40F86E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7CC5A4-7434-9914-0A3C-212F05BE1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55ABB-00B4-D148-8EFB-1EE87D5D855E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ED8B9D-0874-4B79-4187-543B8C15D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4EF226-E593-B29E-F67B-A3ACF1030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D1433-95BE-DE40-AB0A-7C6D00EC4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51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FF1CE-748F-7F65-343A-15730978F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66133B-7B13-5874-016C-65438AD94278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04B6C1-A2BD-C8BF-0B77-ED6CEB9FA4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C2E178-F1BD-CB67-9094-A8BEE3FB2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55ABB-00B4-D148-8EFB-1EE87D5D855E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952E3A-4F5B-316D-A290-2540D8C13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10C0CD-6044-4DE4-0FA1-68705A616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D1433-95BE-DE40-AB0A-7C6D00EC4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789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D55EB-9859-E65A-F3B4-DEED0E32D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F3DBA9-93B1-5AF5-75BC-8304BFE6CC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E8734E-C6D3-74C1-6FAD-93D40FC2E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55ABB-00B4-D148-8EFB-1EE87D5D855E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85DBD-E91A-947E-093E-9C48C1856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85C87C-D215-4A62-E97F-A86298D78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D1433-95BE-DE40-AB0A-7C6D00EC4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39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670162-0D0A-DFD0-D393-E023C300D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8F789A-6BE2-A8FE-E15F-F806AAA763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A53C8-DE08-81E2-1083-CDBE552AE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55ABB-00B4-D148-8EFB-1EE87D5D855E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367F9C-D488-7F29-93C3-7329E15DB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D408AF-E87F-48D6-CE76-F597CCA73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D1433-95BE-DE40-AB0A-7C6D00EC4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26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035D7A-C6ED-D8E5-7632-1902C75C5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1055A4-96B7-0E07-5E26-71B481011F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E5F733-AF82-0CD3-AD48-BDC3673940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255ABB-00B4-D148-8EFB-1EE87D5D855E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779688-B5A3-38B0-D161-A8E6818C84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ADBAF7-5FD8-7051-DE23-006304D348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CD1433-95BE-DE40-AB0A-7C6D00EC4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637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4.png"/><Relationship Id="rId7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4E5D8F4-12DA-6B65-C90F-47143078B9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4448" y="0"/>
            <a:ext cx="5249651" cy="209774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488329" y="770966"/>
            <a:ext cx="7608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1C65"/>
                </a:solidFill>
                <a:latin typeface="Arial Black" panose="020B0A04020102020204" pitchFamily="34" charset="0"/>
              </a:rPr>
              <a:t>ООО «Компания </a:t>
            </a:r>
            <a:r>
              <a:rPr lang="ru-RU" sz="3600" b="1" dirty="0" err="1">
                <a:solidFill>
                  <a:srgbClr val="001C65"/>
                </a:solidFill>
                <a:latin typeface="Arial Black" panose="020B0A04020102020204" pitchFamily="34" charset="0"/>
              </a:rPr>
              <a:t>ИнжТех</a:t>
            </a:r>
            <a:r>
              <a:rPr lang="ru-RU" sz="3600" dirty="0">
                <a:solidFill>
                  <a:srgbClr val="001C65"/>
                </a:solidFill>
                <a:latin typeface="Arial Black" panose="020B0A04020102020204" pitchFamily="34" charset="0"/>
              </a:rPr>
              <a:t>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93" y="2309765"/>
            <a:ext cx="3889687" cy="2750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3193" y="5151718"/>
            <a:ext cx="38218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1C65"/>
                </a:solidFill>
                <a:latin typeface="Arial Black" panose="020B0A04020102020204" pitchFamily="34" charset="0"/>
              </a:rPr>
              <a:t>Электросварные фитинги и полиэтиленовые краны </a:t>
            </a:r>
            <a:r>
              <a:rPr lang="en-US" sz="2000" b="1" dirty="0">
                <a:solidFill>
                  <a:srgbClr val="001C65"/>
                </a:solidFill>
                <a:latin typeface="Arial Black" panose="020B0A04020102020204" pitchFamily="34" charset="0"/>
              </a:rPr>
              <a:t>FOX </a:t>
            </a:r>
            <a:endParaRPr lang="ru-RU" sz="2000" b="1" dirty="0">
              <a:solidFill>
                <a:srgbClr val="001C65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29412" y="5199528"/>
            <a:ext cx="65951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1C65"/>
                </a:solidFill>
                <a:latin typeface="Arial Black" panose="020B0A04020102020204" pitchFamily="34" charset="0"/>
              </a:rPr>
              <a:t>Производство  </a:t>
            </a:r>
            <a:r>
              <a:rPr lang="ru-RU" sz="2000" b="1" dirty="0" err="1">
                <a:solidFill>
                  <a:srgbClr val="001C65"/>
                </a:solidFill>
                <a:latin typeface="Arial Black" panose="020B0A04020102020204" pitchFamily="34" charset="0"/>
              </a:rPr>
              <a:t>химстойких</a:t>
            </a:r>
            <a:r>
              <a:rPr lang="ru-RU" sz="2000" b="1" dirty="0">
                <a:solidFill>
                  <a:srgbClr val="001C65"/>
                </a:solidFill>
                <a:latin typeface="Arial Black" panose="020B0A04020102020204" pitchFamily="34" charset="0"/>
              </a:rPr>
              <a:t> труб </a:t>
            </a:r>
          </a:p>
          <a:p>
            <a:pPr algn="ctr"/>
            <a:r>
              <a:rPr lang="ru-RU" sz="2000" b="1" dirty="0">
                <a:solidFill>
                  <a:srgbClr val="001C65"/>
                </a:solidFill>
                <a:latin typeface="Arial Black" panose="020B0A04020102020204" pitchFamily="34" charset="0"/>
              </a:rPr>
              <a:t>PVDF (ПВДФ, фторопласт) и PP-</a:t>
            </a:r>
            <a:r>
              <a:rPr lang="en-US" sz="2000" b="1" dirty="0">
                <a:solidFill>
                  <a:srgbClr val="001C65"/>
                </a:solidFill>
                <a:latin typeface="Arial Black" panose="020B0A04020102020204" pitchFamily="34" charset="0"/>
              </a:rPr>
              <a:t>H</a:t>
            </a:r>
            <a:endParaRPr lang="ru-RU" sz="2000" b="1" dirty="0">
              <a:solidFill>
                <a:srgbClr val="001C65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Picture 8" descr="Generated image 1">
            <a:extLst>
              <a:ext uri="{FF2B5EF4-FFF2-40B4-BE49-F238E27FC236}">
                <a16:creationId xmlns:a16="http://schemas.microsoft.com/office/drawing/2014/main" id="{8B867B9B-7441-5095-F85D-A55C16AF45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5812" y="2697030"/>
            <a:ext cx="5408706" cy="180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0738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Generated image 1">
            <a:extLst>
              <a:ext uri="{FF2B5EF4-FFF2-40B4-BE49-F238E27FC236}">
                <a16:creationId xmlns:a16="http://schemas.microsoft.com/office/drawing/2014/main" id="{8B867B9B-7441-5095-F85D-A55C16AF4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273" y="1296894"/>
            <a:ext cx="9605245" cy="320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816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3291CFD9-4549-6E12-B44E-5B3551896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62" y="226677"/>
            <a:ext cx="11467475" cy="640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515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Generated image 1">
            <a:extLst>
              <a:ext uri="{FF2B5EF4-FFF2-40B4-BE49-F238E27FC236}">
                <a16:creationId xmlns:a16="http://schemas.microsoft.com/office/drawing/2014/main" id="{9810A8A7-D34F-5000-C16A-D92E026011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72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3" name="Picture 2" descr="Generated image 1">
            <a:extLst>
              <a:ext uri="{FF2B5EF4-FFF2-40B4-BE49-F238E27FC236}">
                <a16:creationId xmlns:a16="http://schemas.microsoft.com/office/drawing/2014/main" id="{D4AC8D41-80FC-F757-2F99-E66DEB4738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6186" y="131424"/>
            <a:ext cx="9439627" cy="659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578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FA5DDA3-DF29-99FD-7F9B-7FA948BCF4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08" y="436282"/>
            <a:ext cx="10058400" cy="6107288"/>
          </a:xfrm>
          <a:prstGeom prst="rect">
            <a:avLst/>
          </a:prstGeom>
        </p:spPr>
      </p:pic>
      <p:pic>
        <p:nvPicPr>
          <p:cNvPr id="3" name="Picture 2" descr="Generated image 1">
            <a:extLst>
              <a:ext uri="{FF2B5EF4-FFF2-40B4-BE49-F238E27FC236}">
                <a16:creationId xmlns:a16="http://schemas.microsoft.com/office/drawing/2014/main" id="{61071310-9786-A058-0848-6B944878A2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72" b="1"/>
          <a:stretch>
            <a:fillRect/>
          </a:stretch>
        </p:blipFill>
        <p:spPr>
          <a:xfrm>
            <a:off x="-1" y="0"/>
            <a:ext cx="10822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41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9535731-7440-DEFB-7DB6-6A1A507349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424" y="-1"/>
            <a:ext cx="9653410" cy="6858000"/>
          </a:xfrm>
          <a:prstGeom prst="rect">
            <a:avLst/>
          </a:prstGeom>
        </p:spPr>
      </p:pic>
      <p:pic>
        <p:nvPicPr>
          <p:cNvPr id="3" name="Picture 2" descr="Generated image 1">
            <a:extLst>
              <a:ext uri="{FF2B5EF4-FFF2-40B4-BE49-F238E27FC236}">
                <a16:creationId xmlns:a16="http://schemas.microsoft.com/office/drawing/2014/main" id="{C63F1E36-3FF8-B4C6-C82B-6D6E2D4FE8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72" b="1"/>
          <a:stretch>
            <a:fillRect/>
          </a:stretch>
        </p:blipFill>
        <p:spPr>
          <a:xfrm>
            <a:off x="0" y="0"/>
            <a:ext cx="1571812" cy="687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42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6A5105A-81D3-8E51-9162-F03F854104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957" y="0"/>
            <a:ext cx="9612043" cy="6858000"/>
          </a:xfrm>
          <a:prstGeom prst="rect">
            <a:avLst/>
          </a:prstGeom>
        </p:spPr>
      </p:pic>
      <p:pic>
        <p:nvPicPr>
          <p:cNvPr id="3" name="Picture 2" descr="Generated image 1">
            <a:extLst>
              <a:ext uri="{FF2B5EF4-FFF2-40B4-BE49-F238E27FC236}">
                <a16:creationId xmlns:a16="http://schemas.microsoft.com/office/drawing/2014/main" id="{B5A29805-0A83-8B74-62ED-06452B0BEED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872" b="1"/>
          <a:stretch>
            <a:fillRect/>
          </a:stretch>
        </p:blipFill>
        <p:spPr>
          <a:xfrm>
            <a:off x="0" y="0"/>
            <a:ext cx="1165412" cy="686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5571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1">
            <a:extLst>
              <a:ext uri="{FF2B5EF4-FFF2-40B4-BE49-F238E27FC236}">
                <a16:creationId xmlns:a16="http://schemas.microsoft.com/office/drawing/2014/main" id="{718F3241-3AD4-64A2-92A1-BBFDADDF8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898" y="0"/>
            <a:ext cx="9779102" cy="6858000"/>
          </a:xfrm>
          <a:prstGeom prst="rect">
            <a:avLst/>
          </a:prstGeom>
        </p:spPr>
      </p:pic>
      <p:pic>
        <p:nvPicPr>
          <p:cNvPr id="4" name="Picture 3" descr="Generated image 1">
            <a:extLst>
              <a:ext uri="{FF2B5EF4-FFF2-40B4-BE49-F238E27FC236}">
                <a16:creationId xmlns:a16="http://schemas.microsoft.com/office/drawing/2014/main" id="{96E80285-3950-CD21-E2C6-A29F85FF4D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72" b="1"/>
          <a:stretch>
            <a:fillRect/>
          </a:stretch>
        </p:blipFill>
        <p:spPr>
          <a:xfrm>
            <a:off x="0" y="-29999"/>
            <a:ext cx="1021976" cy="688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572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enerated image 1">
            <a:extLst>
              <a:ext uri="{FF2B5EF4-FFF2-40B4-BE49-F238E27FC236}">
                <a16:creationId xmlns:a16="http://schemas.microsoft.com/office/drawing/2014/main" id="{501B2352-9809-0A57-E38D-1B473E48E5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72" b="1"/>
          <a:stretch>
            <a:fillRect/>
          </a:stretch>
        </p:blipFill>
        <p:spPr>
          <a:xfrm>
            <a:off x="174622" y="125505"/>
            <a:ext cx="4817923" cy="65902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66ECA76-2F79-E29D-3002-19F0E2BBC5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3546" y="319241"/>
            <a:ext cx="9548454" cy="620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4905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0D0E790-ED63-11F2-4943-690CC2B0DB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094" y="901251"/>
            <a:ext cx="8504518" cy="4677485"/>
          </a:xfrm>
          <a:prstGeom prst="rect">
            <a:avLst/>
          </a:prstGeom>
        </p:spPr>
      </p:pic>
      <p:pic>
        <p:nvPicPr>
          <p:cNvPr id="3" name="Picture 2" descr="Generated image 1">
            <a:extLst>
              <a:ext uri="{FF2B5EF4-FFF2-40B4-BE49-F238E27FC236}">
                <a16:creationId xmlns:a16="http://schemas.microsoft.com/office/drawing/2014/main" id="{4507FD79-BC2E-30FF-5E58-955B28F298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72" b="1"/>
          <a:stretch>
            <a:fillRect/>
          </a:stretch>
        </p:blipFill>
        <p:spPr>
          <a:xfrm>
            <a:off x="0" y="0"/>
            <a:ext cx="1398494" cy="6884069"/>
          </a:xfrm>
          <a:prstGeom prst="rect">
            <a:avLst/>
          </a:prstGeom>
          <a:solidFill>
            <a:srgbClr val="0F1D58"/>
          </a:solidFill>
        </p:spPr>
      </p:pic>
    </p:spTree>
    <p:extLst>
      <p:ext uri="{BB962C8B-B14F-4D97-AF65-F5344CB8AC3E}">
        <p14:creationId xmlns:p14="http://schemas.microsoft.com/office/powerpoint/2010/main" val="1937588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enerated image 12">
            <a:extLst>
              <a:ext uri="{FF2B5EF4-FFF2-40B4-BE49-F238E27FC236}">
                <a16:creationId xmlns:a16="http://schemas.microsoft.com/office/drawing/2014/main" id="{0AEEC255-B229-3648-0C19-78775AC70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7107" y="2204264"/>
            <a:ext cx="6029793" cy="2009931"/>
          </a:xfrm>
          <a:prstGeom prst="rect">
            <a:avLst/>
          </a:prstGeom>
        </p:spPr>
      </p:pic>
      <p:pic>
        <p:nvPicPr>
          <p:cNvPr id="5" name="Picture 4" descr="Generated image 1">
            <a:extLst>
              <a:ext uri="{FF2B5EF4-FFF2-40B4-BE49-F238E27FC236}">
                <a16:creationId xmlns:a16="http://schemas.microsoft.com/office/drawing/2014/main" id="{E2A7C9AF-FA1B-C66E-6FED-DEFE06F00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096" y="2108860"/>
            <a:ext cx="2863120" cy="221259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CA05ADE-946C-12D8-9E74-2B9F943FDB66}"/>
              </a:ext>
            </a:extLst>
          </p:cNvPr>
          <p:cNvSpPr/>
          <p:nvPr/>
        </p:nvSpPr>
        <p:spPr>
          <a:xfrm>
            <a:off x="7237105" y="-2890996"/>
            <a:ext cx="1094282" cy="2554545"/>
          </a:xfrm>
          <a:prstGeom prst="rect">
            <a:avLst/>
          </a:prstGeom>
          <a:solidFill>
            <a:srgbClr val="0F1D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0F1D58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5846FA-A483-C906-8F53-5183CC4D8B69}"/>
              </a:ext>
            </a:extLst>
          </p:cNvPr>
          <p:cNvSpPr/>
          <p:nvPr/>
        </p:nvSpPr>
        <p:spPr>
          <a:xfrm>
            <a:off x="8632745" y="7105274"/>
            <a:ext cx="1094282" cy="3072984"/>
          </a:xfrm>
          <a:prstGeom prst="rect">
            <a:avLst/>
          </a:prstGeom>
          <a:solidFill>
            <a:srgbClr val="0F1D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0F1D58"/>
              </a:solidFill>
            </a:endParaRPr>
          </a:p>
        </p:txBody>
      </p:sp>
      <p:pic>
        <p:nvPicPr>
          <p:cNvPr id="8" name="Picture 7" descr="Generated image 1">
            <a:extLst>
              <a:ext uri="{FF2B5EF4-FFF2-40B4-BE49-F238E27FC236}">
                <a16:creationId xmlns:a16="http://schemas.microsoft.com/office/drawing/2014/main" id="{7FD84022-2FB1-86B6-F7BC-0FB551EDDEA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872" b="1"/>
          <a:stretch>
            <a:fillRect/>
          </a:stretch>
        </p:blipFill>
        <p:spPr>
          <a:xfrm>
            <a:off x="11302583" y="-8341199"/>
            <a:ext cx="639827" cy="8004748"/>
          </a:xfrm>
          <a:prstGeom prst="rect">
            <a:avLst/>
          </a:prstGeom>
          <a:solidFill>
            <a:srgbClr val="0F1D58"/>
          </a:solidFill>
        </p:spPr>
      </p:pic>
    </p:spTree>
    <p:extLst>
      <p:ext uri="{BB962C8B-B14F-4D97-AF65-F5344CB8AC3E}">
        <p14:creationId xmlns:p14="http://schemas.microsoft.com/office/powerpoint/2010/main" val="3447334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nerated image 1">
            <a:extLst>
              <a:ext uri="{FF2B5EF4-FFF2-40B4-BE49-F238E27FC236}">
                <a16:creationId xmlns:a16="http://schemas.microsoft.com/office/drawing/2014/main" id="{C04404F9-E43F-3B04-C581-B5D5588AB3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5016" y="411544"/>
            <a:ext cx="1645405" cy="12715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52C846-56AA-BD4A-BF2B-8269DC4552E0}"/>
              </a:ext>
            </a:extLst>
          </p:cNvPr>
          <p:cNvSpPr txBox="1"/>
          <p:nvPr/>
        </p:nvSpPr>
        <p:spPr>
          <a:xfrm>
            <a:off x="6026159" y="4068675"/>
            <a:ext cx="387532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CA" sz="3200" b="1" i="0" dirty="0">
                <a:solidFill>
                  <a:srgbClr val="001C6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современное </a:t>
            </a:r>
            <a:r>
              <a:rPr lang="en-CA" sz="3200" b="1" i="0" dirty="0" err="1">
                <a:solidFill>
                  <a:srgbClr val="001C6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производ</a:t>
            </a:r>
            <a:r>
              <a:rPr lang="ru-RU" sz="3200" b="1" dirty="0" err="1">
                <a:solidFill>
                  <a:srgbClr val="001C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ство</a:t>
            </a:r>
            <a:r>
              <a:rPr lang="ru-RU" sz="3200" b="1" dirty="0">
                <a:solidFill>
                  <a:srgbClr val="001C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b="1" dirty="0" err="1">
                <a:solidFill>
                  <a:srgbClr val="001C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химстойких</a:t>
            </a:r>
            <a:r>
              <a:rPr lang="ru-RU" sz="3200" b="1" dirty="0">
                <a:solidFill>
                  <a:srgbClr val="001C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3200" b="1" dirty="0">
              <a:solidFill>
                <a:srgbClr val="001C6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>
              <a:buNone/>
            </a:pPr>
            <a:r>
              <a:rPr lang="ru-RU" sz="3200" b="1" dirty="0">
                <a:solidFill>
                  <a:srgbClr val="001C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труб</a:t>
            </a:r>
          </a:p>
          <a:p>
            <a:pPr marL="0" marR="0">
              <a:buNone/>
            </a:pPr>
            <a:r>
              <a:rPr lang="en-US" sz="3200" b="1" dirty="0">
                <a:solidFill>
                  <a:srgbClr val="001C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PVDF </a:t>
            </a:r>
            <a:r>
              <a:rPr lang="ru-RU" sz="3200" b="1" dirty="0">
                <a:solidFill>
                  <a:srgbClr val="001C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en-US" sz="3200" b="1" dirty="0">
                <a:solidFill>
                  <a:srgbClr val="001C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PP-H</a:t>
            </a:r>
            <a:endParaRPr lang="en-US" dirty="0"/>
          </a:p>
        </p:txBody>
      </p:sp>
      <p:pic>
        <p:nvPicPr>
          <p:cNvPr id="5" name="Picture 4" descr="Generated image 12">
            <a:extLst>
              <a:ext uri="{FF2B5EF4-FFF2-40B4-BE49-F238E27FC236}">
                <a16:creationId xmlns:a16="http://schemas.microsoft.com/office/drawing/2014/main" id="{7C3A673D-9B47-C6E9-6402-C5AD2E0A56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496" y="607306"/>
            <a:ext cx="2836887" cy="945629"/>
          </a:xfrm>
          <a:prstGeom prst="rect">
            <a:avLst/>
          </a:prstGeom>
        </p:spPr>
      </p:pic>
      <p:pic>
        <p:nvPicPr>
          <p:cNvPr id="7" name="Picture 6" descr="Generated image 1">
            <a:extLst>
              <a:ext uri="{FF2B5EF4-FFF2-40B4-BE49-F238E27FC236}">
                <a16:creationId xmlns:a16="http://schemas.microsoft.com/office/drawing/2014/main" id="{CF29AFC4-A0F2-4FC4-DCE9-0F926179F16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872" b="1"/>
          <a:stretch>
            <a:fillRect/>
          </a:stretch>
        </p:blipFill>
        <p:spPr>
          <a:xfrm>
            <a:off x="11197038" y="0"/>
            <a:ext cx="994962" cy="6858001"/>
          </a:xfrm>
          <a:prstGeom prst="rect">
            <a:avLst/>
          </a:prstGeom>
          <a:solidFill>
            <a:srgbClr val="0F1D58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EF51F8-63F2-8271-8247-956BB2F374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6159" y="183638"/>
            <a:ext cx="3875325" cy="38850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A73ED2-E148-2722-F0B9-F6CBFAE1E7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976" y="2126157"/>
            <a:ext cx="5507859" cy="4507225"/>
          </a:xfrm>
          <a:prstGeom prst="rect">
            <a:avLst/>
          </a:prstGeom>
        </p:spPr>
      </p:pic>
      <p:pic>
        <p:nvPicPr>
          <p:cNvPr id="3" name="Picture 2" descr="Generated image 1">
            <a:extLst>
              <a:ext uri="{FF2B5EF4-FFF2-40B4-BE49-F238E27FC236}">
                <a16:creationId xmlns:a16="http://schemas.microsoft.com/office/drawing/2014/main" id="{EA96FD18-A314-73CB-B540-784CAB2D57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872" b="1"/>
          <a:stretch>
            <a:fillRect/>
          </a:stretch>
        </p:blipFill>
        <p:spPr>
          <a:xfrm>
            <a:off x="10802431" y="0"/>
            <a:ext cx="238254" cy="6857999"/>
          </a:xfrm>
          <a:prstGeom prst="rect">
            <a:avLst/>
          </a:prstGeom>
          <a:solidFill>
            <a:srgbClr val="0F1D58"/>
          </a:solidFill>
        </p:spPr>
      </p:pic>
    </p:spTree>
    <p:extLst>
      <p:ext uri="{BB962C8B-B14F-4D97-AF65-F5344CB8AC3E}">
        <p14:creationId xmlns:p14="http://schemas.microsoft.com/office/powerpoint/2010/main" val="15699541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enerated image 1">
            <a:extLst>
              <a:ext uri="{FF2B5EF4-FFF2-40B4-BE49-F238E27FC236}">
                <a16:creationId xmlns:a16="http://schemas.microsoft.com/office/drawing/2014/main" id="{392A1F63-7393-9290-AC98-9C5A802A73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72" b="1"/>
          <a:stretch>
            <a:fillRect/>
          </a:stretch>
        </p:blipFill>
        <p:spPr>
          <a:xfrm>
            <a:off x="11631648" y="0"/>
            <a:ext cx="532972" cy="3429000"/>
          </a:xfrm>
          <a:prstGeom prst="rect">
            <a:avLst/>
          </a:prstGeom>
          <a:solidFill>
            <a:srgbClr val="0F1D58"/>
          </a:solidFill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1D96864-6D17-5D66-E846-C8E6FA793BD0}"/>
              </a:ext>
            </a:extLst>
          </p:cNvPr>
          <p:cNvSpPr txBox="1"/>
          <p:nvPr/>
        </p:nvSpPr>
        <p:spPr>
          <a:xfrm>
            <a:off x="2341109" y="96929"/>
            <a:ext cx="919132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001C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Трубы PVDF (ПВДФ или фторопласт-2) — это высокотехнологичные полимерные трубы, предназначенные для экстремальных условий эксплуатации, сверхчистых производств и транспортировки концентрированной химии.</a:t>
            </a:r>
          </a:p>
        </p:txBody>
      </p:sp>
      <p:pic>
        <p:nvPicPr>
          <p:cNvPr id="4" name="Picture 3" descr="Generated image 1">
            <a:extLst>
              <a:ext uri="{FF2B5EF4-FFF2-40B4-BE49-F238E27FC236}">
                <a16:creationId xmlns:a16="http://schemas.microsoft.com/office/drawing/2014/main" id="{C1947EA3-0284-173E-D437-2EFECAFFE2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018" y="39966"/>
            <a:ext cx="2001012" cy="15463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D1DC5F9-4F17-2068-EB5A-7B556F806F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018" y="3570213"/>
            <a:ext cx="3456220" cy="30432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B26C93-394E-930A-05D9-66C614A5AA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6518" y="3570212"/>
            <a:ext cx="4153877" cy="14982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34F32C-1063-095C-8E80-AD64E51963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6518" y="5182408"/>
            <a:ext cx="4153878" cy="14310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B99B08-A42B-2E0A-7DA7-BF89E0D03D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3298" y="3570211"/>
            <a:ext cx="3796816" cy="3043215"/>
          </a:xfrm>
          <a:prstGeom prst="rect">
            <a:avLst/>
          </a:prstGeom>
        </p:spPr>
      </p:pic>
      <p:pic>
        <p:nvPicPr>
          <p:cNvPr id="9" name="Picture 8" descr="Generated image 12">
            <a:extLst>
              <a:ext uri="{FF2B5EF4-FFF2-40B4-BE49-F238E27FC236}">
                <a16:creationId xmlns:a16="http://schemas.microsoft.com/office/drawing/2014/main" id="{C1D41C9B-EDC1-BCBA-1EB3-1D5063E839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090" y="1643294"/>
            <a:ext cx="1550868" cy="51695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9D4DE9F-F8D3-1503-149F-1F7A2AB85A8A}"/>
              </a:ext>
            </a:extLst>
          </p:cNvPr>
          <p:cNvSpPr/>
          <p:nvPr/>
        </p:nvSpPr>
        <p:spPr>
          <a:xfrm>
            <a:off x="8529402" y="3222884"/>
            <a:ext cx="2661739" cy="206116"/>
          </a:xfrm>
          <a:prstGeom prst="rect">
            <a:avLst/>
          </a:prstGeom>
          <a:solidFill>
            <a:srgbClr val="0F1D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0F1D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4570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15C0BF-62C6-A2AD-6B8B-9A6E0EBCDD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1764" b="1"/>
          <a:stretch>
            <a:fillRect/>
          </a:stretch>
        </p:blipFill>
        <p:spPr>
          <a:xfrm>
            <a:off x="19" y="1282"/>
            <a:ext cx="12366865" cy="6856718"/>
          </a:xfrm>
          <a:prstGeom prst="rect">
            <a:avLst/>
          </a:prstGeom>
        </p:spPr>
      </p:pic>
      <p:pic>
        <p:nvPicPr>
          <p:cNvPr id="6" name="Picture 5" descr="Generated image 1">
            <a:extLst>
              <a:ext uri="{FF2B5EF4-FFF2-40B4-BE49-F238E27FC236}">
                <a16:creationId xmlns:a16="http://schemas.microsoft.com/office/drawing/2014/main" id="{7C1D7589-D191-8425-6FD9-247BA5725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1149200" y="262314"/>
            <a:ext cx="907679" cy="701446"/>
          </a:xfrm>
          <a:prstGeom prst="rect">
            <a:avLst/>
          </a:prstGeom>
        </p:spPr>
      </p:pic>
      <p:pic>
        <p:nvPicPr>
          <p:cNvPr id="7" name="Picture 6" descr="Generated image 1">
            <a:extLst>
              <a:ext uri="{FF2B5EF4-FFF2-40B4-BE49-F238E27FC236}">
                <a16:creationId xmlns:a16="http://schemas.microsoft.com/office/drawing/2014/main" id="{3D56E146-DEB8-2BE2-14AC-161E2108EB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1152148" y="1250278"/>
            <a:ext cx="907679" cy="701446"/>
          </a:xfrm>
          <a:prstGeom prst="rect">
            <a:avLst/>
          </a:prstGeom>
        </p:spPr>
      </p:pic>
      <p:pic>
        <p:nvPicPr>
          <p:cNvPr id="9" name="Picture 8" descr="Generated image 1">
            <a:extLst>
              <a:ext uri="{FF2B5EF4-FFF2-40B4-BE49-F238E27FC236}">
                <a16:creationId xmlns:a16="http://schemas.microsoft.com/office/drawing/2014/main" id="{536ED921-128F-586D-DD98-7F1852381B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1152148" y="2509153"/>
            <a:ext cx="907679" cy="701446"/>
          </a:xfrm>
          <a:prstGeom prst="rect">
            <a:avLst/>
          </a:prstGeom>
        </p:spPr>
      </p:pic>
      <p:pic>
        <p:nvPicPr>
          <p:cNvPr id="10" name="Picture 9" descr="Generated image 1">
            <a:extLst>
              <a:ext uri="{FF2B5EF4-FFF2-40B4-BE49-F238E27FC236}">
                <a16:creationId xmlns:a16="http://schemas.microsoft.com/office/drawing/2014/main" id="{2BB91229-2722-9F0E-BA48-1CD3A5B3D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1169362" y="3536130"/>
            <a:ext cx="907679" cy="701446"/>
          </a:xfrm>
          <a:prstGeom prst="rect">
            <a:avLst/>
          </a:prstGeom>
        </p:spPr>
      </p:pic>
      <p:pic>
        <p:nvPicPr>
          <p:cNvPr id="11" name="Picture 10" descr="Generated image 1">
            <a:extLst>
              <a:ext uri="{FF2B5EF4-FFF2-40B4-BE49-F238E27FC236}">
                <a16:creationId xmlns:a16="http://schemas.microsoft.com/office/drawing/2014/main" id="{A4AAB45D-0737-1E7A-DFAC-5F976BF48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1152149" y="4726494"/>
            <a:ext cx="907679" cy="701446"/>
          </a:xfrm>
          <a:prstGeom prst="rect">
            <a:avLst/>
          </a:prstGeom>
        </p:spPr>
      </p:pic>
      <p:pic>
        <p:nvPicPr>
          <p:cNvPr id="12" name="Picture 11" descr="Generated image 1">
            <a:extLst>
              <a:ext uri="{FF2B5EF4-FFF2-40B4-BE49-F238E27FC236}">
                <a16:creationId xmlns:a16="http://schemas.microsoft.com/office/drawing/2014/main" id="{C4E7E6EF-3062-565D-73B2-2A311E9EC0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1144763" y="5902267"/>
            <a:ext cx="907679" cy="701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3170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Generated image 1">
            <a:extLst>
              <a:ext uri="{FF2B5EF4-FFF2-40B4-BE49-F238E27FC236}">
                <a16:creationId xmlns:a16="http://schemas.microsoft.com/office/drawing/2014/main" id="{33F6D2F0-8122-B091-B1A9-15D0C78086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72" b="1"/>
          <a:stretch>
            <a:fillRect/>
          </a:stretch>
        </p:blipFill>
        <p:spPr>
          <a:xfrm flipH="1">
            <a:off x="11887919" y="18604"/>
            <a:ext cx="293218" cy="6839396"/>
          </a:xfrm>
          <a:prstGeom prst="rect">
            <a:avLst/>
          </a:prstGeom>
          <a:solidFill>
            <a:srgbClr val="0F1D58"/>
          </a:solidFill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63804E-3A87-D6A8-8951-43E18DD6D018}"/>
              </a:ext>
            </a:extLst>
          </p:cNvPr>
          <p:cNvSpPr txBox="1"/>
          <p:nvPr/>
        </p:nvSpPr>
        <p:spPr>
          <a:xfrm>
            <a:off x="995885" y="3037309"/>
            <a:ext cx="51290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>
              <a:solidFill>
                <a:srgbClr val="25819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b="1" dirty="0">
              <a:solidFill>
                <a:srgbClr val="25819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b="1" dirty="0">
              <a:solidFill>
                <a:srgbClr val="25819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99BA79-3037-BE22-3E6F-EAEC154945B9}"/>
              </a:ext>
            </a:extLst>
          </p:cNvPr>
          <p:cNvSpPr txBox="1"/>
          <p:nvPr/>
        </p:nvSpPr>
        <p:spPr>
          <a:xfrm>
            <a:off x="196381" y="655088"/>
            <a:ext cx="5750207" cy="9510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000" dirty="0">
                <a:solidFill>
                  <a:srgbClr val="0F1D58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Микроэлектроника</a:t>
            </a:r>
            <a:endParaRPr lang="en-US" sz="2000" dirty="0">
              <a:solidFill>
                <a:srgbClr val="0F1D58"/>
              </a:solidFill>
              <a:latin typeface="Arial Black" panose="020B0A04020102020204" pitchFamily="34" charset="0"/>
              <a:cs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endParaRPr lang="ru-RU" sz="2000" dirty="0">
              <a:solidFill>
                <a:srgbClr val="0F1D58"/>
              </a:solidFill>
              <a:latin typeface="Arial Black" panose="020B0A04020102020204" pitchFamily="34" charset="0"/>
              <a:cs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rgbClr val="0F1D58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Химическая промышленность</a:t>
            </a:r>
            <a:endParaRPr lang="en-US" sz="2000" dirty="0">
              <a:solidFill>
                <a:srgbClr val="0F1D58"/>
              </a:solidFill>
              <a:latin typeface="Arial Black" panose="020B0A04020102020204" pitchFamily="34" charset="0"/>
              <a:cs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endParaRPr lang="ru-RU" sz="2000" dirty="0">
              <a:solidFill>
                <a:srgbClr val="0F1D58"/>
              </a:solidFill>
              <a:latin typeface="Arial Black" panose="020B0A04020102020204" pitchFamily="34" charset="0"/>
              <a:cs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rgbClr val="0F1D58"/>
                </a:solidFill>
                <a:latin typeface="Arial Black" panose="020B0A04020102020204" pitchFamily="34" charset="0"/>
              </a:rPr>
              <a:t>Пищевая промышленность и производство спиртов</a:t>
            </a:r>
            <a:endParaRPr lang="en-US" sz="2000" dirty="0">
              <a:solidFill>
                <a:srgbClr val="0F1D58"/>
              </a:solidFill>
              <a:latin typeface="Arial Black" panose="020B0A04020102020204" pitchFamily="34" charset="0"/>
            </a:endParaRPr>
          </a:p>
          <a:p>
            <a:pPr marL="342900" indent="-342900">
              <a:buFontTx/>
              <a:buChar char="-"/>
            </a:pPr>
            <a:endParaRPr lang="ru-RU" sz="2000" dirty="0">
              <a:solidFill>
                <a:srgbClr val="0F1D58"/>
              </a:solidFill>
              <a:latin typeface="Arial Black" panose="020B0A040201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rgbClr val="0F1D58"/>
                </a:solidFill>
                <a:latin typeface="Arial Black" panose="020B0A04020102020204" pitchFamily="34" charset="0"/>
              </a:rPr>
              <a:t>Системы водоподготовки</a:t>
            </a:r>
            <a:endParaRPr lang="en-US" sz="2000" dirty="0">
              <a:solidFill>
                <a:srgbClr val="0F1D58"/>
              </a:solidFill>
              <a:latin typeface="Arial Black" panose="020B0A04020102020204" pitchFamily="34" charset="0"/>
            </a:endParaRPr>
          </a:p>
          <a:p>
            <a:pPr marL="342900" indent="-342900">
              <a:buFontTx/>
              <a:buChar char="-"/>
            </a:pPr>
            <a:endParaRPr lang="ru-RU" sz="2000" dirty="0">
              <a:solidFill>
                <a:srgbClr val="0F1D58"/>
              </a:solidFill>
              <a:latin typeface="Arial Black" panose="020B0A040201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rgbClr val="0F1D58"/>
                </a:solidFill>
                <a:latin typeface="Arial Black" panose="020B0A04020102020204" pitchFamily="34" charset="0"/>
              </a:rPr>
              <a:t>Нефтехимическая </a:t>
            </a:r>
            <a:r>
              <a:rPr lang="ru-RU" sz="2000" dirty="0" err="1">
                <a:solidFill>
                  <a:srgbClr val="0F1D58"/>
                </a:solidFill>
                <a:latin typeface="Arial Black" panose="020B0A04020102020204" pitchFamily="34" charset="0"/>
              </a:rPr>
              <a:t>промыщленность</a:t>
            </a:r>
            <a:endParaRPr lang="en-US" sz="2000" dirty="0">
              <a:solidFill>
                <a:srgbClr val="0F1D58"/>
              </a:solidFill>
              <a:latin typeface="Arial Black" panose="020B0A04020102020204" pitchFamily="34" charset="0"/>
            </a:endParaRPr>
          </a:p>
          <a:p>
            <a:pPr marL="342900" indent="-342900">
              <a:buFontTx/>
              <a:buChar char="-"/>
            </a:pPr>
            <a:endParaRPr lang="ru-RU" sz="2000" dirty="0">
              <a:solidFill>
                <a:srgbClr val="0F1D58"/>
              </a:solidFill>
              <a:latin typeface="Arial Black" panose="020B0A040201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rgbClr val="0F1D58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Уранодобывающие и </a:t>
            </a:r>
            <a:r>
              <a:rPr lang="ru-RU" sz="2000" dirty="0" err="1">
                <a:solidFill>
                  <a:srgbClr val="0F1D58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ураноперерабатывающие</a:t>
            </a:r>
            <a:r>
              <a:rPr lang="ru-RU" sz="2000" dirty="0">
                <a:solidFill>
                  <a:srgbClr val="0F1D58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 предприятия </a:t>
            </a:r>
            <a:endParaRPr lang="en-US" sz="2000" dirty="0">
              <a:solidFill>
                <a:srgbClr val="0F1D58"/>
              </a:solidFill>
              <a:latin typeface="Arial Black" panose="020B0A04020102020204" pitchFamily="34" charset="0"/>
              <a:cs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endParaRPr lang="en-US" sz="2000" dirty="0">
              <a:solidFill>
                <a:srgbClr val="0F1D58"/>
              </a:solidFill>
              <a:latin typeface="Arial Black" panose="020B0A04020102020204" pitchFamily="34" charset="0"/>
              <a:cs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CA" sz="2000" dirty="0" err="1">
                <a:solidFill>
                  <a:srgbClr val="0F1D58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Производство</a:t>
            </a:r>
            <a:r>
              <a:rPr lang="en-CA" sz="2000" dirty="0">
                <a:solidFill>
                  <a:srgbClr val="0F1D58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 </a:t>
            </a:r>
            <a:r>
              <a:rPr lang="en-CA" sz="2000" dirty="0" err="1">
                <a:solidFill>
                  <a:srgbClr val="0F1D58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аккумуляторных</a:t>
            </a:r>
            <a:r>
              <a:rPr lang="en-CA" sz="2000" dirty="0">
                <a:solidFill>
                  <a:srgbClr val="0F1D58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 </a:t>
            </a:r>
            <a:r>
              <a:rPr lang="en-CA" sz="2000" dirty="0" err="1">
                <a:solidFill>
                  <a:srgbClr val="0F1D58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батарей</a:t>
            </a:r>
            <a:r>
              <a:rPr lang="en-CA" sz="2000" dirty="0">
                <a:solidFill>
                  <a:srgbClr val="0F1D58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 и </a:t>
            </a:r>
            <a:r>
              <a:rPr lang="en-CA" sz="2000" dirty="0" err="1">
                <a:solidFill>
                  <a:srgbClr val="0F1D58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гальванических</a:t>
            </a:r>
            <a:r>
              <a:rPr lang="en-CA" sz="2000" dirty="0">
                <a:solidFill>
                  <a:srgbClr val="0F1D58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 </a:t>
            </a:r>
            <a:r>
              <a:rPr lang="en-CA" sz="2000" dirty="0" err="1">
                <a:solidFill>
                  <a:srgbClr val="0F1D58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стоков</a:t>
            </a:r>
            <a:endParaRPr lang="en-CA" sz="2000" dirty="0">
              <a:solidFill>
                <a:srgbClr val="0F1D58"/>
              </a:solidFill>
              <a:latin typeface="Arial Black" panose="020B0A04020102020204" pitchFamily="34" charset="0"/>
              <a:cs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endParaRPr lang="ru-RU" sz="2000" dirty="0">
              <a:solidFill>
                <a:srgbClr val="0F1D58"/>
              </a:solidFill>
              <a:latin typeface="Arial Black" panose="020B0A0402010202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solidFill>
                  <a:srgbClr val="0F1D58"/>
                </a:solidFill>
                <a:latin typeface="Arial Black" panose="020B0A04020102020204" pitchFamily="34" charset="0"/>
              </a:rPr>
              <a:t>- </a:t>
            </a:r>
            <a:r>
              <a:rPr lang="ru-RU" sz="2000" dirty="0">
                <a:solidFill>
                  <a:srgbClr val="0F1D58"/>
                </a:solidFill>
                <a:latin typeface="Arial Black" panose="020B0A04020102020204" pitchFamily="34" charset="0"/>
              </a:rPr>
              <a:t>Фармацевтика</a:t>
            </a:r>
          </a:p>
          <a:p>
            <a:endParaRPr lang="ru-RU" sz="2400" b="1" dirty="0">
              <a:solidFill>
                <a:srgbClr val="0F1D5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CA" sz="2400" b="1" dirty="0">
              <a:solidFill>
                <a:srgbClr val="0F1D5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400" b="1" dirty="0">
              <a:solidFill>
                <a:srgbClr val="0F1D58"/>
              </a:solidFill>
            </a:endParaRPr>
          </a:p>
          <a:p>
            <a:r>
              <a:rPr lang="ru-RU" sz="2400" b="1" dirty="0">
                <a:solidFill>
                  <a:srgbClr val="0F1D58"/>
                </a:solidFill>
              </a:rPr>
              <a:t> </a:t>
            </a:r>
          </a:p>
          <a:p>
            <a:endParaRPr lang="ru-RU" sz="2400" b="1" dirty="0">
              <a:solidFill>
                <a:srgbClr val="0F1D58"/>
              </a:solidFill>
            </a:endParaRPr>
          </a:p>
          <a:p>
            <a:r>
              <a:rPr lang="ru-RU" sz="2400" b="1" dirty="0">
                <a:solidFill>
                  <a:srgbClr val="0F1D5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CA" sz="2400" b="1" dirty="0">
              <a:solidFill>
                <a:srgbClr val="0F1D5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400" b="1" dirty="0">
                <a:solidFill>
                  <a:srgbClr val="0F1D5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400" b="1" dirty="0">
              <a:solidFill>
                <a:srgbClr val="0F1D5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8818DD0-A2E5-E8C3-787A-066D94FDA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1765" y="271734"/>
            <a:ext cx="5670498" cy="38712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FEF5BD-CB3C-66EE-8E25-D6D98CCF4AB3}"/>
              </a:ext>
            </a:extLst>
          </p:cNvPr>
          <p:cNvSpPr txBox="1"/>
          <p:nvPr/>
        </p:nvSpPr>
        <p:spPr>
          <a:xfrm>
            <a:off x="509365" y="8757"/>
            <a:ext cx="5379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F1D58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Применение </a:t>
            </a:r>
            <a:r>
              <a:rPr lang="en-US" sz="3600" b="1" dirty="0">
                <a:solidFill>
                  <a:srgbClr val="0F1D58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PVDF</a:t>
            </a:r>
            <a:r>
              <a:rPr lang="ru-RU" dirty="0">
                <a:solidFill>
                  <a:srgbClr val="0F1D58"/>
                </a:solidFill>
                <a:latin typeface="Arial Black" panose="020B0A04020102020204" pitchFamily="34" charset="0"/>
              </a:rPr>
              <a:t> </a:t>
            </a:r>
            <a:endParaRPr lang="en-US" dirty="0">
              <a:solidFill>
                <a:srgbClr val="0F1D58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674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Generated image 1">
            <a:extLst>
              <a:ext uri="{FF2B5EF4-FFF2-40B4-BE49-F238E27FC236}">
                <a16:creationId xmlns:a16="http://schemas.microsoft.com/office/drawing/2014/main" id="{8FB68999-40E2-6824-3C93-0322BBDFD7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-148790" y="0"/>
            <a:ext cx="12340790" cy="6940408"/>
          </a:xfrm>
          <a:prstGeom prst="rect">
            <a:avLst/>
          </a:prstGeom>
        </p:spPr>
      </p:pic>
      <p:pic>
        <p:nvPicPr>
          <p:cNvPr id="5" name="Picture 4" descr="Generated image 1">
            <a:extLst>
              <a:ext uri="{FF2B5EF4-FFF2-40B4-BE49-F238E27FC236}">
                <a16:creationId xmlns:a16="http://schemas.microsoft.com/office/drawing/2014/main" id="{A9170A86-BAEB-999E-8A0B-C6697906B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39262" y="262763"/>
            <a:ext cx="1593785" cy="123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455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nerated image 1">
            <a:extLst>
              <a:ext uri="{FF2B5EF4-FFF2-40B4-BE49-F238E27FC236}">
                <a16:creationId xmlns:a16="http://schemas.microsoft.com/office/drawing/2014/main" id="{4C074ADA-D1F4-ABE3-9EE6-66AA6BF2B4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72" b="1"/>
          <a:stretch>
            <a:fillRect/>
          </a:stretch>
        </p:blipFill>
        <p:spPr>
          <a:xfrm>
            <a:off x="22996" y="-6137"/>
            <a:ext cx="440755" cy="6864137"/>
          </a:xfrm>
          <a:prstGeom prst="rect">
            <a:avLst/>
          </a:prstGeom>
          <a:solidFill>
            <a:srgbClr val="0F1D58"/>
          </a:solidFill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EE5205-FE9F-160B-5633-3080A62D4A10}"/>
              </a:ext>
            </a:extLst>
          </p:cNvPr>
          <p:cNvSpPr txBox="1"/>
          <p:nvPr/>
        </p:nvSpPr>
        <p:spPr>
          <a:xfrm>
            <a:off x="968974" y="120143"/>
            <a:ext cx="6017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001C65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Применение</a:t>
            </a:r>
            <a:r>
              <a:rPr lang="en-US" sz="4000" b="1" dirty="0">
                <a:solidFill>
                  <a:srgbClr val="001C65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 PP-H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3A3225-83FB-4514-AF22-C77746E7D3B7}"/>
              </a:ext>
            </a:extLst>
          </p:cNvPr>
          <p:cNvSpPr txBox="1"/>
          <p:nvPr/>
        </p:nvSpPr>
        <p:spPr>
          <a:xfrm>
            <a:off x="705745" y="1061686"/>
            <a:ext cx="6280749" cy="536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ru-RU" sz="2800" b="1" dirty="0">
                <a:solidFill>
                  <a:srgbClr val="001C65"/>
                </a:solidFill>
                <a:latin typeface="Arial Black" panose="020B0A04020102020204" pitchFamily="34" charset="0"/>
              </a:rPr>
              <a:t>Вентиляция и дегазация</a:t>
            </a:r>
            <a:endParaRPr lang="en-US" sz="2800" b="1" dirty="0">
              <a:solidFill>
                <a:srgbClr val="001C65"/>
              </a:solidFill>
              <a:latin typeface="Arial Black" panose="020B0A04020102020204" pitchFamily="34" charset="0"/>
            </a:endParaRPr>
          </a:p>
          <a:p>
            <a:pPr marL="457200" indent="-457200">
              <a:buFontTx/>
              <a:buChar char="-"/>
            </a:pPr>
            <a:endParaRPr lang="en-US" sz="2800" b="1" dirty="0">
              <a:solidFill>
                <a:srgbClr val="001C65"/>
              </a:solidFill>
              <a:latin typeface="Arial Black" panose="020B0A040201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800" b="1" dirty="0">
                <a:solidFill>
                  <a:srgbClr val="001C65"/>
                </a:solidFill>
                <a:latin typeface="Arial Black" panose="020B0A04020102020204" pitchFamily="34" charset="0"/>
              </a:rPr>
              <a:t>Гальваническое производство</a:t>
            </a:r>
            <a:endParaRPr lang="en-US" sz="2800" b="1" dirty="0">
              <a:solidFill>
                <a:srgbClr val="001C65"/>
              </a:solidFill>
              <a:latin typeface="Arial Black" panose="020B0A04020102020204" pitchFamily="34" charset="0"/>
            </a:endParaRPr>
          </a:p>
          <a:p>
            <a:r>
              <a:rPr lang="ru-RU" sz="2800" b="1" dirty="0">
                <a:solidFill>
                  <a:srgbClr val="001C65"/>
                </a:solidFill>
                <a:latin typeface="Arial Black" panose="020B0A04020102020204" pitchFamily="34" charset="0"/>
              </a:rPr>
              <a:t> </a:t>
            </a:r>
            <a:endParaRPr lang="en-US" sz="2800" b="1" dirty="0">
              <a:solidFill>
                <a:srgbClr val="001C65"/>
              </a:solidFill>
              <a:latin typeface="Arial Black" panose="020B0A040201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800" b="1" dirty="0">
                <a:solidFill>
                  <a:srgbClr val="001C65"/>
                </a:solidFill>
                <a:latin typeface="Arial Black" panose="020B0A04020102020204" pitchFamily="34" charset="0"/>
              </a:rPr>
              <a:t>Энергетика и ЖКХ</a:t>
            </a:r>
            <a:endParaRPr lang="en-US" sz="2800" b="1" dirty="0">
              <a:solidFill>
                <a:srgbClr val="001C65"/>
              </a:solidFill>
              <a:latin typeface="Arial Black" panose="020B0A04020102020204" pitchFamily="34" charset="0"/>
            </a:endParaRPr>
          </a:p>
          <a:p>
            <a:r>
              <a:rPr lang="ru-RU" sz="2800" b="1" dirty="0">
                <a:solidFill>
                  <a:srgbClr val="001C65"/>
                </a:solidFill>
                <a:latin typeface="Arial Black" panose="020B0A04020102020204" pitchFamily="34" charset="0"/>
              </a:rPr>
              <a:t> </a:t>
            </a:r>
            <a:endParaRPr lang="en-US" sz="2800" b="1" dirty="0">
              <a:solidFill>
                <a:srgbClr val="001C65"/>
              </a:solidFill>
              <a:latin typeface="Arial Black" panose="020B0A040201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800" b="1" dirty="0">
                <a:solidFill>
                  <a:srgbClr val="001C65"/>
                </a:solidFill>
                <a:latin typeface="Arial Black" panose="020B0A04020102020204" pitchFamily="34" charset="0"/>
              </a:rPr>
              <a:t> Металлургия</a:t>
            </a:r>
            <a:endParaRPr lang="en-US" sz="2800" b="1" dirty="0">
              <a:solidFill>
                <a:srgbClr val="001C65"/>
              </a:solidFill>
              <a:latin typeface="Arial Black" panose="020B0A04020102020204" pitchFamily="34" charset="0"/>
            </a:endParaRPr>
          </a:p>
          <a:p>
            <a:r>
              <a:rPr lang="ru-RU" sz="2800" b="1" dirty="0">
                <a:solidFill>
                  <a:srgbClr val="001C65"/>
                </a:solidFill>
                <a:latin typeface="Arial Black" panose="020B0A04020102020204" pitchFamily="34" charset="0"/>
              </a:rPr>
              <a:t> </a:t>
            </a:r>
            <a:endParaRPr lang="en-US" sz="2800" b="1" dirty="0">
              <a:solidFill>
                <a:srgbClr val="001C65"/>
              </a:solidFill>
              <a:latin typeface="Arial Black" panose="020B0A040201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800" b="1" dirty="0">
                <a:solidFill>
                  <a:srgbClr val="001C65"/>
                </a:solidFill>
                <a:latin typeface="Arial Black" panose="020B0A04020102020204" pitchFamily="34" charset="0"/>
              </a:rPr>
              <a:t>Котельные и системы отопления</a:t>
            </a:r>
          </a:p>
          <a:p>
            <a:r>
              <a:rPr lang="ru-RU" sz="2800" b="1" dirty="0">
                <a:solidFill>
                  <a:srgbClr val="001C65"/>
                </a:solidFill>
                <a:latin typeface="Arial Black" panose="020B0A04020102020204" pitchFamily="34" charset="0"/>
              </a:rPr>
              <a:t> </a:t>
            </a:r>
            <a:endParaRPr lang="en-US" sz="2800" b="1" dirty="0">
              <a:solidFill>
                <a:srgbClr val="001C65"/>
              </a:solidFill>
              <a:latin typeface="Arial Black" panose="020B0A040201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F25B636-A5A5-FAC4-623B-88DC912EB8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8018" y="277837"/>
            <a:ext cx="4744154" cy="6302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106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5D4DAAF-4051-044C-C7A2-1A8BEAE73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25510" y="134998"/>
            <a:ext cx="6862289" cy="274214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779" y="693918"/>
            <a:ext cx="5706881" cy="570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6472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8316</TotalTime>
  <Words>110</Words>
  <Application>Microsoft Office PowerPoint</Application>
  <PresentationFormat>Широкоэкранный</PresentationFormat>
  <Paragraphs>49</Paragraphs>
  <Slides>18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Aptos</vt:lpstr>
      <vt:lpstr>Aptos Display</vt:lpstr>
      <vt:lpstr>Arial</vt:lpstr>
      <vt:lpstr>Arial Black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k2327</dc:creator>
  <cp:lastModifiedBy>Петр Дементьев</cp:lastModifiedBy>
  <cp:revision>18</cp:revision>
  <dcterms:created xsi:type="dcterms:W3CDTF">2026-10-08T05:06:57Z</dcterms:created>
  <dcterms:modified xsi:type="dcterms:W3CDTF">2026-10-16T03:58:41Z</dcterms:modified>
</cp:coreProperties>
</file>