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87" r:id="rId1"/>
    <p:sldMasterId id="2147483660" r:id="rId2"/>
    <p:sldMasterId id="2147483699" r:id="rId3"/>
  </p:sldMasterIdLst>
  <p:notesMasterIdLst>
    <p:notesMasterId r:id="rId28"/>
  </p:notesMasterIdLst>
  <p:handoutMasterIdLst>
    <p:handoutMasterId r:id="rId29"/>
  </p:handoutMasterIdLst>
  <p:sldIdLst>
    <p:sldId id="340" r:id="rId4"/>
    <p:sldId id="256" r:id="rId5"/>
    <p:sldId id="316" r:id="rId6"/>
    <p:sldId id="318" r:id="rId7"/>
    <p:sldId id="317" r:id="rId8"/>
    <p:sldId id="319" r:id="rId9"/>
    <p:sldId id="320" r:id="rId10"/>
    <p:sldId id="322" r:id="rId11"/>
    <p:sldId id="323" r:id="rId12"/>
    <p:sldId id="324" r:id="rId13"/>
    <p:sldId id="325" r:id="rId14"/>
    <p:sldId id="326" r:id="rId15"/>
    <p:sldId id="330" r:id="rId16"/>
    <p:sldId id="351" r:id="rId17"/>
    <p:sldId id="334" r:id="rId18"/>
    <p:sldId id="336" r:id="rId19"/>
    <p:sldId id="338" r:id="rId20"/>
    <p:sldId id="339" r:id="rId21"/>
    <p:sldId id="342" r:id="rId22"/>
    <p:sldId id="345" r:id="rId23"/>
    <p:sldId id="352" r:id="rId24"/>
    <p:sldId id="348" r:id="rId25"/>
    <p:sldId id="331" r:id="rId26"/>
    <p:sldId id="354" r:id="rId27"/>
  </p:sldIdLst>
  <p:sldSz cx="9144000" cy="5143500" type="screen16x9"/>
  <p:notesSz cx="6858000" cy="9144000"/>
  <p:embeddedFontLst>
    <p:embeddedFont>
      <p:font typeface="Arial Unicode MS" panose="020B0604020202020204" charset="-128"/>
      <p:regular r:id="rId30"/>
    </p:embeddedFont>
    <p:embeddedFont>
      <p:font typeface="Dosis" panose="020F0502020204030204" pitchFamily="2" charset="0"/>
      <p:regular r:id="rId31"/>
      <p:bold r:id="rId32"/>
    </p:embeddedFont>
    <p:embeddedFont>
      <p:font typeface="Myriad Pro" panose="020B0503030403020204" charset="0"/>
      <p:regular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1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8377"/>
    <a:srgbClr val="000000"/>
    <a:srgbClr val="1B7267"/>
    <a:srgbClr val="105C5C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434AEDC-C9D9-4FE9-B35C-29965BFD9577}">
  <a:tblStyle styleId="{3434AEDC-C9D9-4FE9-B35C-29965BFD957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62" autoAdjust="0"/>
    <p:restoredTop sz="96568" autoAdjust="0"/>
  </p:normalViewPr>
  <p:slideViewPr>
    <p:cSldViewPr snapToGrid="0">
      <p:cViewPr varScale="1">
        <p:scale>
          <a:sx n="121" d="100"/>
          <a:sy n="121" d="100"/>
        </p:scale>
        <p:origin x="480" y="72"/>
      </p:cViewPr>
      <p:guideLst>
        <p:guide orient="horz" pos="161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7" d="100"/>
          <a:sy n="67" d="100"/>
        </p:scale>
        <p:origin x="-2796" y="-96"/>
      </p:cViewPr>
      <p:guideLst>
        <p:guide orient="horz" pos="2880"/>
        <p:guide pos="2160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1.fntdata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2FB5F-B505-4CAB-AB7F-90606098589D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56308-CE76-4EFF-A937-317601362A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2754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12950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chemeClr val="accent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 сегодняшний день наш завод является одним из лидеров российского рынка в сфере производства полиэтиленовых и стальных фитингов для газификации и водоснабжения. </a:t>
            </a:r>
            <a:br>
              <a:rPr lang="ru-RU" sz="1100" dirty="0">
                <a:solidFill>
                  <a:schemeClr val="accent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ru-RU" sz="1100" dirty="0">
                <a:solidFill>
                  <a:schemeClr val="accent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Предприятие работает в этом направлении уже более 12 лет и с 2014 года компания сертифицирована в системе «ГАЗСЕРТ». В 2015 завершена работа по прохождению сертификации менеджмента качества ISO 9001-2011. География поставок производимой нами продукции охватывает все регионы Российской Федерации и стран СНГ и мы всегда рады предложить Вам самые выгодные инженерные решения.</a:t>
            </a:r>
            <a:endParaRPr lang="ru-RU" dirty="0"/>
          </a:p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519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 существующей нормативной базе есть несколько документов, регламентирующих установку и конструктив цокольных вводов. В СП 42-103-2003 «Проектирование и строительство газопроводов из полиэтиленовых труб и реконструкция изношенных газопроводов», мы найдем раздел, под названием «Вводы полиэтиленовых газопроводов», где в пунктах 5.17-5.23 определены типы и виды цокольных вводов, а также требования и рекомендации по их установке и производству. В этом документе описаны три конструкции цокольных вводов с футляром, которые представлены на Рисунке 1. (Рисунок и описание скопировано из СП 42-103) – это цокольный ввод Г-образный, </a:t>
            </a:r>
            <a:r>
              <a:rPr lang="en-US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образный</a:t>
            </a:r>
            <a:r>
              <a:rPr lang="ru-RU" sz="1100" b="0" i="0" u="none" strike="noStrike" cap="none" baseline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и Прямой.</a:t>
            </a:r>
            <a:endParaRPr lang="ru-RU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5382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Основываясь на нормативную базу, проектные решения и требования газораспределительных и эксплуатирующих организаций, на территории Российской Федерации получил широкое распространение цокольный ввод с горизонтальным подземным расположением неразъёмного соединения полиэтилен-сталь. Это так называемый «Г-образный» цокольный ввод с футляром. 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Как показано на схеме,</a:t>
            </a:r>
            <a:r>
              <a:rPr lang="ru-RU" sz="1100" b="0" i="0" u="none" strike="noStrike" cap="none" baseline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цокольный ввод имеет подземный и надземный стальной участок, на который в соответствии ГОСТ 9.602-2016 необходимо наносить защитное антикоррозийное покрытие. Цокольные вводы традиционно изолируются двумя способами: лентами ПОЛИЛЕН ЛИ-45, ЛИ-63, ОБЕРТКА 40 ОБ 63, либо применятся стальная труба, изолированная полиэтиленом, нанесенным методом экструзии. Так как основа данных типов изоляции полиэтилен, то соответственно в месте перехода трубы из подземного в надземный (земля-воздух) возникает ряд серьезных ограничений. Изоляция из полиэтилена разрушается под воздействием ультрафиолетового излучения, также подвержена растрескиванию при отрицательных температурах и в целом не удовлетворяют требованиям стойкости к внешним воздействиям.</a:t>
            </a: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Вывод: цокольные вводы изолированные защитными покрытиями из полиэтилена, не являются стойкими к воздействию внешней среды и в соответствии с СП 62.13330.2011</a:t>
            </a:r>
            <a:r>
              <a:rPr lang="ru-RU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(СНиП 42-01-2002) их необходимо заключать в футляры, которые приводят к проблемам, изложенным ниже.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В процессе эксплуатации выхода газопровода из земли (цокольного ввода), возникают неминуемые риски образования коррозии на месте установки и герметизации футляра. Широко применяемый материал для герметизации - битум очень быстро дает усадку и растрескивается.  Влага в виде атмосферных осадков попадает внутрь футляра и газопровод подвергается коррозии. Другой способ герметизации футляров - с помощью полиэтиленовой термоусаживаемой трубки, также не является надежным. В результате движения грунтов и температурных перепадов, герметизирующая пэ трубка трескается, что также приводит к нарушению герметичности футляра. Иногда футляры устанавливаются монтажными организациями в полевых условиях непосредственно на объектах строительства, что также отражается на качестве их герметизации. Установка футляра на цокольном вводе в заводских условиях более надежный способ, но также не снижает риски возникновения коррозии газопровода на выходах газопровода из земли из-за ненадежности существующих герметизирующих материалов.</a:t>
            </a:r>
          </a:p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Решение проблемы образования коррозии газопровода на месте установки футляров цокольных вводов, является полный отказ от установки футляров в результате применения новых изоляционных материалов стойких к внешним воздействиям в соответствии с изменением 2 пункта 5.1.5 СП 62.13330.2011</a:t>
            </a:r>
            <a:r>
              <a:rPr lang="ru-RU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(СНиП 42-01-2002). </a:t>
            </a:r>
          </a:p>
          <a:p>
            <a:pPr marL="457200" marR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На основе покрытия AGPROTECT, были сконструированы и запущены производство </a:t>
            </a:r>
            <a:r>
              <a:rPr lang="ru-RU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БЕСФУТЛЯРНЫЕ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цокольные вводы, пройдены все необходимые сертификационные испытания и в 2019 году был налажен их серийный выпуск. </a:t>
            </a:r>
          </a:p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endParaRPr lang="ru-RU" sz="1100" dirty="0"/>
          </a:p>
          <a:p>
            <a:pPr marL="13970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Необходимо отметить экономическую выгоду применения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Бесфутлярных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цокольных вводов на основе покрытия </a:t>
            </a:r>
            <a:r>
              <a:rPr lang="en-US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AGPROTECT</a:t>
            </a:r>
            <a:r>
              <a:rPr lang="ru-RU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Полиуретановое антикоррозийное изоляционное покрытие является относительно дорогим материалом по сравнению с существующими покрытиями из полиэтилена, а нанесение его на стальную трубу ‒ трудоемкий и технологически сложный процесс.  Себестоимость производства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бесфутлярного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цокольного ввода </a:t>
            </a:r>
            <a:r>
              <a:rPr lang="en-US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AGPROTECT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достаточна, высока, и его конечная цена соответственно выше цокольных вводов с футляром на основе изоляции из полиэтилена. Но через несколько лет эксплуатации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бесфутлярного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цокольного ввода произойдет положительный экономический эффект. </a:t>
            </a:r>
          </a:p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Разработана конструкций цокольного ввода полиэтилен-сталь «Г-образных» </a:t>
            </a:r>
            <a:r>
              <a:rPr lang="ru-RU" sz="1100" b="1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бесфутлярных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в изоляции на основе полиуретанов </a:t>
            </a:r>
            <a:r>
              <a:rPr lang="en-US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AGPROTECT</a:t>
            </a:r>
            <a:r>
              <a:rPr lang="ru-RU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  <a:endParaRPr lang="ru-RU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Цокольный ввод полиэтилен-сталь «Г-образный» </a:t>
            </a:r>
            <a:r>
              <a:rPr lang="ru-RU" sz="1100" b="1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бесфутлярный</a:t>
            </a:r>
            <a:r>
              <a:rPr lang="ru-RU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AGPROTECT</a:t>
            </a:r>
            <a:r>
              <a:rPr lang="ru-RU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(ЦВПС-ГБ  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AGPROTECT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) </a:t>
            </a:r>
          </a:p>
          <a:p>
            <a:pPr marL="13970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ЦВПС-ГБ  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AGPROTECT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139700" indent="0">
              <a:buNone/>
            </a:pPr>
            <a:r>
              <a:rPr lang="ru-RU" sz="1100" b="0" i="1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Стальная часть цокольного ввода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‒ стальные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прямошовные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трубы ГОСТ 3262-75, 10705-80 или бесшовные трубы ГОСТ 8732- 78, 8734-75. </a:t>
            </a:r>
          </a:p>
          <a:p>
            <a:pPr marL="139700" indent="0">
              <a:buNone/>
            </a:pPr>
            <a:r>
              <a:rPr lang="ru-RU" sz="1100" b="0" i="1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Изоляция стальной части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‒полиуретановое защитное антикоррозийное покрытие AGPROTECT.</a:t>
            </a:r>
          </a:p>
          <a:p>
            <a:pPr marL="139700" indent="0">
              <a:buNone/>
            </a:pPr>
            <a:r>
              <a:rPr lang="ru-RU" sz="1100" b="0" i="1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Полиэтиленовая часть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‒полиэтиленовые трубы ПЭ 100 SDR 11(9) ГАЗ. </a:t>
            </a:r>
          </a:p>
          <a:p>
            <a:pPr marL="139700" indent="0">
              <a:buNone/>
            </a:pPr>
            <a:r>
              <a:rPr lang="ru-RU" sz="1100" b="0" i="1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Диапазон диаметров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: 32*25, 32*32; 40*32; 63*57; 90*89; 110*108; 160*159; 225*219; 315*273; 315*325; 400*377</a:t>
            </a:r>
          </a:p>
          <a:p>
            <a:pPr marL="13970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Цокольные вводы диаметрами 32х25 (32) мм, 40х32 (38) мм, 63х57 мм, 90x89 мм, 110x108 мм производятся без сварных стыков методом холодного гнутья. Остальные диаметры изготавливаются через стальной отвод.</a:t>
            </a:r>
          </a:p>
          <a:p>
            <a:pPr marL="139700" indent="0">
              <a:buNone/>
            </a:pPr>
            <a:endParaRPr lang="ru-RU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ru-RU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ru-RU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ЦВПС-ГБ </a:t>
            </a:r>
            <a:r>
              <a:rPr lang="en-US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AGPROTECT </a:t>
            </a:r>
            <a:r>
              <a:rPr lang="ru-RU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 КРАНОМ И ГИС-ПП</a:t>
            </a:r>
            <a:endParaRPr lang="ru-RU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39700" indent="0">
              <a:buNone/>
            </a:pP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Данное изделие представляет собой конструкцию цокольного ввода полиэтилен-сталь «Г-образный» </a:t>
            </a:r>
            <a:r>
              <a:rPr lang="ru-R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бесфутлярный</a:t>
            </a:r>
            <a:r>
              <a:rPr lang="ru-R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AGPROTECT с герметично соединенным отключающим устройством и газовым изолирующим соединением производства АИР-ГАЗ.</a:t>
            </a:r>
          </a:p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ru-RU" sz="1100" b="0" i="0" u="none" strike="noStrike" cap="none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r>
              <a:rPr lang="ru-RU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ЦВПС-ГБ </a:t>
            </a:r>
            <a:r>
              <a:rPr lang="en-US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AGPROTECT </a:t>
            </a:r>
            <a:r>
              <a:rPr lang="ru-RU" sz="1100" b="1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С ПЕРЕХОДОМ, КРАНОМ И ГИС</a:t>
            </a:r>
            <a:endParaRPr lang="ru-RU" sz="1100" b="0" i="0" u="none" strike="noStrike" cap="none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39700" indent="0">
              <a:buNone/>
            </a:pPr>
            <a:r>
              <a:rPr lang="ru-RU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Данное изделие представляет собой конструкцию цокольного ввода полиэтилен-сталь «Г-образный» бесфутлярный AGPROTECT с герметично соединенным отключающим устройством и газовым изолирующим соединением производства АИР-ГАЗ с переходом на диаметры Ду 25 или Ду 32.</a:t>
            </a:r>
          </a:p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8828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8617"/>
            <a:ext cx="7772400" cy="11017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29766" y="123478"/>
            <a:ext cx="406474" cy="689198"/>
          </a:xfrm>
          <a:prstGeom prst="rect">
            <a:avLst/>
          </a:prstGeom>
        </p:spPr>
        <p:txBody>
          <a:bodyPr/>
          <a:lstStyle/>
          <a:p>
            <a:fld id="{611ED1A6-F0E2-4C04-83A9-D03CA6143FE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0876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4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grpSp>
        <p:nvGrpSpPr>
          <p:cNvPr id="7" name="Google Shape;54;p7"/>
          <p:cNvGrpSpPr/>
          <p:nvPr userDrawn="1"/>
        </p:nvGrpSpPr>
        <p:grpSpPr>
          <a:xfrm>
            <a:off x="-903536" y="-17559"/>
            <a:ext cx="10524356" cy="5171411"/>
            <a:chOff x="-903537" y="-17561"/>
            <a:chExt cx="10524355" cy="5171411"/>
          </a:xfrm>
        </p:grpSpPr>
        <p:sp>
          <p:nvSpPr>
            <p:cNvPr id="9" name="Google Shape;56;p7"/>
            <p:cNvSpPr/>
            <p:nvPr/>
          </p:nvSpPr>
          <p:spPr>
            <a:xfrm flipH="1">
              <a:off x="-903537" y="-17561"/>
              <a:ext cx="1759200" cy="749100"/>
            </a:xfrm>
            <a:prstGeom prst="parallelogram">
              <a:avLst>
                <a:gd name="adj" fmla="val 51542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7;p7"/>
            <p:cNvSpPr/>
            <p:nvPr/>
          </p:nvSpPr>
          <p:spPr>
            <a:xfrm flipH="1">
              <a:off x="472134" y="-9525"/>
              <a:ext cx="518400" cy="749100"/>
            </a:xfrm>
            <a:prstGeom prst="parallelogram">
              <a:avLst>
                <a:gd name="adj" fmla="val 7500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8;p7"/>
            <p:cNvSpPr/>
            <p:nvPr/>
          </p:nvSpPr>
          <p:spPr>
            <a:xfrm flipH="1">
              <a:off x="742953" y="272850"/>
              <a:ext cx="7505700" cy="749100"/>
            </a:xfrm>
            <a:prstGeom prst="parallelogram">
              <a:avLst>
                <a:gd name="adj" fmla="val 51542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9;p7"/>
            <p:cNvSpPr/>
            <p:nvPr/>
          </p:nvSpPr>
          <p:spPr>
            <a:xfrm flipH="1">
              <a:off x="7861618" y="272850"/>
              <a:ext cx="1759200" cy="749100"/>
            </a:xfrm>
            <a:prstGeom prst="parallelogram">
              <a:avLst>
                <a:gd name="adj" fmla="val 5154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0;p7"/>
            <p:cNvSpPr/>
            <p:nvPr/>
          </p:nvSpPr>
          <p:spPr>
            <a:xfrm flipH="1">
              <a:off x="990375" y="4925850"/>
              <a:ext cx="8369700" cy="228000"/>
            </a:xfrm>
            <a:prstGeom prst="parallelogram">
              <a:avLst>
                <a:gd name="adj" fmla="val 5154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39053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79640"/>
            <a:ext cx="7772400" cy="1125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29766" y="123478"/>
            <a:ext cx="406474" cy="689198"/>
          </a:xfrm>
          <a:prstGeom prst="rect">
            <a:avLst/>
          </a:prstGeom>
        </p:spPr>
        <p:txBody>
          <a:bodyPr/>
          <a:lstStyle/>
          <a:p>
            <a:fld id="{611ED1A6-F0E2-4C04-83A9-D03CA614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479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0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29766" y="123478"/>
            <a:ext cx="406474" cy="689198"/>
          </a:xfrm>
          <a:prstGeom prst="rect">
            <a:avLst/>
          </a:prstGeom>
        </p:spPr>
        <p:txBody>
          <a:bodyPr/>
          <a:lstStyle/>
          <a:p>
            <a:fld id="{611ED1A6-F0E2-4C04-83A9-D03CA614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448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951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951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29766" y="123478"/>
            <a:ext cx="406474" cy="689198"/>
          </a:xfrm>
          <a:prstGeom prst="rect">
            <a:avLst/>
          </a:prstGeom>
        </p:spPr>
        <p:txBody>
          <a:bodyPr/>
          <a:lstStyle/>
          <a:p>
            <a:fld id="{611ED1A6-F0E2-4C04-83A9-D03CA614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454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29766" y="123478"/>
            <a:ext cx="406474" cy="689198"/>
          </a:xfrm>
          <a:prstGeom prst="rect">
            <a:avLst/>
          </a:prstGeom>
        </p:spPr>
        <p:txBody>
          <a:bodyPr/>
          <a:lstStyle/>
          <a:p>
            <a:fld id="{611ED1A6-F0E2-4C04-83A9-D03CA614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902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9766" y="123478"/>
            <a:ext cx="406474" cy="689198"/>
          </a:xfrm>
          <a:prstGeom prst="rect">
            <a:avLst/>
          </a:prstGeom>
        </p:spPr>
        <p:txBody>
          <a:bodyPr/>
          <a:lstStyle/>
          <a:p>
            <a:fld id="{611ED1A6-F0E2-4C04-83A9-D03CA614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232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04792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2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076325"/>
            <a:ext cx="3008313" cy="3517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29766" y="123478"/>
            <a:ext cx="406474" cy="689198"/>
          </a:xfrm>
          <a:prstGeom prst="rect">
            <a:avLst/>
          </a:prstGeom>
        </p:spPr>
        <p:txBody>
          <a:bodyPr/>
          <a:lstStyle/>
          <a:p>
            <a:fld id="{611ED1A6-F0E2-4C04-83A9-D03CA614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169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29766" y="123478"/>
            <a:ext cx="406474" cy="689198"/>
          </a:xfrm>
          <a:prstGeom prst="rect">
            <a:avLst/>
          </a:prstGeom>
        </p:spPr>
        <p:txBody>
          <a:bodyPr/>
          <a:lstStyle/>
          <a:p>
            <a:fld id="{611ED1A6-F0E2-4C04-83A9-D03CA614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59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00154"/>
            <a:ext cx="8229600" cy="3394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29766" y="123478"/>
            <a:ext cx="406474" cy="689198"/>
          </a:xfrm>
          <a:prstGeom prst="rect">
            <a:avLst/>
          </a:prstGeom>
        </p:spPr>
        <p:txBody>
          <a:bodyPr/>
          <a:lstStyle/>
          <a:p>
            <a:fld id="{611ED1A6-F0E2-4C04-83A9-D03CA614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49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6377"/>
            <a:ext cx="2057400" cy="4387850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6377"/>
            <a:ext cx="6019800" cy="4387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29766" y="123478"/>
            <a:ext cx="406474" cy="689198"/>
          </a:xfrm>
          <a:prstGeom prst="rect">
            <a:avLst/>
          </a:prstGeom>
        </p:spPr>
        <p:txBody>
          <a:bodyPr/>
          <a:lstStyle/>
          <a:p>
            <a:fld id="{611ED1A6-F0E2-4C04-83A9-D03CA6143F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173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1028484" y="0"/>
            <a:ext cx="5238601" cy="402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625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6D126-2306-4198-950D-2437E4DCB810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oogle Shape;31;p5"/>
          <p:cNvGrpSpPr/>
          <p:nvPr userDrawn="1"/>
        </p:nvGrpSpPr>
        <p:grpSpPr>
          <a:xfrm>
            <a:off x="-903536" y="-38100"/>
            <a:ext cx="10524356" cy="5214650"/>
            <a:chOff x="-903537" y="-38100"/>
            <a:chExt cx="10524355" cy="5214650"/>
          </a:xfrm>
        </p:grpSpPr>
        <p:sp>
          <p:nvSpPr>
            <p:cNvPr id="8" name="Google Shape;32;p5"/>
            <p:cNvSpPr/>
            <p:nvPr/>
          </p:nvSpPr>
          <p:spPr>
            <a:xfrm>
              <a:off x="-55075" y="-38100"/>
              <a:ext cx="3312625" cy="5214650"/>
            </a:xfrm>
            <a:custGeom>
              <a:avLst/>
              <a:gdLst/>
              <a:ahLst/>
              <a:cxnLst/>
              <a:rect l="l" t="t" r="r" b="b"/>
              <a:pathLst>
                <a:path w="132505" h="208586" extrusionOk="0">
                  <a:moveTo>
                    <a:pt x="132505" y="207264"/>
                  </a:moveTo>
                  <a:lnTo>
                    <a:pt x="25063" y="0"/>
                  </a:lnTo>
                  <a:lnTo>
                    <a:pt x="0" y="202"/>
                  </a:lnTo>
                  <a:lnTo>
                    <a:pt x="1322" y="20858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9" name="Google Shape;33;p5"/>
            <p:cNvSpPr/>
            <p:nvPr/>
          </p:nvSpPr>
          <p:spPr>
            <a:xfrm flipH="1">
              <a:off x="-903537" y="-17561"/>
              <a:ext cx="1759200" cy="749100"/>
            </a:xfrm>
            <a:prstGeom prst="parallelogram">
              <a:avLst>
                <a:gd name="adj" fmla="val 51542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4;p5"/>
            <p:cNvSpPr/>
            <p:nvPr/>
          </p:nvSpPr>
          <p:spPr>
            <a:xfrm flipH="1">
              <a:off x="472134" y="-9525"/>
              <a:ext cx="518400" cy="749100"/>
            </a:xfrm>
            <a:prstGeom prst="parallelogram">
              <a:avLst>
                <a:gd name="adj" fmla="val 7500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5;p5"/>
            <p:cNvSpPr/>
            <p:nvPr/>
          </p:nvSpPr>
          <p:spPr>
            <a:xfrm flipH="1">
              <a:off x="742953" y="272850"/>
              <a:ext cx="7505700" cy="749100"/>
            </a:xfrm>
            <a:prstGeom prst="parallelogram">
              <a:avLst>
                <a:gd name="adj" fmla="val 51542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6;p5"/>
            <p:cNvSpPr/>
            <p:nvPr/>
          </p:nvSpPr>
          <p:spPr>
            <a:xfrm flipH="1">
              <a:off x="7861618" y="272850"/>
              <a:ext cx="1759200" cy="749100"/>
            </a:xfrm>
            <a:prstGeom prst="parallelogram">
              <a:avLst>
                <a:gd name="adj" fmla="val 5154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7;p5"/>
            <p:cNvSpPr/>
            <p:nvPr/>
          </p:nvSpPr>
          <p:spPr>
            <a:xfrm flipH="1">
              <a:off x="990375" y="4925850"/>
              <a:ext cx="8369700" cy="228000"/>
            </a:xfrm>
            <a:prstGeom prst="parallelogram">
              <a:avLst>
                <a:gd name="adj" fmla="val 5154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36287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6D126-2306-4198-950D-2437E4DCB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366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79640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6D126-2306-4198-950D-2437E4DCB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452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6D126-2306-4198-950D-2437E4DCB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5607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31;p5"/>
          <p:cNvGrpSpPr/>
          <p:nvPr userDrawn="1"/>
        </p:nvGrpSpPr>
        <p:grpSpPr>
          <a:xfrm>
            <a:off x="-903536" y="-38100"/>
            <a:ext cx="10524356" cy="5214650"/>
            <a:chOff x="-903537" y="-38100"/>
            <a:chExt cx="10524355" cy="5214650"/>
          </a:xfrm>
        </p:grpSpPr>
        <p:sp>
          <p:nvSpPr>
            <p:cNvPr id="11" name="Google Shape;32;p5"/>
            <p:cNvSpPr/>
            <p:nvPr/>
          </p:nvSpPr>
          <p:spPr>
            <a:xfrm>
              <a:off x="-55075" y="-38100"/>
              <a:ext cx="3312625" cy="5214650"/>
            </a:xfrm>
            <a:custGeom>
              <a:avLst/>
              <a:gdLst/>
              <a:ahLst/>
              <a:cxnLst/>
              <a:rect l="l" t="t" r="r" b="b"/>
              <a:pathLst>
                <a:path w="132505" h="208586" extrusionOk="0">
                  <a:moveTo>
                    <a:pt x="132505" y="207264"/>
                  </a:moveTo>
                  <a:lnTo>
                    <a:pt x="25063" y="0"/>
                  </a:lnTo>
                  <a:lnTo>
                    <a:pt x="0" y="202"/>
                  </a:lnTo>
                  <a:lnTo>
                    <a:pt x="1322" y="20858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12" name="Google Shape;33;p5"/>
            <p:cNvSpPr/>
            <p:nvPr/>
          </p:nvSpPr>
          <p:spPr>
            <a:xfrm flipH="1">
              <a:off x="-903537" y="-17561"/>
              <a:ext cx="1759200" cy="749100"/>
            </a:xfrm>
            <a:prstGeom prst="parallelogram">
              <a:avLst>
                <a:gd name="adj" fmla="val 51542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4;p5"/>
            <p:cNvSpPr/>
            <p:nvPr/>
          </p:nvSpPr>
          <p:spPr>
            <a:xfrm flipH="1">
              <a:off x="472134" y="-9525"/>
              <a:ext cx="518400" cy="749100"/>
            </a:xfrm>
            <a:prstGeom prst="parallelogram">
              <a:avLst>
                <a:gd name="adj" fmla="val 7500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5;p5"/>
            <p:cNvSpPr/>
            <p:nvPr/>
          </p:nvSpPr>
          <p:spPr>
            <a:xfrm flipH="1">
              <a:off x="742953" y="272850"/>
              <a:ext cx="7505700" cy="749100"/>
            </a:xfrm>
            <a:prstGeom prst="parallelogram">
              <a:avLst>
                <a:gd name="adj" fmla="val 51542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6;p5"/>
            <p:cNvSpPr/>
            <p:nvPr/>
          </p:nvSpPr>
          <p:spPr>
            <a:xfrm flipH="1">
              <a:off x="7861618" y="272850"/>
              <a:ext cx="1759200" cy="749100"/>
            </a:xfrm>
            <a:prstGeom prst="parallelogram">
              <a:avLst>
                <a:gd name="adj" fmla="val 5154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7;p5"/>
            <p:cNvSpPr/>
            <p:nvPr/>
          </p:nvSpPr>
          <p:spPr>
            <a:xfrm flipH="1">
              <a:off x="990375" y="4925850"/>
              <a:ext cx="8369700" cy="228000"/>
            </a:xfrm>
            <a:prstGeom prst="parallelogram">
              <a:avLst>
                <a:gd name="adj" fmla="val 5154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850024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grpSp>
        <p:nvGrpSpPr>
          <p:cNvPr id="6" name="Google Shape;31;p5"/>
          <p:cNvGrpSpPr/>
          <p:nvPr userDrawn="1"/>
        </p:nvGrpSpPr>
        <p:grpSpPr>
          <a:xfrm>
            <a:off x="-903536" y="-38100"/>
            <a:ext cx="10524356" cy="5214650"/>
            <a:chOff x="-903537" y="-38100"/>
            <a:chExt cx="10524355" cy="5214650"/>
          </a:xfrm>
        </p:grpSpPr>
        <p:sp>
          <p:nvSpPr>
            <p:cNvPr id="7" name="Google Shape;32;p5"/>
            <p:cNvSpPr/>
            <p:nvPr/>
          </p:nvSpPr>
          <p:spPr>
            <a:xfrm>
              <a:off x="-55075" y="-38100"/>
              <a:ext cx="3312625" cy="5214650"/>
            </a:xfrm>
            <a:custGeom>
              <a:avLst/>
              <a:gdLst/>
              <a:ahLst/>
              <a:cxnLst/>
              <a:rect l="l" t="t" r="r" b="b"/>
              <a:pathLst>
                <a:path w="132505" h="208586" extrusionOk="0">
                  <a:moveTo>
                    <a:pt x="132505" y="207264"/>
                  </a:moveTo>
                  <a:lnTo>
                    <a:pt x="25063" y="0"/>
                  </a:lnTo>
                  <a:lnTo>
                    <a:pt x="0" y="202"/>
                  </a:lnTo>
                  <a:lnTo>
                    <a:pt x="1322" y="20858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8" name="Google Shape;33;p5"/>
            <p:cNvSpPr/>
            <p:nvPr/>
          </p:nvSpPr>
          <p:spPr>
            <a:xfrm flipH="1">
              <a:off x="-903537" y="-17561"/>
              <a:ext cx="1759200" cy="749100"/>
            </a:xfrm>
            <a:prstGeom prst="parallelogram">
              <a:avLst>
                <a:gd name="adj" fmla="val 51542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4;p5"/>
            <p:cNvSpPr/>
            <p:nvPr/>
          </p:nvSpPr>
          <p:spPr>
            <a:xfrm flipH="1">
              <a:off x="472134" y="-9525"/>
              <a:ext cx="518400" cy="749100"/>
            </a:xfrm>
            <a:prstGeom prst="parallelogram">
              <a:avLst>
                <a:gd name="adj" fmla="val 7500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5;p5"/>
            <p:cNvSpPr/>
            <p:nvPr/>
          </p:nvSpPr>
          <p:spPr>
            <a:xfrm flipH="1">
              <a:off x="742953" y="272850"/>
              <a:ext cx="7505700" cy="749100"/>
            </a:xfrm>
            <a:prstGeom prst="parallelogram">
              <a:avLst>
                <a:gd name="adj" fmla="val 51542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6;p5"/>
            <p:cNvSpPr/>
            <p:nvPr/>
          </p:nvSpPr>
          <p:spPr>
            <a:xfrm flipH="1">
              <a:off x="7861618" y="272850"/>
              <a:ext cx="1759200" cy="749100"/>
            </a:xfrm>
            <a:prstGeom prst="parallelogram">
              <a:avLst>
                <a:gd name="adj" fmla="val 5154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546739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preserve="1">
  <p:cSld name="Quot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44050" y="-38099"/>
            <a:ext cx="4139801" cy="5192625"/>
          </a:xfrm>
          <a:custGeom>
            <a:avLst/>
            <a:gdLst/>
            <a:ahLst/>
            <a:cxnLst/>
            <a:rect l="l" t="t" r="r" b="b"/>
            <a:pathLst>
              <a:path w="165592" h="207705" extrusionOk="0">
                <a:moveTo>
                  <a:pt x="165592" y="207264"/>
                </a:moveTo>
                <a:lnTo>
                  <a:pt x="58150" y="0"/>
                </a:lnTo>
                <a:lnTo>
                  <a:pt x="0" y="643"/>
                </a:lnTo>
                <a:lnTo>
                  <a:pt x="881" y="207705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  <p:sp>
        <p:nvSpPr>
          <p:cNvPr id="23" name="Google Shape;23;p4"/>
          <p:cNvSpPr/>
          <p:nvPr/>
        </p:nvSpPr>
        <p:spPr>
          <a:xfrm flipH="1">
            <a:off x="-647599" y="-14750"/>
            <a:ext cx="2481900" cy="749100"/>
          </a:xfrm>
          <a:prstGeom prst="parallelogram">
            <a:avLst>
              <a:gd name="adj" fmla="val 51542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990375" y="1021950"/>
            <a:ext cx="7343100" cy="337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457200" rtl="0">
              <a:spcBef>
                <a:spcPts val="600"/>
              </a:spcBef>
              <a:spcAft>
                <a:spcPts val="0"/>
              </a:spcAft>
              <a:buSzPts val="3600"/>
              <a:buChar char="▸"/>
              <a:defRPr sz="3600" i="1"/>
            </a:lvl1pPr>
            <a:lvl2pPr marL="914400" lvl="1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2pPr>
            <a:lvl3pPr marL="1371600" lvl="2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3pPr>
            <a:lvl4pPr marL="1828800" lvl="3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4pPr>
            <a:lvl5pPr marL="2286000" lvl="4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5pPr>
            <a:lvl6pPr marL="2743200" lvl="5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6pPr>
            <a:lvl7pPr marL="3200400" lvl="6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7pPr>
            <a:lvl8pPr marL="3657600" lvl="7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8pPr>
            <a:lvl9pPr marL="4114800" lvl="8" indent="-45720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9pPr>
          </a:lstStyle>
          <a:p>
            <a:endParaRPr dirty="0"/>
          </a:p>
        </p:txBody>
      </p:sp>
      <p:sp>
        <p:nvSpPr>
          <p:cNvPr id="25" name="Google Shape;25;p4"/>
          <p:cNvSpPr txBox="1"/>
          <p:nvPr/>
        </p:nvSpPr>
        <p:spPr>
          <a:xfrm>
            <a:off x="-121150" y="-271850"/>
            <a:ext cx="19557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“</a:t>
            </a:r>
            <a:endParaRPr sz="150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6" name="Google Shape;26;p4"/>
          <p:cNvSpPr/>
          <p:nvPr/>
        </p:nvSpPr>
        <p:spPr>
          <a:xfrm flipH="1">
            <a:off x="1440955" y="-14750"/>
            <a:ext cx="745801" cy="749100"/>
          </a:xfrm>
          <a:prstGeom prst="parallelogram">
            <a:avLst>
              <a:gd name="adj" fmla="val 5154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/>
          <p:nvPr/>
        </p:nvSpPr>
        <p:spPr>
          <a:xfrm flipH="1">
            <a:off x="6957300" y="4394650"/>
            <a:ext cx="2643900" cy="749100"/>
          </a:xfrm>
          <a:prstGeom prst="parallelogram">
            <a:avLst>
              <a:gd name="adj" fmla="val 5154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4"/>
          <p:cNvSpPr txBox="1"/>
          <p:nvPr/>
        </p:nvSpPr>
        <p:spPr>
          <a:xfrm>
            <a:off x="6957476" y="4137551"/>
            <a:ext cx="21864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”</a:t>
            </a:r>
            <a:endParaRPr sz="150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9" name="Google Shape;29;p4"/>
          <p:cNvSpPr/>
          <p:nvPr/>
        </p:nvSpPr>
        <p:spPr>
          <a:xfrm flipH="1">
            <a:off x="6626555" y="4394650"/>
            <a:ext cx="745801" cy="749100"/>
          </a:xfrm>
          <a:prstGeom prst="parallelogram">
            <a:avLst>
              <a:gd name="adj" fmla="val 51542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8081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3149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04792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2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6D126-2306-4198-950D-2437E4DCB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6981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6D126-2306-4198-950D-2437E4DCB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8085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6D126-2306-4198-950D-2437E4DCB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400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6377"/>
            <a:ext cx="2057400" cy="43878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6377"/>
            <a:ext cx="6019800" cy="43878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6D126-2306-4198-950D-2437E4DCB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019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8617"/>
            <a:ext cx="7772400" cy="11017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CC74-A436-4B73-84C5-7B64B3322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1508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CC74-A436-4B73-84C5-7B64B3322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7509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79640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CC74-A436-4B73-84C5-7B64B3322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8869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4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4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CC74-A436-4B73-84C5-7B64B3322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2469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951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3" y="1631951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CC74-A436-4B73-84C5-7B64B3322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454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CC74-A436-4B73-84C5-7B64B3322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915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CC74-A436-4B73-84C5-7B64B3322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8133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31;p5"/>
          <p:cNvGrpSpPr/>
          <p:nvPr userDrawn="1"/>
        </p:nvGrpSpPr>
        <p:grpSpPr>
          <a:xfrm>
            <a:off x="-903536" y="-17559"/>
            <a:ext cx="10524356" cy="5171411"/>
            <a:chOff x="-903537" y="-17561"/>
            <a:chExt cx="10524355" cy="5171411"/>
          </a:xfrm>
        </p:grpSpPr>
        <p:sp>
          <p:nvSpPr>
            <p:cNvPr id="12" name="Google Shape;33;p5"/>
            <p:cNvSpPr/>
            <p:nvPr/>
          </p:nvSpPr>
          <p:spPr>
            <a:xfrm flipH="1">
              <a:off x="-903537" y="-17561"/>
              <a:ext cx="1759200" cy="749100"/>
            </a:xfrm>
            <a:prstGeom prst="parallelogram">
              <a:avLst>
                <a:gd name="adj" fmla="val 51542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4;p5"/>
            <p:cNvSpPr/>
            <p:nvPr/>
          </p:nvSpPr>
          <p:spPr>
            <a:xfrm flipH="1">
              <a:off x="472134" y="-9525"/>
              <a:ext cx="518400" cy="749100"/>
            </a:xfrm>
            <a:prstGeom prst="parallelogram">
              <a:avLst>
                <a:gd name="adj" fmla="val 7500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5;p5"/>
            <p:cNvSpPr/>
            <p:nvPr/>
          </p:nvSpPr>
          <p:spPr>
            <a:xfrm flipH="1">
              <a:off x="742953" y="272850"/>
              <a:ext cx="7505700" cy="749100"/>
            </a:xfrm>
            <a:prstGeom prst="parallelogram">
              <a:avLst>
                <a:gd name="adj" fmla="val 51542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6;p5"/>
            <p:cNvSpPr/>
            <p:nvPr/>
          </p:nvSpPr>
          <p:spPr>
            <a:xfrm flipH="1">
              <a:off x="7861618" y="272850"/>
              <a:ext cx="1759200" cy="749100"/>
            </a:xfrm>
            <a:prstGeom prst="parallelogram">
              <a:avLst>
                <a:gd name="adj" fmla="val 5154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7;p5"/>
            <p:cNvSpPr/>
            <p:nvPr/>
          </p:nvSpPr>
          <p:spPr>
            <a:xfrm flipH="1">
              <a:off x="990375" y="4925850"/>
              <a:ext cx="8369700" cy="228000"/>
            </a:xfrm>
            <a:prstGeom prst="parallelogram">
              <a:avLst>
                <a:gd name="adj" fmla="val 5154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649427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CC74-A436-4B73-84C5-7B64B3322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4888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04792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2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CC74-A436-4B73-84C5-7B64B3322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1106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901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CC74-A436-4B73-84C5-7B64B3322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0121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CC74-A436-4B73-84C5-7B64B3322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4020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6377"/>
            <a:ext cx="2057400" cy="43878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6377"/>
            <a:ext cx="6019800" cy="43878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4CC74-A436-4B73-84C5-7B64B3322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8042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31;p5"/>
          <p:cNvGrpSpPr/>
          <p:nvPr userDrawn="1"/>
        </p:nvGrpSpPr>
        <p:grpSpPr>
          <a:xfrm>
            <a:off x="-903536" y="-38100"/>
            <a:ext cx="10524356" cy="5214650"/>
            <a:chOff x="-903537" y="-38100"/>
            <a:chExt cx="10524355" cy="5214650"/>
          </a:xfrm>
        </p:grpSpPr>
        <p:sp>
          <p:nvSpPr>
            <p:cNvPr id="11" name="Google Shape;32;p5"/>
            <p:cNvSpPr/>
            <p:nvPr/>
          </p:nvSpPr>
          <p:spPr>
            <a:xfrm>
              <a:off x="-55075" y="-38100"/>
              <a:ext cx="3312625" cy="5214650"/>
            </a:xfrm>
            <a:custGeom>
              <a:avLst/>
              <a:gdLst/>
              <a:ahLst/>
              <a:cxnLst/>
              <a:rect l="l" t="t" r="r" b="b"/>
              <a:pathLst>
                <a:path w="132505" h="208586" extrusionOk="0">
                  <a:moveTo>
                    <a:pt x="132505" y="207264"/>
                  </a:moveTo>
                  <a:lnTo>
                    <a:pt x="25063" y="0"/>
                  </a:lnTo>
                  <a:lnTo>
                    <a:pt x="0" y="202"/>
                  </a:lnTo>
                  <a:lnTo>
                    <a:pt x="1322" y="20858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12" name="Google Shape;33;p5"/>
            <p:cNvSpPr/>
            <p:nvPr/>
          </p:nvSpPr>
          <p:spPr>
            <a:xfrm flipH="1">
              <a:off x="-903537" y="-17561"/>
              <a:ext cx="1759200" cy="749100"/>
            </a:xfrm>
            <a:prstGeom prst="parallelogram">
              <a:avLst>
                <a:gd name="adj" fmla="val 51542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4;p5"/>
            <p:cNvSpPr/>
            <p:nvPr/>
          </p:nvSpPr>
          <p:spPr>
            <a:xfrm flipH="1">
              <a:off x="472134" y="-9525"/>
              <a:ext cx="518400" cy="749100"/>
            </a:xfrm>
            <a:prstGeom prst="parallelogram">
              <a:avLst>
                <a:gd name="adj" fmla="val 7500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5;p5"/>
            <p:cNvSpPr/>
            <p:nvPr/>
          </p:nvSpPr>
          <p:spPr>
            <a:xfrm flipH="1">
              <a:off x="742953" y="272850"/>
              <a:ext cx="7505700" cy="749100"/>
            </a:xfrm>
            <a:prstGeom prst="parallelogram">
              <a:avLst>
                <a:gd name="adj" fmla="val 51542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6;p5"/>
            <p:cNvSpPr/>
            <p:nvPr/>
          </p:nvSpPr>
          <p:spPr>
            <a:xfrm flipH="1">
              <a:off x="7861618" y="272850"/>
              <a:ext cx="1759200" cy="749100"/>
            </a:xfrm>
            <a:prstGeom prst="parallelogram">
              <a:avLst>
                <a:gd name="adj" fmla="val 5154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7;p5"/>
            <p:cNvSpPr/>
            <p:nvPr/>
          </p:nvSpPr>
          <p:spPr>
            <a:xfrm flipH="1">
              <a:off x="990375" y="4925850"/>
              <a:ext cx="8369700" cy="228000"/>
            </a:xfrm>
            <a:prstGeom prst="parallelogram">
              <a:avLst>
                <a:gd name="adj" fmla="val 5154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850024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990375" y="1021950"/>
            <a:ext cx="7343100" cy="337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457200" rtl="0">
              <a:spcBef>
                <a:spcPts val="600"/>
              </a:spcBef>
              <a:spcAft>
                <a:spcPts val="0"/>
              </a:spcAft>
              <a:buSzPts val="3600"/>
              <a:buChar char="▸"/>
              <a:defRPr sz="3600" i="1"/>
            </a:lvl1pPr>
            <a:lvl2pPr marL="914400" lvl="1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2pPr>
            <a:lvl3pPr marL="1371600" lvl="2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3pPr>
            <a:lvl4pPr marL="1828800" lvl="3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4pPr>
            <a:lvl5pPr marL="2286000" lvl="4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5pPr>
            <a:lvl6pPr marL="2743200" lvl="5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6pPr>
            <a:lvl7pPr marL="3200400" lvl="6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7pPr>
            <a:lvl8pPr marL="3657600" lvl="7" indent="-457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8pPr>
            <a:lvl9pPr marL="4114800" lvl="8" indent="-457200">
              <a:spcBef>
                <a:spcPts val="0"/>
              </a:spcBef>
              <a:spcAft>
                <a:spcPts val="0"/>
              </a:spcAft>
              <a:buSzPts val="3600"/>
              <a:buChar char="▹"/>
              <a:defRPr sz="3600" i="1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808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">
              <a:srgbClr val="9F7D13"/>
            </a:gs>
            <a:gs pos="0">
              <a:srgbClr val="FFC000">
                <a:alpha val="55000"/>
                <a:lumMod val="100000"/>
              </a:srgbClr>
            </a:gs>
            <a:gs pos="34000">
              <a:srgbClr val="3F3925"/>
            </a:gs>
            <a:gs pos="100000">
              <a:schemeClr val="bg1"/>
            </a:gs>
            <a:gs pos="82000">
              <a:srgbClr val="29292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837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748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">
              <a:srgbClr val="9F7D13"/>
            </a:gs>
            <a:gs pos="0">
              <a:srgbClr val="FFC000">
                <a:alpha val="55000"/>
                <a:lumMod val="100000"/>
              </a:srgbClr>
            </a:gs>
            <a:gs pos="34000">
              <a:srgbClr val="3F3925"/>
            </a:gs>
            <a:gs pos="100000">
              <a:schemeClr val="bg1"/>
            </a:gs>
            <a:gs pos="82000">
              <a:srgbClr val="29292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4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7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6D126-2306-4198-950D-2437E4DCB8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569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84" r:id="rId3"/>
    <p:sldLayoutId id="2147483663" r:id="rId4"/>
    <p:sldLayoutId id="2147483664" r:id="rId5"/>
    <p:sldLayoutId id="2147483665" r:id="rId6"/>
    <p:sldLayoutId id="2147483666" r:id="rId7"/>
    <p:sldLayoutId id="214748368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">
              <a:srgbClr val="9F7D13"/>
            </a:gs>
            <a:gs pos="0">
              <a:srgbClr val="FFC000">
                <a:alpha val="55000"/>
                <a:lumMod val="100000"/>
              </a:srgbClr>
            </a:gs>
            <a:gs pos="34000">
              <a:srgbClr val="3F3925"/>
            </a:gs>
            <a:gs pos="100000">
              <a:schemeClr val="bg1"/>
            </a:gs>
            <a:gs pos="82000">
              <a:srgbClr val="29292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4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7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7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7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4CC74-A436-4B73-84C5-7B64B3322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329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12" r:id="rId8"/>
    <p:sldLayoutId id="2147483711" r:id="rId9"/>
    <p:sldLayoutId id="2147483707" r:id="rId10"/>
    <p:sldLayoutId id="2147483708" r:id="rId11"/>
    <p:sldLayoutId id="2147483709" r:id="rId12"/>
    <p:sldLayoutId id="2147483710" r:id="rId13"/>
    <p:sldLayoutId id="2147483713" r:id="rId14"/>
    <p:sldLayoutId id="2147483714" r:id="rId1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9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5" Type="http://schemas.openxmlformats.org/officeDocument/2006/relationships/image" Target="../media/image40.jpe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User\Downloads\edcdab89ea2c2a42cd501eecf3f4247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42"/>
          <a:stretch/>
        </p:blipFill>
        <p:spPr bwMode="auto">
          <a:xfrm>
            <a:off x="-5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28695" y="1784622"/>
            <a:ext cx="7086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Myriad Pro" panose="020B0503030403020204" pitchFamily="34" charset="0"/>
              </a:rPr>
              <a:t>Новые эффективные решения в изоляции стальных трубопроводов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9953" y="503738"/>
            <a:ext cx="7087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Myriad Pro" panose="020B0503030403020204" pitchFamily="34" charset="0"/>
              </a:rPr>
              <a:t>Завод по производству стальных и полиэтиленовых фитингов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Myriad Pro" panose="020B0503030403020204" pitchFamily="34" charset="0"/>
              </a:rPr>
              <a:t>для систем газификации и водоснабжения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0395" y="237828"/>
            <a:ext cx="1194048" cy="86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ownloads\qrcod_cWEz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432" y="4252498"/>
            <a:ext cx="973148" cy="89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091006" y="4321028"/>
            <a:ext cx="268512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800" dirty="0">
                <a:solidFill>
                  <a:schemeClr val="bg1"/>
                </a:solidFill>
                <a:latin typeface="Myriad Pro" panose="020B0503030403020204" pitchFamily="34" charset="0"/>
              </a:rPr>
              <a:t>8 843 211-85-85</a:t>
            </a:r>
            <a:br>
              <a:rPr lang="ru-RU" sz="1800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ru-RU" sz="1800" dirty="0">
                <a:solidFill>
                  <a:schemeClr val="bg1"/>
                </a:solidFill>
                <a:latin typeface="Myriad Pro" panose="020B0503030403020204" pitchFamily="34" charset="0"/>
              </a:rPr>
              <a:t>г. Казань</a:t>
            </a:r>
          </a:p>
          <a:p>
            <a:pPr algn="ctr">
              <a:lnSpc>
                <a:spcPct val="80000"/>
              </a:lnSpc>
            </a:pPr>
            <a:r>
              <a:rPr lang="en-US" sz="1800" dirty="0">
                <a:solidFill>
                  <a:schemeClr val="bg1"/>
                </a:solidFill>
                <a:latin typeface="Myriad Pro" panose="020B0503030403020204" pitchFamily="34" charset="0"/>
              </a:rPr>
              <a:t>air-gaz.ru</a:t>
            </a:r>
            <a:endParaRPr lang="ru-RU" sz="18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65910" y="1113450"/>
            <a:ext cx="13430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Myriad Pro" panose="020B0503030403020204" pitchFamily="34" charset="0"/>
              </a:rPr>
              <a:t>АИР-ГАЗ</a:t>
            </a:r>
          </a:p>
        </p:txBody>
      </p:sp>
    </p:spTree>
    <p:extLst>
      <p:ext uri="{BB962C8B-B14F-4D97-AF65-F5344CB8AC3E}">
        <p14:creationId xmlns:p14="http://schemas.microsoft.com/office/powerpoint/2010/main" val="420806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84520" y="482596"/>
            <a:ext cx="66353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НСПС (неразъемные соединения ПЭ - сталь);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Цокольные вводы (выходы газопровода из земли);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Газовые изолирующие соединения;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Конденсатосборники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газовые;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Краны шаровые подземные;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sz="20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Ковера</a:t>
            </a:r>
            <a:r>
              <a:rPr lang="ru-RU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стальные.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1275" y="-102179"/>
            <a:ext cx="5826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yriad Pro" panose="020B0503030403020204" pitchFamily="34" charset="0"/>
              </a:rPr>
              <a:t>ПРОИЗВОДИМАЯ ПРОДУКЦИЯ</a:t>
            </a:r>
          </a:p>
        </p:txBody>
      </p:sp>
      <p:pic>
        <p:nvPicPr>
          <p:cNvPr id="2052" name="Picture 4" descr="C:\Users\User\Desktop\ВОДА\ФОТО ИЗДЕЛИЙ\ГАЗ\НСПС ГАЗ\нспс газ без фон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806" y="3190009"/>
            <a:ext cx="3455893" cy="1978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\\Server2\share\ОТДЕЛ РТ\Архив\Дарья\ДАРЬЯ_16.05.24\КАТАЛОГИ И ПРАЙСЫ ИНДИЗАЙН\КАТАЛОГИ 2022\фото\Attachments_dasha216@air-gaz.ru_2022-03-30_08-10-53\PhotoRoom_20220329_23015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501" y="348489"/>
            <a:ext cx="3523763" cy="326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\\Server2\share\ОТДЕЛ РТ\Архив\Дарья\ДАРЬЯ_16.05.24\КАТАЛОГИ И ПРАЙСЫ ИНДИЗАЙН\КАТАЛОГИ 2022\фото\Attachments_dasha216@air-gaz.ru_2022-03-30_08-10-53\краны обложка общая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327" y="3232666"/>
            <a:ext cx="2013757" cy="174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User\Desktop\ВОДА\ФОТО ИЗДЕЛИЙ\ГАЗ\AG04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180" y="3368907"/>
            <a:ext cx="1694255" cy="156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61107" y="3845527"/>
            <a:ext cx="908947" cy="101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9262" y="3414861"/>
            <a:ext cx="2591810" cy="1489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docs.cntd.ru/picture/get?id=P0088&amp;doc_id=12000341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578" y="614749"/>
            <a:ext cx="6340844" cy="30535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75857" y="29974"/>
            <a:ext cx="84978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yriad Pro" panose="020B0503030403020204" pitchFamily="34" charset="0"/>
              </a:rPr>
              <a:t>ЦОКОЛЬНЫЕ ВВОДЫ ГАЗОПРОВОДА У ЗДАНИЯ</a:t>
            </a:r>
          </a:p>
        </p:txBody>
      </p:sp>
      <p:sp>
        <p:nvSpPr>
          <p:cNvPr id="9" name="Google Shape;124;p15"/>
          <p:cNvSpPr txBox="1">
            <a:spLocks/>
          </p:cNvSpPr>
          <p:nvPr/>
        </p:nvSpPr>
        <p:spPr>
          <a:xfrm>
            <a:off x="275855" y="3864317"/>
            <a:ext cx="6686299" cy="118606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indent="0">
              <a:buClrTx/>
              <a:buFont typeface="Arial" panose="020B0604020202020204" pitchFamily="34" charset="0"/>
              <a:buNone/>
            </a:pPr>
            <a:r>
              <a:rPr lang="ru-RU" sz="14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а - стальной цокольный ввод; </a:t>
            </a:r>
          </a:p>
          <a:p>
            <a:pPr marL="38100" indent="0">
              <a:buClrTx/>
              <a:buFont typeface="Arial" panose="020B0604020202020204" pitchFamily="34" charset="0"/>
              <a:buNone/>
            </a:pPr>
            <a:r>
              <a:rPr lang="ru-RU" sz="14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б - полиэтиленовый ввод, выполненный свободным изгибом трубы; </a:t>
            </a:r>
          </a:p>
          <a:p>
            <a:pPr marL="38100" indent="0">
              <a:buClrTx/>
              <a:buFont typeface="Arial" panose="020B0604020202020204" pitchFamily="34" charset="0"/>
              <a:buNone/>
            </a:pPr>
            <a:r>
              <a:rPr lang="ru-RU" sz="14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 - полиэтиленовый ввод, выполненный при помощи отвода с ЗН.</a:t>
            </a:r>
          </a:p>
          <a:p>
            <a:pPr marL="0" indent="0">
              <a:spcBef>
                <a:spcPts val="600"/>
              </a:spcBef>
              <a:buClrTx/>
              <a:buFont typeface="Arial" panose="020B0604020202020204" pitchFamily="34" charset="0"/>
              <a:buNone/>
            </a:pPr>
            <a:endParaRPr lang="ru-RU" sz="1400" b="1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76900" y="3758035"/>
            <a:ext cx="34671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indent="0">
              <a:buClrTx/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1 - стальной участок цокольного ввода; </a:t>
            </a:r>
          </a:p>
          <a:p>
            <a:pPr marL="38100" indent="0">
              <a:buClrTx/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2 - переход "сталь-полиэтилен";</a:t>
            </a:r>
          </a:p>
          <a:p>
            <a:pPr marL="38100" indent="0">
              <a:buClrTx/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3 - полиэтиленовый газопровод;</a:t>
            </a:r>
          </a:p>
          <a:p>
            <a:pPr marL="38100" indent="0">
              <a:buClrTx/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4 - футляр; </a:t>
            </a:r>
          </a:p>
          <a:p>
            <a:pPr marL="38100" indent="0">
              <a:buClrTx/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5 - полиэтиленовый футляр изогнутый; </a:t>
            </a:r>
          </a:p>
          <a:p>
            <a:pPr marL="38100" indent="0">
              <a:buClrTx/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6 - отвод с ЗН.</a:t>
            </a:r>
          </a:p>
        </p:txBody>
      </p:sp>
    </p:spTree>
    <p:extLst>
      <p:ext uri="{BB962C8B-B14F-4D97-AF65-F5344CB8AC3E}">
        <p14:creationId xmlns:p14="http://schemas.microsoft.com/office/powerpoint/2010/main" val="1221476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1354" y="11875"/>
            <a:ext cx="60356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yriad Pro" panose="020B0503030403020204" pitchFamily="34" charset="0"/>
              </a:rPr>
              <a:t>ЦОКОЛЬНЫЙ ВВОД Г-ОБРАЗНЫЙ</a:t>
            </a:r>
          </a:p>
        </p:txBody>
      </p:sp>
      <p:pic>
        <p:nvPicPr>
          <p:cNvPr id="6146" name="Picture 2" descr="\\Server2\share\ОТДЕЛ РТ\Архив\Дарья\ДАРЬЯ_16.05.24\КАТАЛОГИ И ПРАЙСЫ ИНДИЗАЙН\КАТАЛОГИ 2022\фото\г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172634" y="1069975"/>
            <a:ext cx="5096933" cy="382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19168" y="1175210"/>
            <a:ext cx="45354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C000"/>
                </a:solidFill>
                <a:latin typeface="Myriad Pro" panose="020B0503030403020204" pitchFamily="34" charset="0"/>
              </a:rPr>
              <a:t>Цокольный ввод полиэтилен-сталь «Г-образный», изоляция ленточно - полимерная</a:t>
            </a:r>
          </a:p>
          <a:p>
            <a:endParaRPr lang="ru-RU" dirty="0">
              <a:solidFill>
                <a:srgbClr val="FFC000"/>
              </a:solidFill>
              <a:latin typeface="Myriad Pro" panose="020B0503030403020204" pitchFamily="34" charset="0"/>
            </a:endParaRPr>
          </a:p>
          <a:p>
            <a:pPr marL="285750" indent="-28575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</a:rPr>
              <a:t>Особенностью «Г-образного» цокольного ввода является расположение неразъемного соединения полиэтилен-сталь в горизонтальной части изделия. </a:t>
            </a:r>
            <a:endParaRPr lang="en-US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285750" indent="-28575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endParaRPr lang="en-US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285750" indent="-28575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</a:rPr>
              <a:t>Это</a:t>
            </a:r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</a:rPr>
              <a:t>позволяет устанавливать ЦВПС-Г на всех проектируемых полиэтиленовых газопроводах, не зависимо от климатических условий.</a:t>
            </a:r>
          </a:p>
        </p:txBody>
      </p:sp>
    </p:spTree>
    <p:extLst>
      <p:ext uri="{BB962C8B-B14F-4D97-AF65-F5344CB8AC3E}">
        <p14:creationId xmlns:p14="http://schemas.microsoft.com/office/powerpoint/2010/main" val="2360589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9836" y="-1"/>
            <a:ext cx="85443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yriad Pro" panose="020B0503030403020204" pitchFamily="34" charset="0"/>
              </a:rPr>
              <a:t>ЦОКОЛЬНЫЙ ВВОД Г-ОБРАЗНЫЙ С ФУТЛЯРОМ </a:t>
            </a:r>
          </a:p>
        </p:txBody>
      </p:sp>
      <p:pic>
        <p:nvPicPr>
          <p:cNvPr id="5122" name="Picture 2" descr="C:\Users\User\Desktop\ВОДА\ФОТО ИЗДЕЛИЙ\ГАЗ\AG0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836" y="677105"/>
            <a:ext cx="4064734" cy="373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519168" y="1175210"/>
            <a:ext cx="453543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C000"/>
                </a:solidFill>
                <a:latin typeface="Myriad Pro" panose="020B0503030403020204" pitchFamily="34" charset="0"/>
              </a:rPr>
              <a:t>Цокольный ввод полиэтилен-сталь «Г-образный», футлярный, изоляция ленточно - полимерная</a:t>
            </a:r>
          </a:p>
          <a:p>
            <a:endParaRPr lang="ru-RU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342900" indent="-34290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</a:rPr>
              <a:t>Особенностью «Г-образного» цокольного ввода является расположение неразъемного соединения полиэтилен-сталь в горизонтальной части изделия. </a:t>
            </a:r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 </a:t>
            </a:r>
          </a:p>
          <a:p>
            <a:pPr marL="342900" indent="-34290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endParaRPr lang="en-US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342900" indent="-34290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</a:rPr>
              <a:t>В соответствии с пунктом 5.3.3 СТО Газпром газораспределение 2.4-10-1–2021, цокольные вводы на основе ленточно-полимерной изоляции должны иметь конструкцию с футляром.</a:t>
            </a:r>
          </a:p>
        </p:txBody>
      </p:sp>
    </p:spTree>
    <p:extLst>
      <p:ext uri="{BB962C8B-B14F-4D97-AF65-F5344CB8AC3E}">
        <p14:creationId xmlns:p14="http://schemas.microsoft.com/office/powerpoint/2010/main" val="2775510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71647" y="0"/>
            <a:ext cx="52950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yriad Pro" panose="020B0503030403020204" pitchFamily="34" charset="0"/>
              </a:rPr>
              <a:t>ЦОКОЛЬНЫЙ ВВОД ПРЯМОЙ</a:t>
            </a:r>
          </a:p>
        </p:txBody>
      </p:sp>
      <p:pic>
        <p:nvPicPr>
          <p:cNvPr id="7170" name="Picture 2" descr="\\Server2\share\ОТДЕЛ РТ\Архив\Дарья\ДАРЬЯ_16.05.24\КАТАЛОГИ И ПРАЙСЫ ИНДИЗАЙН\КАТАЛОГИ 2022\фото\В ПНГ В ОБРАБООТКЕ\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8" t="2227" r="5378" b="4048"/>
          <a:stretch/>
        </p:blipFill>
        <p:spPr bwMode="auto">
          <a:xfrm flipH="1">
            <a:off x="645886" y="686375"/>
            <a:ext cx="3257699" cy="445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519168" y="1175210"/>
            <a:ext cx="46248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C000"/>
                </a:solidFill>
                <a:latin typeface="Myriad Pro" panose="020B0503030403020204" pitchFamily="34" charset="0"/>
              </a:rPr>
              <a:t>Цокольный ввод полиэтилен-сталь Прямой, </a:t>
            </a:r>
            <a:endParaRPr lang="en-US" dirty="0">
              <a:solidFill>
                <a:srgbClr val="FFC000"/>
              </a:solidFill>
              <a:latin typeface="Myriad Pro" panose="020B0503030403020204" pitchFamily="34" charset="0"/>
            </a:endParaRPr>
          </a:p>
          <a:p>
            <a:r>
              <a:rPr lang="ru-RU" dirty="0">
                <a:solidFill>
                  <a:srgbClr val="FFC000"/>
                </a:solidFill>
                <a:latin typeface="Myriad Pro" panose="020B0503030403020204" pitchFamily="34" charset="0"/>
              </a:rPr>
              <a:t>футлярный, изоляция ленточно - полимерная</a:t>
            </a:r>
          </a:p>
          <a:p>
            <a:endParaRPr lang="ru-RU" dirty="0">
              <a:solidFill>
                <a:srgbClr val="FFC000"/>
              </a:solidFill>
              <a:latin typeface="Myriad Pro" panose="020B0503030403020204" pitchFamily="34" charset="0"/>
            </a:endParaRPr>
          </a:p>
          <a:p>
            <a:pPr marL="285750" indent="-28575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</a:rPr>
              <a:t>Конструктивной особенностью</a:t>
            </a:r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</a:rPr>
              <a:t>Прямого цокольного ввода является свободный изгиб нижней части цокольного ввода – газовой полиэтиленовой трубы, расположенной в гибком футляре.</a:t>
            </a:r>
            <a:endParaRPr lang="en-US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285750" indent="-28575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endParaRPr lang="ru-RU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285750" indent="-28575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</a:rPr>
              <a:t>Неразъемное соединение в</a:t>
            </a:r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</a:rPr>
              <a:t> данном изделии расположено в вертикальной части и защищено стальным футляром.</a:t>
            </a:r>
          </a:p>
          <a:p>
            <a:pPr algn="just"/>
            <a:endParaRPr lang="ru-RU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261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98148" y="-1"/>
            <a:ext cx="60420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Myriad Pro" panose="020B0503030403020204" pitchFamily="34" charset="0"/>
              </a:rPr>
              <a:t>ЦОКОЛЬНЫЙ ВВОД  </a:t>
            </a:r>
            <a:r>
              <a:rPr lang="en-US" sz="3200" dirty="0" err="1">
                <a:solidFill>
                  <a:schemeClr val="bg1"/>
                </a:solidFill>
                <a:latin typeface="Myriad Pro" panose="020B0503030403020204" pitchFamily="34" charset="0"/>
              </a:rPr>
              <a:t>i</a:t>
            </a:r>
            <a:r>
              <a:rPr lang="ru-RU" sz="3200" dirty="0">
                <a:solidFill>
                  <a:schemeClr val="bg1"/>
                </a:solidFill>
                <a:latin typeface="Myriad Pro" panose="020B0503030403020204" pitchFamily="34" charset="0"/>
              </a:rPr>
              <a:t>-ОБРАЗНЫЙ</a:t>
            </a:r>
          </a:p>
        </p:txBody>
      </p:sp>
      <p:pic>
        <p:nvPicPr>
          <p:cNvPr id="8194" name="Picture 2" descr="\\Server2\share\ОТДЕЛ РТ\Архив\Дарья\ДАРЬЯ_16.05.24\КАТАЛОГИ И ПРАЙСЫ ИНДИЗАЙН\КАТАЛОГИ 2022\фото\В ПНГ В ОБРАБООТКЕ\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664" y="703451"/>
            <a:ext cx="3276600" cy="436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19168" y="1175210"/>
            <a:ext cx="462483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C000"/>
                </a:solidFill>
                <a:latin typeface="Myriad Pro" panose="020B0503030403020204" pitchFamily="34" charset="0"/>
              </a:rPr>
              <a:t>Цокольный ввод полиэтилен-сталь «</a:t>
            </a:r>
            <a:r>
              <a:rPr lang="en-US" dirty="0" err="1">
                <a:solidFill>
                  <a:srgbClr val="FFC000"/>
                </a:solidFill>
                <a:latin typeface="Myriad Pro" panose="020B0503030403020204" pitchFamily="34" charset="0"/>
              </a:rPr>
              <a:t>i</a:t>
            </a:r>
            <a:r>
              <a:rPr lang="ru-RU" dirty="0">
                <a:solidFill>
                  <a:srgbClr val="FFC000"/>
                </a:solidFill>
                <a:latin typeface="Myriad Pro" panose="020B0503030403020204" pitchFamily="34" charset="0"/>
              </a:rPr>
              <a:t>-образный», футлярный, изоляция ленточно - полимерная</a:t>
            </a:r>
          </a:p>
          <a:p>
            <a:r>
              <a:rPr lang="ru-RU" dirty="0">
                <a:solidFill>
                  <a:srgbClr val="FFC000"/>
                </a:solidFill>
                <a:latin typeface="Myriad Pro" panose="020B0503030403020204" pitchFamily="34" charset="0"/>
              </a:rPr>
              <a:t> </a:t>
            </a:r>
          </a:p>
          <a:p>
            <a:pPr marL="285750" indent="-28575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Myriad Pro" panose="020B0503030403020204" pitchFamily="34" charset="0"/>
              </a:rPr>
              <a:t>Конструктивной особенностью </a:t>
            </a:r>
            <a:r>
              <a:rPr lang="en-US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Myriad Pro" panose="020B0503030403020204" pitchFamily="34" charset="0"/>
              </a:rPr>
              <a:t>i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Myriad Pro" panose="020B0503030403020204" pitchFamily="34" charset="0"/>
              </a:rPr>
              <a:t>-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Myriad Pro" panose="020B0503030403020204" pitchFamily="34" charset="0"/>
              </a:rPr>
              <a:t>образного цокольного ввода является расположение неразъемного соединения полиэтилен-сталь в вертикальной части изделия. </a:t>
            </a:r>
          </a:p>
          <a:p>
            <a:pPr marL="285750" indent="-28575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Myriad Pro" panose="020B0503030403020204" pitchFamily="34" charset="0"/>
            </a:endParaRPr>
          </a:p>
          <a:p>
            <a:pPr marL="285750" indent="-28575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Myriad Pro" panose="020B0503030403020204" pitchFamily="34" charset="0"/>
              </a:rPr>
              <a:t>Для предотвращения механических воздействий, данное изделие оборудовано стальным изолированным (полиэтиленовым) футляром.</a:t>
            </a:r>
          </a:p>
        </p:txBody>
      </p:sp>
    </p:spTree>
    <p:extLst>
      <p:ext uri="{BB962C8B-B14F-4D97-AF65-F5344CB8AC3E}">
        <p14:creationId xmlns:p14="http://schemas.microsoft.com/office/powerpoint/2010/main" val="2731298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2118" y="-25400"/>
            <a:ext cx="8674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Myriad Pro" panose="020B0503030403020204" pitchFamily="34" charset="0"/>
              </a:rPr>
              <a:t>СП 62.13330.2011  (СНиП 42-01-2002) 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Myriad Pro" panose="020B0503030403020204" pitchFamily="34" charset="0"/>
              </a:rPr>
              <a:t>Пункт 5.1.5 </a:t>
            </a:r>
          </a:p>
        </p:txBody>
      </p:sp>
      <p:sp>
        <p:nvSpPr>
          <p:cNvPr id="8" name="Google Shape;115;p14"/>
          <p:cNvSpPr txBox="1">
            <a:spLocks/>
          </p:cNvSpPr>
          <p:nvPr/>
        </p:nvSpPr>
        <p:spPr>
          <a:xfrm>
            <a:off x="395536" y="1203598"/>
            <a:ext cx="8208912" cy="27461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9250" indent="-285750" algn="just">
              <a:buClr>
                <a:srgbClr val="FFFF00"/>
              </a:buClr>
              <a:buFont typeface="Courier New" panose="02070309020205020404" pitchFamily="49" charset="0"/>
              <a:buChar char="o"/>
            </a:pPr>
            <a:r>
              <a:rPr lang="ru-RU" sz="16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ru-RU" sz="16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Газопроводы в местах входа и выхода из земли, а также вводы газопроводов в здания рекомендуется заключать в футляр. Концы футляра в местах входа и выхода газопровода из земли рекомендуется заделывать эластичным материалом, а зазор между газопроводом и футляром на вводах газопровода в здания рекомендуется заделывать на всю длину футляра. Пространство между стеной и футляром рекомендуется заделывать, например, цементным раствором, бетоном и т.п. на всю толщину пересекаемой конструкции.</a:t>
            </a:r>
          </a:p>
          <a:p>
            <a:pPr marL="349250" indent="-285750" algn="just">
              <a:buClr>
                <a:srgbClr val="FFFF00"/>
              </a:buClr>
              <a:buFont typeface="Courier New" panose="02070309020205020404" pitchFamily="49" charset="0"/>
              <a:buChar char="o"/>
            </a:pPr>
            <a:endParaRPr lang="ru-RU" sz="1600" dirty="0">
              <a:solidFill>
                <a:schemeClr val="bg1"/>
              </a:solidFill>
              <a:latin typeface="Myriad Pro" panose="020B0503030403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349250" indent="-285750" algn="just">
              <a:buClr>
                <a:srgbClr val="FFFF00"/>
              </a:buClr>
              <a:buFont typeface="Courier New" panose="02070309020205020404" pitchFamily="49" charset="0"/>
              <a:buChar char="o"/>
            </a:pPr>
            <a:r>
              <a:rPr lang="ru-RU" sz="1600" b="1" u="sng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Футляры на выходе и входе газопровода из земли при условии наличия на нем защитного покрытия, стойкого к внешним воздействиям, допускается не устанавливать (Измененная редакция, Изм. N 2).</a:t>
            </a:r>
          </a:p>
          <a:p>
            <a:pPr algn="just">
              <a:spcBef>
                <a:spcPts val="600"/>
              </a:spcBef>
            </a:pPr>
            <a:endParaRPr lang="ru-RU" sz="1200" dirty="0">
              <a:solidFill>
                <a:schemeClr val="accent1">
                  <a:lumMod val="60000"/>
                  <a:lumOff val="40000"/>
                </a:schemeClr>
              </a:solidFill>
              <a:latin typeface="Myriad Pro" panose="020B0503030403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0934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2118" y="-25400"/>
            <a:ext cx="8674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Myriad Pro" panose="020B0503030403020204" pitchFamily="34" charset="0"/>
              </a:rPr>
              <a:t>«Г-образный» цокольный ввод с футляром </a:t>
            </a:r>
            <a:br>
              <a:rPr lang="ru-RU" sz="3200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Myriad Pro" panose="020B0503030403020204" pitchFamily="34" charset="0"/>
              </a:rPr>
              <a:t>(изоляция – </a:t>
            </a:r>
            <a:r>
              <a:rPr lang="ru-RU" sz="3200" dirty="0" err="1">
                <a:solidFill>
                  <a:schemeClr val="bg1"/>
                </a:solidFill>
                <a:latin typeface="Myriad Pro" panose="020B0503030403020204" pitchFamily="34" charset="0"/>
              </a:rPr>
              <a:t>полилен</a:t>
            </a:r>
            <a:r>
              <a:rPr lang="ru-RU" sz="3200" dirty="0">
                <a:solidFill>
                  <a:schemeClr val="bg1"/>
                </a:solidFill>
                <a:latin typeface="Myriad Pro" panose="020B0503030403020204" pitchFamily="34" charset="0"/>
              </a:rPr>
              <a:t>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553" y="1051818"/>
            <a:ext cx="4294665" cy="3909786"/>
          </a:xfrm>
          <a:prstGeom prst="rect">
            <a:avLst/>
          </a:prstGeom>
          <a:solidFill>
            <a:schemeClr val="bg1">
              <a:lumMod val="50000"/>
              <a:alpha val="43000"/>
            </a:schemeClr>
          </a:solidFill>
        </p:spPr>
      </p:pic>
      <p:sp>
        <p:nvSpPr>
          <p:cNvPr id="9" name="Прямоугольник 8"/>
          <p:cNvSpPr/>
          <p:nvPr/>
        </p:nvSpPr>
        <p:spPr>
          <a:xfrm>
            <a:off x="234944" y="1628430"/>
            <a:ext cx="393700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285750" indent="-28575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</a:rPr>
              <a:t>Стальная труба изолированная липкими лентами ПОЛИЛЕН ЛИ-45, ЛИ-63, ОБЕРТКА 40 ОБ 63</a:t>
            </a:r>
          </a:p>
          <a:p>
            <a:pPr>
              <a:buClr>
                <a:srgbClr val="FFC000"/>
              </a:buClr>
            </a:pPr>
            <a:endParaRPr lang="ru-RU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285750" indent="-28575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</a:rPr>
              <a:t>Футляр стальной (полиэтиленовый) установлен на уровне земли</a:t>
            </a:r>
          </a:p>
          <a:p>
            <a:pPr marL="285750" indent="-285750">
              <a:buClr>
                <a:srgbClr val="FFC000"/>
              </a:buClr>
              <a:buFont typeface="Courier New" panose="02070309020205020404" pitchFamily="49" charset="0"/>
              <a:buChar char="o"/>
            </a:pPr>
            <a:endParaRPr lang="ru-RU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285750" indent="-285750">
              <a:buClr>
                <a:srgbClr val="FFC000"/>
              </a:buClr>
              <a:buFont typeface="Courier New" panose="02070309020205020404" pitchFamily="49" charset="0"/>
              <a:buChar char="o"/>
            </a:pPr>
            <a:endParaRPr lang="ru-RU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285750" indent="-285750">
              <a:buClr>
                <a:srgbClr val="FFC000"/>
              </a:buClr>
              <a:buFont typeface="Courier New" panose="02070309020205020404" pitchFamily="49" charset="0"/>
              <a:buChar char="o"/>
            </a:pPr>
            <a:endParaRPr lang="ru-RU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marL="285750" indent="-285750">
              <a:buClr>
                <a:srgbClr val="FFC000"/>
              </a:buClr>
              <a:buFont typeface="Courier New" panose="02070309020205020404" pitchFamily="49" charset="0"/>
              <a:buChar char="o"/>
            </a:pPr>
            <a:endParaRPr lang="en-US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523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" name="Picture 2" descr="C:\Users\DARYA\Desktop\презентейшн 18,07\проблемы\битум 1 над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71"/>
          <a:stretch/>
        </p:blipFill>
        <p:spPr bwMode="auto">
          <a:xfrm>
            <a:off x="26347" y="987425"/>
            <a:ext cx="2398713" cy="396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DARYA\Desktop\презентейшн 18,07\проблемы\битум 2 над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2"/>
          <a:stretch/>
        </p:blipFill>
        <p:spPr bwMode="auto">
          <a:xfrm>
            <a:off x="2413953" y="986410"/>
            <a:ext cx="2120351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DARYA\Desktop\презентейшн 18,07\проблемы\битум 3 на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304" y="987574"/>
            <a:ext cx="189788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DARYA\Desktop\презентейшн 18,07\проблемы\термоусаживаемая трубка над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4" r="1"/>
          <a:stretch/>
        </p:blipFill>
        <p:spPr bwMode="auto">
          <a:xfrm>
            <a:off x="6429085" y="987574"/>
            <a:ext cx="2776736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34944" y="56859"/>
            <a:ext cx="8674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1200" dirty="0">
                <a:solidFill>
                  <a:srgbClr val="F3F3F3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Возникающие проблемы</a:t>
            </a:r>
            <a:endParaRPr lang="ru-RU" sz="2800" dirty="0">
              <a:solidFill>
                <a:schemeClr val="accent1">
                  <a:lumMod val="60000"/>
                  <a:lumOff val="40000"/>
                </a:schemeClr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761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/>
          <p:cNvSpPr txBox="1">
            <a:spLocks/>
          </p:cNvSpPr>
          <p:nvPr/>
        </p:nvSpPr>
        <p:spPr>
          <a:xfrm>
            <a:off x="234944" y="950212"/>
            <a:ext cx="8674099" cy="4193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-45720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Нарушение заделки зазора между футляром и газопроводом от воздействия температурных перепадов и осадков (дождь, снег, лед);</a:t>
            </a:r>
          </a:p>
          <a:p>
            <a:pPr marL="457200" lvl="1" indent="-45720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endParaRPr lang="ru-RU" sz="1600" dirty="0">
              <a:solidFill>
                <a:schemeClr val="bg1"/>
              </a:solidFill>
              <a:latin typeface="Myriad Pro" panose="020B0503030403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lvl="1" indent="-45720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Просадка труб газопровода и футляров в процессе эксплуатации в результате недостаточного уплотнения грунта основания под вертикальным участком газопровода и торца футляра или вызванных деформациями горизонтального участка газопровода;</a:t>
            </a:r>
          </a:p>
          <a:p>
            <a:pPr marL="457200" lvl="1" indent="-45720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endParaRPr lang="ru-RU" sz="1600" dirty="0">
              <a:solidFill>
                <a:schemeClr val="bg1"/>
              </a:solidFill>
              <a:latin typeface="Myriad Pro" panose="020B0503030403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lvl="1" indent="-45720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Коррозийные повреждения труб газопроводов и футляров, которые возникают из-за попадания атмосферных осадков в зазор между газопроводом и футляром, а также по причине отсутствия контроля над состоянием материала заделки зазора между футляром и газопроводом.  </a:t>
            </a:r>
          </a:p>
          <a:p>
            <a:pPr marL="285750" lvl="1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endParaRPr lang="ru-RU" sz="1600" dirty="0">
              <a:solidFill>
                <a:schemeClr val="bg1"/>
              </a:solidFill>
              <a:latin typeface="Myriad Pro" panose="020B0503030403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lvl="1" indent="-457200" algn="just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sz="16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Необходимость эксплуатирующим организациям нести затраты по периодическому ремонту заделки между торцом футляра и трубой газопровода.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4944" y="56859"/>
            <a:ext cx="8674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1200" dirty="0">
                <a:solidFill>
                  <a:srgbClr val="F3F3F3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Возникающие проблемы</a:t>
            </a:r>
            <a:endParaRPr lang="ru-RU" sz="2800" dirty="0">
              <a:solidFill>
                <a:schemeClr val="accent1">
                  <a:lumMod val="60000"/>
                  <a:lumOff val="40000"/>
                </a:schemeClr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920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2"/>
          <p:cNvSpPr txBox="1">
            <a:spLocks/>
          </p:cNvSpPr>
          <p:nvPr/>
        </p:nvSpPr>
        <p:spPr>
          <a:xfrm>
            <a:off x="234944" y="1829339"/>
            <a:ext cx="5480056" cy="3514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>
              <a:buClr>
                <a:srgbClr val="FFC000"/>
              </a:buClr>
              <a:buNone/>
            </a:pPr>
            <a:r>
              <a:rPr lang="ru-RU" sz="14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В 2018 году завод АИР-ГАЗ разработал изолирующее антикоррозийное полиуретановое покрытие стальных газопроводов под названием AGPROTECT, которое по результатам проведенных опытных испытаний выдержало требования к стойкости от воздействия внешней среды и полностью соответствует  ГОСТ 9.602-2016 «Единая система защиты от коррозии и старения (ЕСЗКС). Сооружения подземные. Общие требования к защите от коррозии».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4944" y="56859"/>
            <a:ext cx="8674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1200" dirty="0">
                <a:solidFill>
                  <a:srgbClr val="F3F3F3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Решение проблемы</a:t>
            </a:r>
            <a:endParaRPr lang="ru-RU" sz="2800" dirty="0">
              <a:solidFill>
                <a:schemeClr val="accent1">
                  <a:lumMod val="60000"/>
                  <a:lumOff val="40000"/>
                </a:schemeClr>
              </a:solidFill>
              <a:latin typeface="Myriad Pro" panose="020B0503030403020204" pitchFamily="34" charset="0"/>
            </a:endParaRPr>
          </a:p>
        </p:txBody>
      </p:sp>
      <p:pic>
        <p:nvPicPr>
          <p:cNvPr id="2050" name="Picture 2" descr="\\Server2\share\ОТДЕЛ РТ\Архив\Дарья\ДАРЬЯ_16.05.24\КАТАЛОГИ И ПРАЙСЫ ИНДИЗАЙН\КАТАЛОГИ 2022\фото\Attachments_dasha216@air-gaz.ru_2022-03-30_08-10-53\IMG_504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07" y="641634"/>
            <a:ext cx="3562337" cy="443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205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34944" y="56859"/>
            <a:ext cx="8674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Сравнительные технические характеристики покрытия AGPROTECT с наиболее распространенными способами изоляции стальных участков цокольных вводов</a:t>
            </a:r>
            <a:endParaRPr lang="ru-RU" sz="18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923134"/>
              </p:ext>
            </p:extLst>
          </p:nvPr>
        </p:nvGraphicFramePr>
        <p:xfrm>
          <a:off x="117466" y="1104411"/>
          <a:ext cx="8909056" cy="3763489"/>
        </p:xfrm>
        <a:graphic>
          <a:graphicData uri="http://schemas.openxmlformats.org/drawingml/2006/table">
            <a:tbl>
              <a:tblPr firstRow="1" bandRow="1">
                <a:tableStyleId>{D03447BB-5D67-496B-8E87-E561075AD55C}</a:tableStyleId>
              </a:tblPr>
              <a:tblGrid>
                <a:gridCol w="2082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3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8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42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6357"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Наименование</a:t>
                      </a:r>
                    </a:p>
                    <a:p>
                      <a:pPr algn="ctr"/>
                      <a:r>
                        <a:rPr lang="ru-RU" sz="1100" kern="1200" dirty="0">
                          <a:effectLst/>
                        </a:rPr>
                        <a:t>показателя</a:t>
                      </a:r>
                      <a:endParaRPr lang="ru-RU" sz="1100" b="1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Цокольный ввод,</a:t>
                      </a:r>
                    </a:p>
                    <a:p>
                      <a:pPr algn="ctr"/>
                      <a:r>
                        <a:rPr lang="ru-RU" sz="1100" kern="1200" dirty="0">
                          <a:effectLst/>
                        </a:rPr>
                        <a:t>изоляция </a:t>
                      </a:r>
                      <a:r>
                        <a:rPr lang="en-US" sz="1100" kern="1200" dirty="0">
                          <a:effectLst/>
                        </a:rPr>
                        <a:t>AGPROTECT</a:t>
                      </a:r>
                      <a:endParaRPr lang="ru-RU" sz="1100" b="1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Цокольный ввод, изоляция</a:t>
                      </a:r>
                    </a:p>
                    <a:p>
                      <a:pPr algn="ctr"/>
                      <a:r>
                        <a:rPr lang="ru-RU" sz="1100" kern="1200" dirty="0">
                          <a:effectLst/>
                        </a:rPr>
                        <a:t>ПОЛИЛЕН ЛИ-45, 63 ОБЕРКА ЛИ 63</a:t>
                      </a:r>
                      <a:endParaRPr lang="ru-RU" sz="1100" b="1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Цокольный ввод, изоляция </a:t>
                      </a:r>
                      <a:r>
                        <a:rPr lang="ru-RU" sz="1100" kern="1200" dirty="0" err="1">
                          <a:effectLst/>
                        </a:rPr>
                        <a:t>Экструдированный</a:t>
                      </a:r>
                      <a:r>
                        <a:rPr lang="ru-RU" sz="1100" kern="1200" dirty="0">
                          <a:effectLst/>
                        </a:rPr>
                        <a:t> полиэтилен</a:t>
                      </a:r>
                      <a:endParaRPr lang="ru-RU" sz="1100" b="1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517"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Допустимая температура эксплуатации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-60+60 </a:t>
                      </a:r>
                      <a:r>
                        <a:rPr lang="ru-RU" sz="1100" kern="1200" baseline="30000" dirty="0">
                          <a:effectLst/>
                        </a:rPr>
                        <a:t>º</a:t>
                      </a:r>
                      <a:r>
                        <a:rPr lang="ru-RU" sz="1100" kern="1200" dirty="0">
                          <a:effectLst/>
                        </a:rPr>
                        <a:t>С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-40+40 </a:t>
                      </a:r>
                      <a:r>
                        <a:rPr lang="ru-RU" sz="1100" kern="1200" baseline="30000" dirty="0">
                          <a:effectLst/>
                        </a:rPr>
                        <a:t>º</a:t>
                      </a:r>
                      <a:r>
                        <a:rPr lang="ru-RU" sz="1100" kern="1200" dirty="0">
                          <a:effectLst/>
                        </a:rPr>
                        <a:t>С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-20+60 </a:t>
                      </a:r>
                      <a:r>
                        <a:rPr lang="ru-RU" sz="1100" kern="1200" baseline="30000" dirty="0">
                          <a:effectLst/>
                        </a:rPr>
                        <a:t>º</a:t>
                      </a:r>
                      <a:r>
                        <a:rPr lang="ru-RU" sz="1100" kern="1200" dirty="0">
                          <a:effectLst/>
                        </a:rPr>
                        <a:t>С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764"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Стойкость к ультрафиолетовому излучению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Стоек к воздействию ультрафиолета 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Разрушается под воздействием ультрафиолета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Разрушается под воздействием ультрафиолета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8524"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Стойкость покрытия к внешним механическим воздействиям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Покрытие выдерживает: </a:t>
                      </a:r>
                    </a:p>
                    <a:p>
                      <a:pPr algn="ctr"/>
                      <a:r>
                        <a:rPr lang="ru-RU" sz="1100" kern="1200" dirty="0">
                          <a:effectLst/>
                        </a:rPr>
                        <a:t>удар груза не менее 5 Дж,  при температуре : -15 </a:t>
                      </a:r>
                      <a:r>
                        <a:rPr lang="ru-RU" sz="1100" kern="1200" baseline="30000" dirty="0">
                          <a:effectLst/>
                        </a:rPr>
                        <a:t>0</a:t>
                      </a:r>
                      <a:r>
                        <a:rPr lang="ru-RU" sz="1100" kern="1200" dirty="0">
                          <a:effectLst/>
                        </a:rPr>
                        <a:t>С, + 20 </a:t>
                      </a:r>
                      <a:r>
                        <a:rPr lang="ru-RU" sz="1100" kern="1200" baseline="30000" dirty="0">
                          <a:effectLst/>
                        </a:rPr>
                        <a:t>0</a:t>
                      </a:r>
                      <a:r>
                        <a:rPr lang="ru-RU" sz="1100" kern="1200" dirty="0">
                          <a:effectLst/>
                        </a:rPr>
                        <a:t>С,</a:t>
                      </a:r>
                      <a:r>
                        <a:rPr lang="ru-RU" sz="1100" kern="1200" baseline="0" dirty="0">
                          <a:effectLst/>
                        </a:rPr>
                        <a:t> </a:t>
                      </a:r>
                      <a:r>
                        <a:rPr lang="ru-RU" sz="1100" kern="1200" dirty="0">
                          <a:effectLst/>
                        </a:rPr>
                        <a:t>+40 </a:t>
                      </a:r>
                      <a:r>
                        <a:rPr lang="ru-RU" sz="1100" kern="1200" baseline="30000" dirty="0">
                          <a:effectLst/>
                        </a:rPr>
                        <a:t>0</a:t>
                      </a:r>
                      <a:r>
                        <a:rPr lang="ru-RU" sz="1100" kern="1200" dirty="0">
                          <a:effectLst/>
                        </a:rPr>
                        <a:t>С. В точках удара отсутствуют поры,</a:t>
                      </a:r>
                      <a:r>
                        <a:rPr lang="ru-RU" sz="1100" kern="1200" baseline="0" dirty="0">
                          <a:effectLst/>
                        </a:rPr>
                        <a:t> </a:t>
                      </a:r>
                      <a:r>
                        <a:rPr lang="ru-RU" sz="1100" kern="1200" dirty="0">
                          <a:effectLst/>
                        </a:rPr>
                        <a:t>трещины и</a:t>
                      </a:r>
                      <a:r>
                        <a:rPr lang="ru-RU" sz="1100" kern="1200" baseline="0" dirty="0">
                          <a:effectLst/>
                        </a:rPr>
                        <a:t> </a:t>
                      </a:r>
                      <a:r>
                        <a:rPr lang="ru-RU" sz="1100" kern="1200" dirty="0">
                          <a:effectLst/>
                        </a:rPr>
                        <a:t>электрический</a:t>
                      </a:r>
                      <a:r>
                        <a:rPr lang="ru-RU" sz="1100" kern="1200" baseline="0" dirty="0">
                          <a:effectLst/>
                        </a:rPr>
                        <a:t> </a:t>
                      </a:r>
                      <a:r>
                        <a:rPr lang="ru-RU" sz="1100" kern="1200" dirty="0">
                          <a:effectLst/>
                        </a:rPr>
                        <a:t>пробой изоляции 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При минусовой температуре прочность покрытия при ударе низкая. В точках удара образуются  трещины и наблюдается электрический</a:t>
                      </a:r>
                    </a:p>
                    <a:p>
                      <a:pPr algn="ctr"/>
                      <a:r>
                        <a:rPr lang="ru-RU" sz="1100" kern="1200" dirty="0">
                          <a:effectLst/>
                        </a:rPr>
                        <a:t>пробой изоляции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При минусовой температуре прочность покрытия при ударе низкая. В точках удара образуются  трещины и наблюдается электрический</a:t>
                      </a:r>
                    </a:p>
                    <a:p>
                      <a:pPr algn="ctr"/>
                      <a:r>
                        <a:rPr lang="ru-RU" sz="1100" kern="1200" dirty="0">
                          <a:effectLst/>
                        </a:rPr>
                        <a:t>пробой изоляции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7363"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Адгезия изоляционного покрытия стального патрубка и футляра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Высокая степень адгезии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Средняя степень адгезии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Средняя степень адгезии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764"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Сопротивление вдавливанию острого предмета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Высокое сопротивление вдавливанию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Низкое сопротивление вдавливанию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effectLst/>
                        </a:rPr>
                        <a:t>Среднее сопротивление вдавливанию</a:t>
                      </a:r>
                      <a:endParaRPr lang="ru-RU" sz="1100" dirty="0">
                        <a:solidFill>
                          <a:schemeClr val="bg1">
                            <a:lumMod val="90000"/>
                          </a:schemeClr>
                        </a:solidFill>
                        <a:latin typeface="Myriad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4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9341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69900" y="75217"/>
            <a:ext cx="8674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Экономическое обоснование</a:t>
            </a:r>
            <a:endParaRPr lang="ru-RU" sz="32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288422" y="897363"/>
            <a:ext cx="5082986" cy="965955"/>
            <a:chOff x="106982" y="0"/>
            <a:chExt cx="4714993" cy="1015538"/>
          </a:xfrm>
          <a:gradFill>
            <a:gsLst>
              <a:gs pos="0">
                <a:srgbClr val="FFC000"/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106982" y="0"/>
              <a:ext cx="4714993" cy="1015538"/>
            </a:xfrm>
            <a:prstGeom prst="roundRect">
              <a:avLst>
                <a:gd name="adj" fmla="val 16670"/>
              </a:avLst>
            </a:prstGeom>
            <a:grpFill/>
          </p:spPr>
          <p:style>
            <a:ln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156565" y="49583"/>
              <a:ext cx="4615827" cy="91637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dirty="0">
                  <a:solidFill>
                    <a:schemeClr val="bg1">
                      <a:lumMod val="10000"/>
                    </a:schemeClr>
                  </a:solidFill>
                  <a:latin typeface="Myriad Pro" panose="020B0503030403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lang="ru-RU" kern="1200" dirty="0">
                  <a:solidFill>
                    <a:schemeClr val="bg1">
                      <a:lumMod val="10000"/>
                    </a:schemeClr>
                  </a:solidFill>
                  <a:latin typeface="Myriad Pro" panose="020B0503030403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Отсутствие затрат на установку, ремонт и обслуживание футляров, что является постоянной статьей расходов при использовании конструкций с футляром</a:t>
              </a: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2127392" y="2543175"/>
            <a:ext cx="5031343" cy="968026"/>
            <a:chOff x="2290607" y="1245373"/>
            <a:chExt cx="4725098" cy="1017716"/>
          </a:xfrm>
          <a:gradFill>
            <a:gsLst>
              <a:gs pos="0">
                <a:srgbClr val="FFC000"/>
              </a:gs>
              <a:gs pos="7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2290607" y="1245373"/>
              <a:ext cx="4725098" cy="1017716"/>
            </a:xfrm>
            <a:prstGeom prst="roundRect">
              <a:avLst>
                <a:gd name="adj" fmla="val 16670"/>
              </a:avLst>
            </a:prstGeom>
            <a:grpFill/>
          </p:spPr>
          <p:style>
            <a:ln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Скругленный прямоугольник 6"/>
            <p:cNvSpPr/>
            <p:nvPr/>
          </p:nvSpPr>
          <p:spPr>
            <a:xfrm>
              <a:off x="2340297" y="1295063"/>
              <a:ext cx="4625718" cy="91833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55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>
                  <a:solidFill>
                    <a:schemeClr val="bg1">
                      <a:lumMod val="10000"/>
                    </a:schemeClr>
                  </a:solidFill>
                  <a:latin typeface="Myriad Pro" panose="020B0503030403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Исключение рисков коррозии на переходах газопровода из подземного в надземный и  исключение рисков утечек и потерь газа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3234400" y="3981089"/>
            <a:ext cx="5137008" cy="963008"/>
            <a:chOff x="106982" y="2445268"/>
            <a:chExt cx="4725098" cy="1017716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106982" y="2445268"/>
              <a:ext cx="4725098" cy="1017716"/>
            </a:xfrm>
            <a:prstGeom prst="roundRect">
              <a:avLst>
                <a:gd name="adj" fmla="val 16670"/>
              </a:avLst>
            </a:prstGeom>
            <a:gradFill>
              <a:gsLst>
                <a:gs pos="0">
                  <a:srgbClr val="FFC000"/>
                </a:gs>
                <a:gs pos="44000">
                  <a:schemeClr val="lt1">
                    <a:hueOff val="0"/>
                    <a:satOff val="0"/>
                    <a:lumOff val="0"/>
                    <a:alphaOff val="0"/>
                    <a:shade val="93000"/>
                    <a:satMod val="130000"/>
                  </a:schemeClr>
                </a:gs>
                <a:gs pos="100000">
                  <a:schemeClr val="lt1">
                    <a:hueOff val="0"/>
                    <a:satOff val="0"/>
                    <a:lumOff val="0"/>
                    <a:alphaOff val="0"/>
                    <a:shade val="94000"/>
                    <a:satMod val="135000"/>
                  </a:schemeClr>
                </a:gs>
              </a:gsLst>
            </a:gradFill>
          </p:spPr>
          <p:style>
            <a:ln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8"/>
            <p:cNvSpPr/>
            <p:nvPr/>
          </p:nvSpPr>
          <p:spPr>
            <a:xfrm>
              <a:off x="156672" y="2524515"/>
              <a:ext cx="4625718" cy="9183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5556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>
                  <a:solidFill>
                    <a:schemeClr val="bg1">
                      <a:lumMod val="10000"/>
                    </a:schemeClr>
                  </a:solidFill>
                  <a:latin typeface="Myriad Pro" panose="020B0503030403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Благодаря широкой линейке диаметров цокольных вводов, имеется возможность установки </a:t>
              </a:r>
              <a:r>
                <a:rPr lang="ru-RU" kern="1200" dirty="0" err="1">
                  <a:solidFill>
                    <a:schemeClr val="bg1">
                      <a:lumMod val="10000"/>
                    </a:schemeClr>
                  </a:solidFill>
                  <a:latin typeface="Myriad Pro" panose="020B0503030403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Бесфутлярных</a:t>
              </a:r>
              <a:r>
                <a:rPr lang="ru-RU" kern="1200" dirty="0">
                  <a:solidFill>
                    <a:schemeClr val="bg1">
                      <a:lumMod val="10000"/>
                    </a:schemeClr>
                  </a:solidFill>
                  <a:latin typeface="Myriad Pro" panose="020B0503030403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цокольных вводов </a:t>
              </a:r>
              <a:r>
                <a:rPr lang="en-US" kern="1200" dirty="0">
                  <a:solidFill>
                    <a:schemeClr val="bg1">
                      <a:lumMod val="10000"/>
                    </a:schemeClr>
                  </a:solidFill>
                  <a:latin typeface="Myriad Pro" panose="020B0503030403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AGPROTECT</a:t>
              </a:r>
              <a:r>
                <a:rPr lang="ru-RU" kern="1200" dirty="0">
                  <a:solidFill>
                    <a:schemeClr val="bg1">
                      <a:lumMod val="10000"/>
                    </a:schemeClr>
                  </a:solidFill>
                  <a:latin typeface="Myriad Pro" panose="020B0503030403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перед ГРС, ПГБ, ГРПШ и т.д., с диаметрами выше 300 мм</a:t>
              </a:r>
            </a:p>
          </p:txBody>
        </p:sp>
      </p:grpSp>
      <p:pic>
        <p:nvPicPr>
          <p:cNvPr id="2050" name="Picture 2" descr="C:\Users\User\Downloads\setting_825235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392" y="951753"/>
            <a:ext cx="864403" cy="86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ownloads\pipe_1696665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226" y="2368955"/>
            <a:ext cx="1044182" cy="104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ownloads\factory_823409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798" y="4127673"/>
            <a:ext cx="821028" cy="82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468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81870" y="75217"/>
            <a:ext cx="8674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Сертификаты соответствия</a:t>
            </a:r>
            <a:endParaRPr lang="ru-RU" sz="32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93840" y="4660462"/>
            <a:ext cx="84501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</a:rPr>
              <a:t>Сертификат соответствия Цокольных вводов ТУ</a:t>
            </a:r>
          </a:p>
          <a:p>
            <a:pPr marL="285750" indent="-285750">
              <a:buClr>
                <a:srgbClr val="FFC000"/>
              </a:buClr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bg1"/>
                </a:solidFill>
                <a:latin typeface="Myriad Pro" panose="020B0503030403020204" pitchFamily="34" charset="0"/>
              </a:rPr>
              <a:t>Сертификат соответствия ГАЗСЕРТ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91" y="659992"/>
            <a:ext cx="2747858" cy="3894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59991"/>
            <a:ext cx="2787267" cy="3872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6562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175559"/>
            <a:ext cx="9245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Виды конструкций цокольных вводов </a:t>
            </a:r>
            <a:r>
              <a:rPr lang="en-US" sz="32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AGPROTECT</a:t>
            </a:r>
            <a:endParaRPr lang="ru-RU" sz="3200" kern="1200" dirty="0">
              <a:solidFill>
                <a:schemeClr val="bg1"/>
              </a:solidFill>
              <a:latin typeface="Myriad Pro" panose="020B0503030403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28" y="1131623"/>
            <a:ext cx="3978872" cy="33184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93128" y="4728467"/>
            <a:ext cx="76305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Myriad Pro" panose="020B0503030403020204" pitchFamily="34" charset="0"/>
              </a:rPr>
              <a:t>ЦОКОЛЬНЫЙ ВВОД ПОЛИЭТИЛЕН-СТАЛЬ  «Г-ОБРАЗНЫЙ» БЕСФУТЛЯРНЫЙ AGPROTECT</a:t>
            </a:r>
          </a:p>
        </p:txBody>
      </p:sp>
      <p:pic>
        <p:nvPicPr>
          <p:cNvPr id="13" name="Picture 2" descr="\\Server2\share\ОТДЕЛ РТ\Архив\Дарья\ДАРЬЯ_16.05.24\КАТАЛОГИ И ПРАЙСЫ ИНДИЗАЙН\КАТАЛОГИ 2022\фото\Attachments_dasha216@air-gaz.ru_2022-03-30_08-10-53\IMG_504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32549" y="966499"/>
            <a:ext cx="3230426" cy="3675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893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175559"/>
            <a:ext cx="9245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Виды конструкций цокольных вводов </a:t>
            </a:r>
            <a:r>
              <a:rPr lang="en-US" sz="32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AGPROTECT</a:t>
            </a:r>
            <a:endParaRPr lang="ru-RU" sz="3200" kern="1200" dirty="0">
              <a:solidFill>
                <a:schemeClr val="bg1"/>
              </a:solidFill>
              <a:latin typeface="Myriad Pro" panose="020B0503030403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4318" y="4724390"/>
            <a:ext cx="82611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Myriad Pro" panose="020B0503030403020204" pitchFamily="34" charset="0"/>
              </a:rPr>
              <a:t>ЦОКОЛЬНЫЙ ВВОД ПОЛИЭТИЛЕН-СТАЛЬ  «Г-ОБРАЗНЫЙ» БЕСФУТЛЯРНЫЙ AGPROTECT С КРАНОМ И  ГИС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18" y="1124807"/>
            <a:ext cx="3967681" cy="33252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7" name="Picture 3" descr="\\Server2\share\ОТДЕЛ РТ\Архив\Дарья\ДАРЬЯ_16.05.24\КАТАЛОГИ И ПРАЙСЫ ИНДИЗАЙН\КАТАЛОГИ 2022\фото\В ПНГ В ОБРАБООТКЕ\IMG_946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25" y="553671"/>
            <a:ext cx="3530602" cy="470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19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175559"/>
            <a:ext cx="9245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Виды конструкций цокольных вводов </a:t>
            </a:r>
            <a:r>
              <a:rPr lang="en-US" sz="32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AGPROTECT</a:t>
            </a:r>
            <a:endParaRPr lang="ru-RU" sz="3200" kern="1200" dirty="0">
              <a:solidFill>
                <a:schemeClr val="bg1"/>
              </a:solidFill>
              <a:latin typeface="Myriad Pro" panose="020B0503030403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5618" y="4620280"/>
            <a:ext cx="75987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Myriad Pro" panose="020B0503030403020204" pitchFamily="34" charset="0"/>
              </a:rPr>
              <a:t>ЦОКОЛЬНЫЙ ВВОД ПОЛИЭТИЛЕН-СТАЛЬ «Г-ОБРАЗНЫЙ» БЕСФУТЛЯРНЫЙ AGPROTECT С ПЕРЕХОДОМ, КРАНОМ И ГИС</a:t>
            </a:r>
          </a:p>
        </p:txBody>
      </p:sp>
      <p:pic>
        <p:nvPicPr>
          <p:cNvPr id="1026" name="Picture 2" descr="\\Server2\share\ОТДЕЛ РТ\Архив\Дарья\ДАРЬЯ_16.05.24\КАТАЛОГИ И ПРАЙСЫ ИНДИЗАЙН\КАТАЛОГИ 2022\фото\В ПНГ В ОБРАБООТКЕ\6_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854" y="843905"/>
            <a:ext cx="4169694" cy="42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9" y="1130374"/>
            <a:ext cx="3956380" cy="325874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72092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175559"/>
            <a:ext cx="9245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Виды конструкций цокольных вводов </a:t>
            </a:r>
            <a:r>
              <a:rPr lang="en-US" sz="32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AGPROTECT</a:t>
            </a:r>
            <a:endParaRPr lang="ru-RU" sz="3200" kern="1200" dirty="0">
              <a:solidFill>
                <a:schemeClr val="bg1"/>
              </a:solidFill>
              <a:latin typeface="Myriad Pro" panose="020B0503030403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92429" y="4444760"/>
            <a:ext cx="55477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>
                    <a:lumMod val="75000"/>
                  </a:schemeClr>
                </a:solidFill>
                <a:latin typeface="Myriad Pro" panose="020B0503030403020204" pitchFamily="34" charset="0"/>
              </a:rPr>
              <a:t>ЦОКОЛЬНЫЙ ВВОД «i-образный» БЕСФУТЛЯРНЫЙ AGPROTECT</a:t>
            </a:r>
          </a:p>
        </p:txBody>
      </p:sp>
      <p:pic>
        <p:nvPicPr>
          <p:cNvPr id="2050" name="Picture 2" descr="\\Server2\share\ОТДЕЛ РТ\Архив\Дарья\ДАРЬЯ_16.05.24\КАТАЛОГИ И ПРАЙСЫ ИНДИЗАЙН\КАТАЛОГИ 2022\ГОСТ измененный\I-образ AGProtect стальной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29" y="1128227"/>
            <a:ext cx="3979571" cy="3167728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Server2\share\ОТДЕЛ РТ\Архив\Дарья\ДАРЬЯ_16.05.24\КАТАЛОГИ И ПРАЙСЫ ИНДИЗАЙН\КАТАЛОГИ 2022\фото\20220330 фото\20220330 Трубы\PhotoRoom_20220330_190500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0" t="10133" r="35014" b="6883"/>
          <a:stretch/>
        </p:blipFill>
        <p:spPr bwMode="auto">
          <a:xfrm>
            <a:off x="5867040" y="867656"/>
            <a:ext cx="2009776" cy="3968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395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101599" y="175559"/>
            <a:ext cx="9245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Фото опытных образцов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73" y="1279798"/>
            <a:ext cx="2752783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846" y="1279798"/>
            <a:ext cx="2754306" cy="3672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84" y="1279799"/>
            <a:ext cx="2730641" cy="36724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83535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66"/>
          <a:stretch/>
        </p:blipFill>
        <p:spPr>
          <a:xfrm>
            <a:off x="6700835" y="773327"/>
            <a:ext cx="2266950" cy="381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69861" y="102809"/>
            <a:ext cx="8905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Цокольные вводы AGPROTEKT</a:t>
            </a:r>
          </a:p>
        </p:txBody>
      </p:sp>
      <p:pic>
        <p:nvPicPr>
          <p:cNvPr id="11" name="Объект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3" r="15670"/>
          <a:stretch/>
        </p:blipFill>
        <p:spPr>
          <a:xfrm>
            <a:off x="169861" y="773327"/>
            <a:ext cx="2181163" cy="38002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Объект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8" t="246" r="6194" b="17357"/>
          <a:stretch/>
        </p:blipFill>
        <p:spPr>
          <a:xfrm>
            <a:off x="2462210" y="1045594"/>
            <a:ext cx="4048125" cy="32557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31882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175559"/>
            <a:ext cx="9245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Варианты установки цокольных вводов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2" t="4328" r="27739" b="6937"/>
          <a:stretch/>
        </p:blipFill>
        <p:spPr>
          <a:xfrm>
            <a:off x="4932040" y="1052067"/>
            <a:ext cx="2016224" cy="374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483" t="20600" r="19700" b="25179"/>
          <a:stretch/>
        </p:blipFill>
        <p:spPr>
          <a:xfrm>
            <a:off x="2548636" y="1076083"/>
            <a:ext cx="2232248" cy="374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923" r="27430" b="8329"/>
          <a:stretch/>
        </p:blipFill>
        <p:spPr>
          <a:xfrm>
            <a:off x="467544" y="1076087"/>
            <a:ext cx="1944216" cy="3727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Объект 9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15" t="14444" r="21017" b="19726"/>
          <a:stretch/>
        </p:blipFill>
        <p:spPr>
          <a:xfrm>
            <a:off x="7092288" y="1100100"/>
            <a:ext cx="1912167" cy="372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0915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69861" y="0"/>
            <a:ext cx="89058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Преимущества использования </a:t>
            </a:r>
          </a:p>
          <a:p>
            <a:pPr algn="ctr"/>
            <a:r>
              <a:rPr lang="ru-RU" sz="3200" kern="1200" dirty="0">
                <a:solidFill>
                  <a:schemeClr val="bg1"/>
                </a:solidFill>
                <a:latin typeface="Myriad Pro" panose="020B0503030403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Цокольных вводов AGPROTEKT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714870"/>
              </p:ext>
            </p:extLst>
          </p:nvPr>
        </p:nvGraphicFramePr>
        <p:xfrm>
          <a:off x="511173" y="1329145"/>
          <a:ext cx="8223250" cy="329047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870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5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20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Этап 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ЦВ с футляром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ЦВ </a:t>
                      </a:r>
                      <a:r>
                        <a:rPr lang="en-US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AGPROTEKT</a:t>
                      </a:r>
                      <a:endParaRPr lang="en-US" sz="24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1. Проектирование 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-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+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2. Запуск в производство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-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+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3. Транспортировка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-</a:t>
                      </a:r>
                      <a:r>
                        <a:rPr lang="en-US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 </a:t>
                      </a:r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-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+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4. Монтаж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-</a:t>
                      </a:r>
                      <a:r>
                        <a:rPr lang="en-US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 </a:t>
                      </a:r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-</a:t>
                      </a:r>
                      <a:r>
                        <a:rPr lang="en-US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 </a:t>
                      </a:r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-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+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5. Цена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+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-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39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6. Обслуживание</a:t>
                      </a:r>
                      <a:endParaRPr lang="ru-RU" sz="18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-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+</a:t>
                      </a:r>
                      <a:endParaRPr lang="ru-RU" sz="2400" b="0" i="0" u="none" strike="noStrike" dirty="0">
                        <a:solidFill>
                          <a:schemeClr val="bg1"/>
                        </a:solidFill>
                        <a:effectLst/>
                        <a:latin typeface="Myriad Pro" panose="020B0503030403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7. Срок эксплуатации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Myriad Pro" panose="020B050303040302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1965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 noGrp="1"/>
          </p:cNvSpPr>
          <p:nvPr>
            <p:ph type="ctrTitle"/>
          </p:nvPr>
        </p:nvSpPr>
        <p:spPr>
          <a:xfrm>
            <a:off x="338667" y="322263"/>
            <a:ext cx="7207037" cy="800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Myriad Pro" panose="020B0503030403020204" pitchFamily="34" charset="0"/>
              </a:rPr>
              <a:t>Завод по производству стальных и полиэтиленовых фитингов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Myriad Pro" panose="020B0503030403020204" pitchFamily="34" charset="0"/>
              </a:rPr>
              <a:t>для систем газификации и водоснабжения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0395" y="237828"/>
            <a:ext cx="1194048" cy="86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665910" y="1113450"/>
            <a:ext cx="13430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Myriad Pro" panose="020B0503030403020204" pitchFamily="34" charset="0"/>
              </a:rPr>
              <a:t>АИР-ГАЗ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77708" y="2292004"/>
            <a:ext cx="708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600" dirty="0">
                <a:solidFill>
                  <a:schemeClr val="bg1"/>
                </a:solidFill>
                <a:latin typeface="Myriad Pro" panose="020B0503030403020204" pitchFamily="34" charset="0"/>
              </a:rPr>
              <a:t>Спасибо за внимание!</a:t>
            </a:r>
          </a:p>
        </p:txBody>
      </p:sp>
      <p:pic>
        <p:nvPicPr>
          <p:cNvPr id="8" name="Picture 4" descr="C:\Users\User\Downloads\qrcod_cWEz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432" y="4252498"/>
            <a:ext cx="973148" cy="89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91006" y="4252498"/>
            <a:ext cx="2916941" cy="83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000" dirty="0">
                <a:solidFill>
                  <a:schemeClr val="bg1"/>
                </a:solidFill>
                <a:latin typeface="Myriad Pro" panose="020B0503030403020204" pitchFamily="34" charset="0"/>
              </a:rPr>
              <a:t>8 843 211-85-85</a:t>
            </a:r>
            <a:br>
              <a:rPr lang="ru-RU" sz="2000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Myriad Pro" panose="020B0503030403020204" pitchFamily="34" charset="0"/>
              </a:rPr>
              <a:t>г. Казань</a:t>
            </a:r>
          </a:p>
          <a:p>
            <a:pPr algn="ctr">
              <a:lnSpc>
                <a:spcPct val="80000"/>
              </a:lnSpc>
            </a:pPr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info@air-gaz.ru</a:t>
            </a:r>
            <a:endParaRPr lang="ru-RU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409616"/>
      </p:ext>
    </p:extLst>
  </p:cSld>
  <p:clrMapOvr>
    <a:masterClrMapping/>
  </p:clrMapOvr>
</p:sld>
</file>

<file path=ppt/theme/theme1.xml><?xml version="1.0" encoding="utf-8"?>
<a:theme xmlns:a="http://schemas.openxmlformats.org/drawingml/2006/main" name="2_Специальное оформление">
  <a:themeElements>
    <a:clrScheme name="Другая 11">
      <a:dk1>
        <a:srgbClr val="222222"/>
      </a:dk1>
      <a:lt1>
        <a:srgbClr val="F3F3F3"/>
      </a:lt1>
      <a:dk2>
        <a:srgbClr val="666666"/>
      </a:dk2>
      <a:lt2>
        <a:srgbClr val="106161"/>
      </a:lt2>
      <a:accent1>
        <a:srgbClr val="C3C0C0"/>
      </a:accent1>
      <a:accent2>
        <a:srgbClr val="F3F3F3"/>
      </a:accent2>
      <a:accent3>
        <a:srgbClr val="333333"/>
      </a:accent3>
      <a:accent4>
        <a:srgbClr val="9B9796"/>
      </a:accent4>
      <a:accent5>
        <a:srgbClr val="F4F3F1"/>
      </a:accent5>
      <a:accent6>
        <a:srgbClr val="96C944"/>
      </a:accent6>
      <a:hlink>
        <a:srgbClr val="1155CC"/>
      </a:hlink>
      <a:folHlink>
        <a:srgbClr val="6611C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Другая 16">
      <a:dk1>
        <a:srgbClr val="222222"/>
      </a:dk1>
      <a:lt1>
        <a:srgbClr val="F3F3F3"/>
      </a:lt1>
      <a:dk2>
        <a:srgbClr val="106161"/>
      </a:dk2>
      <a:lt2>
        <a:srgbClr val="F3F3F3"/>
      </a:lt2>
      <a:accent1>
        <a:srgbClr val="106161"/>
      </a:accent1>
      <a:accent2>
        <a:srgbClr val="F3F3F3"/>
      </a:accent2>
      <a:accent3>
        <a:srgbClr val="333333"/>
      </a:accent3>
      <a:accent4>
        <a:srgbClr val="106161"/>
      </a:accent4>
      <a:accent5>
        <a:srgbClr val="F4F3F1"/>
      </a:accent5>
      <a:accent6>
        <a:srgbClr val="96C944"/>
      </a:accent6>
      <a:hlink>
        <a:srgbClr val="1155CC"/>
      </a:hlink>
      <a:folHlink>
        <a:srgbClr val="6611CC"/>
      </a:folHlink>
    </a:clrScheme>
    <a:fontScheme name="Другая 1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Специальное оформление">
  <a:themeElements>
    <a:clrScheme name="Другая 20">
      <a:dk1>
        <a:srgbClr val="222222"/>
      </a:dk1>
      <a:lt1>
        <a:srgbClr val="F3F3F3"/>
      </a:lt1>
      <a:dk2>
        <a:srgbClr val="106161"/>
      </a:dk2>
      <a:lt2>
        <a:srgbClr val="F3F3F3"/>
      </a:lt2>
      <a:accent1>
        <a:srgbClr val="106161"/>
      </a:accent1>
      <a:accent2>
        <a:srgbClr val="F3F3F3"/>
      </a:accent2>
      <a:accent3>
        <a:srgbClr val="333333"/>
      </a:accent3>
      <a:accent4>
        <a:srgbClr val="106161"/>
      </a:accent4>
      <a:accent5>
        <a:srgbClr val="F3F3F3"/>
      </a:accent5>
      <a:accent6>
        <a:srgbClr val="96C944"/>
      </a:accent6>
      <a:hlink>
        <a:srgbClr val="1155CC"/>
      </a:hlink>
      <a:folHlink>
        <a:srgbClr val="6611C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4844</TotalTime>
  <Words>1921</Words>
  <Application>Microsoft Office PowerPoint</Application>
  <PresentationFormat>Экран (16:9)</PresentationFormat>
  <Paragraphs>176</Paragraphs>
  <Slides>24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Calibri</vt:lpstr>
      <vt:lpstr>Dosis</vt:lpstr>
      <vt:lpstr>Myriad Pro</vt:lpstr>
      <vt:lpstr>Arial Unicode MS</vt:lpstr>
      <vt:lpstr>Courier New</vt:lpstr>
      <vt:lpstr>Arial</vt:lpstr>
      <vt:lpstr>2_Специальное оформление</vt:lpstr>
      <vt:lpstr>Специальное оформление</vt:lpstr>
      <vt:lpstr>3_Специальное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Завод по производству стальных и полиэтиленовых фитингов для систем газификации и водоснабжения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Дарья</dc:creator>
  <cp:lastModifiedBy>Петр Дементьев</cp:lastModifiedBy>
  <cp:revision>279</cp:revision>
  <dcterms:modified xsi:type="dcterms:W3CDTF">2026-10-16T03:57:52Z</dcterms:modified>
</cp:coreProperties>
</file>