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3" r:id="rId4"/>
    <p:sldId id="264" r:id="rId5"/>
    <p:sldId id="258" r:id="rId6"/>
    <p:sldId id="261" r:id="rId7"/>
    <p:sldId id="262" r:id="rId8"/>
    <p:sldId id="260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80" r:id="rId20"/>
    <p:sldId id="281" r:id="rId21"/>
    <p:sldId id="282" r:id="rId22"/>
    <p:sldId id="283" r:id="rId23"/>
    <p:sldId id="345" r:id="rId2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04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600" y="36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8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2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30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9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9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4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15.svg"/><Relationship Id="rId4" Type="http://schemas.openxmlformats.org/officeDocument/2006/relationships/image" Target="../media/image50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15.svg"/><Relationship Id="rId4" Type="http://schemas.openxmlformats.org/officeDocument/2006/relationships/image" Target="../media/image56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sv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61.jpe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9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jpeg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7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svg"/><Relationship Id="rId4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93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13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ПРОМЫШЛЕННОЕ ГАЗОВОЕ ОБОРУДОВАНИЕ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95875" y="9201150"/>
            <a:ext cx="8086725" cy="295275"/>
          </a:xfrm>
          <a:prstGeom prst="rect">
            <a:avLst/>
          </a:prstGeom>
        </p:spPr>
      </p:pic>
      <p:pic>
        <p:nvPicPr>
          <p:cNvPr id="4" name="Group 15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0" y="0"/>
            <a:ext cx="12687300" cy="1028700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4010025"/>
            <a:ext cx="16002000" cy="20859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80A4583 15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1352550"/>
            <a:ext cx="17526000" cy="855345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163925" y="381000"/>
            <a:ext cx="1743075" cy="638175"/>
          </a:xfrm>
          <a:prstGeom prst="rect">
            <a:avLst/>
          </a:prstGeom>
        </p:spPr>
      </p:pic>
      <p:pic>
        <p:nvPicPr>
          <p:cNvPr id="4" name="image 22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76250" y="1447800"/>
            <a:ext cx="17335500" cy="1143000"/>
          </a:xfrm>
          <a:prstGeom prst="rect">
            <a:avLst/>
          </a:prstGeom>
        </p:spPr>
      </p:pic>
      <p:pic>
        <p:nvPicPr>
          <p:cNvPr id="5" name="image 227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76250" y="8648700"/>
            <a:ext cx="17335500" cy="116205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504825" y="342900"/>
            <a:ext cx="59817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25"/>
              </a:lnSpc>
              <a:buNone/>
            </a:pPr>
            <a:r>
              <a:rPr lang="en-US" sz="450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ОБЗОР КОМПАНИИ</a:t>
            </a:r>
            <a:endParaRPr lang="en-US" sz="4500" dirty="0"/>
          </a:p>
        </p:txBody>
      </p:sp>
      <p:sp>
        <p:nvSpPr>
          <p:cNvPr id="7" name="default_name"/>
          <p:cNvSpPr/>
          <p:nvPr/>
        </p:nvSpPr>
        <p:spPr>
          <a:xfrm>
            <a:off x="16992600" y="438726"/>
            <a:ext cx="942975" cy="58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8" name="Text 2"/>
          <p:cNvSpPr/>
          <p:nvPr/>
        </p:nvSpPr>
        <p:spPr>
          <a:xfrm>
            <a:off x="762000" y="1638300"/>
            <a:ext cx="107632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«ПромГазСервис» один из ведущих российских производителей</a:t>
            </a:r>
            <a:br>
              <a:rPr dirty="0"/>
            </a:b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промышленного газорегулирующего оборудования полного цикла</a:t>
            </a:r>
            <a:endParaRPr lang="en-US" sz="2400" dirty="0"/>
          </a:p>
        </p:txBody>
      </p:sp>
      <p:sp>
        <p:nvSpPr>
          <p:cNvPr id="9" name="name_14"/>
          <p:cNvSpPr/>
          <p:nvPr/>
        </p:nvSpPr>
        <p:spPr>
          <a:xfrm>
            <a:off x="6115050" y="8724900"/>
            <a:ext cx="3524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4"/>
          <p:cNvSpPr/>
          <p:nvPr/>
        </p:nvSpPr>
        <p:spPr>
          <a:xfrm>
            <a:off x="6543675" y="8772525"/>
            <a:ext cx="23526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лет опыта в отрасли</a:t>
            </a:r>
            <a:endParaRPr lang="en-US" sz="1800" dirty="0"/>
          </a:p>
        </p:txBody>
      </p:sp>
      <p:sp>
        <p:nvSpPr>
          <p:cNvPr id="11" name="name_100"/>
          <p:cNvSpPr/>
          <p:nvPr/>
        </p:nvSpPr>
        <p:spPr>
          <a:xfrm>
            <a:off x="666750" y="8724900"/>
            <a:ext cx="7715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100+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1533525" y="8772525"/>
            <a:ext cx="4152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квалифицированных специалистов</a:t>
            </a:r>
            <a:endParaRPr lang="en-US" sz="1800" dirty="0"/>
          </a:p>
        </p:txBody>
      </p:sp>
      <p:sp>
        <p:nvSpPr>
          <p:cNvPr id="13" name="name_3"/>
          <p:cNvSpPr/>
          <p:nvPr/>
        </p:nvSpPr>
        <p:spPr>
          <a:xfrm>
            <a:off x="666750" y="9353550"/>
            <a:ext cx="2190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8"/>
          <p:cNvSpPr/>
          <p:nvPr/>
        </p:nvSpPr>
        <p:spPr>
          <a:xfrm>
            <a:off x="962025" y="9401175"/>
            <a:ext cx="50196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производственные площадки в г. Энгельсе</a:t>
            </a:r>
            <a:endParaRPr lang="en-US" sz="1800" dirty="0"/>
          </a:p>
        </p:txBody>
      </p:sp>
      <p:sp>
        <p:nvSpPr>
          <p:cNvPr id="15" name="name_5000"/>
          <p:cNvSpPr/>
          <p:nvPr/>
        </p:nvSpPr>
        <p:spPr>
          <a:xfrm>
            <a:off x="6400800" y="9353550"/>
            <a:ext cx="1047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5000+</a:t>
            </a:r>
            <a:endParaRPr lang="en-US" sz="2400" dirty="0"/>
          </a:p>
        </p:txBody>
      </p:sp>
      <p:sp>
        <p:nvSpPr>
          <p:cNvPr id="16" name="Text 10"/>
          <p:cNvSpPr/>
          <p:nvPr/>
        </p:nvSpPr>
        <p:spPr>
          <a:xfrm>
            <a:off x="7534275" y="9401175"/>
            <a:ext cx="28765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единиц продукции в год</a:t>
            </a:r>
            <a:endParaRPr lang="en-US" sz="1800" dirty="0"/>
          </a:p>
        </p:txBody>
      </p:sp>
      <p:sp>
        <p:nvSpPr>
          <p:cNvPr id="17" name="name_40"/>
          <p:cNvSpPr/>
          <p:nvPr/>
        </p:nvSpPr>
        <p:spPr>
          <a:xfrm>
            <a:off x="10858500" y="935355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40 </a:t>
            </a:r>
            <a:endParaRPr lang="en-US" sz="2400" dirty="0"/>
          </a:p>
        </p:txBody>
      </p:sp>
      <p:sp>
        <p:nvSpPr>
          <p:cNvPr id="18" name="Text 12"/>
          <p:cNvSpPr/>
          <p:nvPr/>
        </p:nvSpPr>
        <p:spPr>
          <a:xfrm>
            <a:off x="11391900" y="9401175"/>
            <a:ext cx="62960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регионов России и страны СНГ — география поставок 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305"/>
          <p:cNvSpPr/>
          <p:nvPr/>
        </p:nvSpPr>
        <p:spPr>
          <a:xfrm>
            <a:off x="381000" y="1504950"/>
            <a:ext cx="8715375" cy="1971675"/>
          </a:xfrm>
          <a:prstGeom prst="roundRect">
            <a:avLst>
              <a:gd name="adj" fmla="val 9662"/>
            </a:avLst>
          </a:prstGeom>
          <a:solidFill>
            <a:srgbClr val="393A4A"/>
          </a:solidFill>
          <a:ln/>
        </p:spPr>
      </p:sp>
      <p:sp>
        <p:nvSpPr>
          <p:cNvPr id="3" name="Rectangle 7306"/>
          <p:cNvSpPr/>
          <p:nvPr/>
        </p:nvSpPr>
        <p:spPr>
          <a:xfrm>
            <a:off x="9191625" y="1504950"/>
            <a:ext cx="8715375" cy="1971675"/>
          </a:xfrm>
          <a:prstGeom prst="roundRect">
            <a:avLst>
              <a:gd name="adj" fmla="val 9662"/>
            </a:avLst>
          </a:prstGeom>
          <a:solidFill>
            <a:srgbClr val="393A4A"/>
          </a:solidFill>
          <a:ln/>
        </p:spPr>
      </p:sp>
      <p:pic>
        <p:nvPicPr>
          <p:cNvPr id="4" name="Rectangle 74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125325" y="3571875"/>
            <a:ext cx="5781675" cy="6334125"/>
          </a:xfrm>
          <a:prstGeom prst="rect">
            <a:avLst/>
          </a:prstGeom>
        </p:spPr>
      </p:pic>
      <p:pic>
        <p:nvPicPr>
          <p:cNvPr id="5" name="Rectangle 7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1000" y="3571875"/>
            <a:ext cx="11649075" cy="6334125"/>
          </a:xfrm>
          <a:prstGeom prst="rect">
            <a:avLst/>
          </a:prstGeom>
        </p:spPr>
      </p:pic>
      <p:pic>
        <p:nvPicPr>
          <p:cNvPr id="6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71500" y="1695450"/>
            <a:ext cx="541020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Реализуем проекты любой сложности: </a:t>
            </a:r>
            <a:endParaRPr lang="en-US" sz="195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находим оптимальное инженерное решение для надежного результата</a:t>
            </a:r>
            <a:endParaRPr lang="en-US" sz="1950" dirty="0"/>
          </a:p>
        </p:txBody>
      </p:sp>
      <p:sp>
        <p:nvSpPr>
          <p:cNvPr id="8" name="Text 3"/>
          <p:cNvSpPr/>
          <p:nvPr/>
        </p:nvSpPr>
        <p:spPr>
          <a:xfrm>
            <a:off x="9382125" y="1695450"/>
            <a:ext cx="36385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Три конструкторских бюро: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9382125" y="1990725"/>
            <a:ext cx="434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Газорегулирующее оборудование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9382125" y="2276475"/>
            <a:ext cx="4305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Крупногабаритное оборудование</a:t>
            </a:r>
            <a:endParaRPr lang="en-US" sz="1800" dirty="0"/>
          </a:p>
        </p:txBody>
      </p:sp>
      <p:sp>
        <p:nvSpPr>
          <p:cNvPr id="11" name="-"/>
          <p:cNvSpPr/>
          <p:nvPr/>
        </p:nvSpPr>
        <p:spPr>
          <a:xfrm>
            <a:off x="9382125" y="2562225"/>
            <a:ext cx="457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Приборно-регулирующая арматура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381000" y="381000"/>
            <a:ext cx="1353502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25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КВАЛИФИЦИРОВАННЫЙ ПЕРСОНАЛ</a:t>
            </a:r>
            <a:endParaRPr lang="en-US" sz="5250" dirty="0"/>
          </a:p>
        </p:txBody>
      </p:sp>
      <p:sp>
        <p:nvSpPr>
          <p:cNvPr id="13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7305"/>
          <p:cNvSpPr/>
          <p:nvPr/>
        </p:nvSpPr>
        <p:spPr>
          <a:xfrm>
            <a:off x="381000" y="1504950"/>
            <a:ext cx="11620500" cy="4305300"/>
          </a:xfrm>
          <a:prstGeom prst="roundRect">
            <a:avLst>
              <a:gd name="adj" fmla="val 4425"/>
            </a:avLst>
          </a:prstGeom>
          <a:solidFill>
            <a:srgbClr val="393A4A"/>
          </a:solidFill>
          <a:ln/>
        </p:spPr>
      </p:sp>
      <p:pic>
        <p:nvPicPr>
          <p:cNvPr id="4" name="080A4583 1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1000" y="5905500"/>
            <a:ext cx="5810250" cy="4000500"/>
          </a:xfrm>
          <a:prstGeom prst="rect">
            <a:avLst/>
          </a:prstGeom>
        </p:spPr>
      </p:pic>
      <p:pic>
        <p:nvPicPr>
          <p:cNvPr id="5" name="080A4583 1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096750" y="1504950"/>
            <a:ext cx="5810250" cy="4305300"/>
          </a:xfrm>
          <a:prstGeom prst="rect">
            <a:avLst/>
          </a:prstGeom>
        </p:spPr>
      </p:pic>
      <p:pic>
        <p:nvPicPr>
          <p:cNvPr id="6" name="Group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pic>
        <p:nvPicPr>
          <p:cNvPr id="7" name="080A4583 18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096750" y="5905500"/>
            <a:ext cx="5810250" cy="4000500"/>
          </a:xfrm>
          <a:prstGeom prst="rect">
            <a:avLst/>
          </a:prstGeom>
        </p:spPr>
      </p:pic>
      <p:pic>
        <p:nvPicPr>
          <p:cNvPr id="8" name="080A4583 20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286500" y="5905500"/>
            <a:ext cx="5715000" cy="4000500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571500" y="1695450"/>
            <a:ext cx="106203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Три производственные площадки оснащены современным высокотехнологичным оборудованием</a:t>
            </a:r>
            <a:endParaRPr lang="en-US" sz="2400" dirty="0"/>
          </a:p>
        </p:txBody>
      </p:sp>
      <p:sp>
        <p:nvSpPr>
          <p:cNvPr id="10" name="Text 2"/>
          <p:cNvSpPr/>
          <p:nvPr/>
        </p:nvSpPr>
        <p:spPr>
          <a:xfrm>
            <a:off x="666750" y="2647950"/>
            <a:ext cx="3590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лазерные труборезы с ЧПУ</a:t>
            </a:r>
            <a:endParaRPr lang="en-US" sz="1800" dirty="0"/>
          </a:p>
        </p:txBody>
      </p:sp>
      <p:sp>
        <p:nvSpPr>
          <p:cNvPr id="11" name="Text 3"/>
          <p:cNvSpPr/>
          <p:nvPr/>
        </p:nvSpPr>
        <p:spPr>
          <a:xfrm>
            <a:off x="666750" y="3028950"/>
            <a:ext cx="4457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лазерная резка листового металла </a:t>
            </a:r>
            <a:endParaRPr lang="en-US" sz="1800" dirty="0"/>
          </a:p>
        </p:txBody>
      </p:sp>
      <p:sp>
        <p:nvSpPr>
          <p:cNvPr id="12" name="Text 4"/>
          <p:cNvSpPr/>
          <p:nvPr/>
        </p:nvSpPr>
        <p:spPr>
          <a:xfrm>
            <a:off x="666750" y="3409950"/>
            <a:ext cx="30384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листогибочные прессы</a:t>
            </a:r>
            <a:endParaRPr lang="en-US" sz="1800" dirty="0"/>
          </a:p>
        </p:txBody>
      </p:sp>
      <p:sp>
        <p:nvSpPr>
          <p:cNvPr id="13" name="Text 5"/>
          <p:cNvSpPr/>
          <p:nvPr/>
        </p:nvSpPr>
        <p:spPr>
          <a:xfrm>
            <a:off x="666750" y="3790950"/>
            <a:ext cx="4876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автоматы продольного точения с ЧПУ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666750" y="4171950"/>
            <a:ext cx="44005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токарно-фрезерные станки с ЧПУ</a:t>
            </a:r>
            <a:endParaRPr lang="en-US" sz="1800" dirty="0"/>
          </a:p>
        </p:txBody>
      </p:sp>
      <p:sp>
        <p:nvSpPr>
          <p:cNvPr id="15" name="Text 7"/>
          <p:cNvSpPr/>
          <p:nvPr/>
        </p:nvSpPr>
        <p:spPr>
          <a:xfrm>
            <a:off x="666750" y="4552950"/>
            <a:ext cx="5953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фрезерные центры для обработки литья с ЧПУ</a:t>
            </a:r>
            <a:endParaRPr lang="en-US" sz="1800" dirty="0"/>
          </a:p>
        </p:txBody>
      </p:sp>
      <p:sp>
        <p:nvSpPr>
          <p:cNvPr id="16" name="Text 8"/>
          <p:cNvSpPr/>
          <p:nvPr/>
        </p:nvSpPr>
        <p:spPr>
          <a:xfrm>
            <a:off x="666750" y="4933950"/>
            <a:ext cx="37528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линии порошковой покраски</a:t>
            </a:r>
            <a:endParaRPr lang="en-US" sz="1800" dirty="0"/>
          </a:p>
        </p:txBody>
      </p:sp>
      <p:sp>
        <p:nvSpPr>
          <p:cNvPr id="17" name="Text 9"/>
          <p:cNvSpPr/>
          <p:nvPr/>
        </p:nvSpPr>
        <p:spPr>
          <a:xfrm>
            <a:off x="381000" y="381000"/>
            <a:ext cx="1033462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25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ТЕХНИЧЕСКОЕ ОСНАЩЕНИЕ</a:t>
            </a:r>
            <a:endParaRPr lang="en-US" sz="5250" dirty="0"/>
          </a:p>
        </p:txBody>
      </p:sp>
      <p:sp>
        <p:nvSpPr>
          <p:cNvPr id="18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80A4583 15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2038350"/>
            <a:ext cx="17526000" cy="7867650"/>
          </a:xfrm>
          <a:prstGeom prst="rect">
            <a:avLst/>
          </a:prstGeom>
        </p:spPr>
      </p:pic>
      <p:pic>
        <p:nvPicPr>
          <p:cNvPr id="3" name="image 228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6250" y="2133600"/>
            <a:ext cx="7105650" cy="284797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356638" y="1031156"/>
            <a:ext cx="3257550" cy="24193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163925" y="381000"/>
            <a:ext cx="1743075" cy="63817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381000" y="381000"/>
            <a:ext cx="108870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25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СВАРОЧНОЕ ПРОИЗВОДСТВО</a:t>
            </a:r>
            <a:endParaRPr lang="en-US" sz="5250" dirty="0"/>
          </a:p>
        </p:txBody>
      </p:sp>
      <p:sp>
        <p:nvSpPr>
          <p:cNvPr id="7" name="default_name"/>
          <p:cNvSpPr/>
          <p:nvPr/>
        </p:nvSpPr>
        <p:spPr>
          <a:xfrm>
            <a:off x="16992600" y="438724"/>
            <a:ext cx="942975" cy="58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8" name="Text 2"/>
          <p:cNvSpPr/>
          <p:nvPr/>
        </p:nvSpPr>
        <p:spPr>
          <a:xfrm>
            <a:off x="590550" y="2800350"/>
            <a:ext cx="4876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Технология сварочного производства</a:t>
            </a:r>
            <a:endParaRPr lang="en-US" sz="1800" dirty="0"/>
          </a:p>
        </p:txBody>
      </p:sp>
      <p:sp>
        <p:nvSpPr>
          <p:cNvPr id="9" name="default_name"/>
          <p:cNvSpPr/>
          <p:nvPr/>
        </p:nvSpPr>
        <p:spPr>
          <a:xfrm>
            <a:off x="590550" y="3181350"/>
            <a:ext cx="209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Оборудование</a:t>
            </a:r>
            <a:endParaRPr lang="en-US" sz="1800" dirty="0"/>
          </a:p>
        </p:txBody>
      </p:sp>
      <p:sp>
        <p:nvSpPr>
          <p:cNvPr id="10" name="default_name"/>
          <p:cNvSpPr/>
          <p:nvPr/>
        </p:nvSpPr>
        <p:spPr>
          <a:xfrm>
            <a:off x="590550" y="3562350"/>
            <a:ext cx="3667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Персонал</a:t>
            </a:r>
            <a:endParaRPr lang="en-US" sz="1800" dirty="0"/>
          </a:p>
        </p:txBody>
      </p:sp>
      <p:sp>
        <p:nvSpPr>
          <p:cNvPr id="11" name="Text 5"/>
          <p:cNvSpPr/>
          <p:nvPr/>
        </p:nvSpPr>
        <p:spPr>
          <a:xfrm>
            <a:off x="762000" y="2324100"/>
            <a:ext cx="3200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Аттестация в НАКС: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762000" y="4410075"/>
            <a:ext cx="6400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Лаборатори неразрушающего контроля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7305"/>
          <p:cNvSpPr/>
          <p:nvPr/>
        </p:nvSpPr>
        <p:spPr>
          <a:xfrm>
            <a:off x="381000" y="1314450"/>
            <a:ext cx="8715375" cy="4248150"/>
          </a:xfrm>
          <a:prstGeom prst="roundRect">
            <a:avLst>
              <a:gd name="adj" fmla="val 4484"/>
            </a:avLst>
          </a:prstGeom>
          <a:solidFill>
            <a:srgbClr val="393A4A"/>
          </a:solidFill>
          <a:ln/>
        </p:spPr>
      </p:sp>
      <p:pic>
        <p:nvPicPr>
          <p:cNvPr id="4" name="080A4583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1000" y="5657850"/>
            <a:ext cx="8715375" cy="4248150"/>
          </a:xfrm>
          <a:prstGeom prst="rect">
            <a:avLst/>
          </a:prstGeom>
        </p:spPr>
      </p:pic>
      <p:pic>
        <p:nvPicPr>
          <p:cNvPr id="5" name="080A4583 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91625" y="5657850"/>
            <a:ext cx="8715375" cy="4248150"/>
          </a:xfrm>
          <a:prstGeom prst="rect">
            <a:avLst/>
          </a:prstGeom>
        </p:spPr>
      </p:pic>
      <p:pic>
        <p:nvPicPr>
          <p:cNvPr id="6" name="080A4583 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191625" y="1314450"/>
            <a:ext cx="8715375" cy="4248150"/>
          </a:xfrm>
          <a:prstGeom prst="rect">
            <a:avLst/>
          </a:prstGeom>
        </p:spPr>
      </p:pic>
      <p:pic>
        <p:nvPicPr>
          <p:cNvPr id="7" name="Group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71500" y="1504950"/>
            <a:ext cx="8362950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Квалифицированные специалисты и современное оборудование гарантируют высокое качество и соблюдение сроков выпуска продукции</a:t>
            </a:r>
            <a:endParaRPr lang="en-US" sz="2400" dirty="0"/>
          </a:p>
        </p:txBody>
      </p:sp>
      <p:sp>
        <p:nvSpPr>
          <p:cNvPr id="9" name="Text 2"/>
          <p:cNvSpPr/>
          <p:nvPr/>
        </p:nvSpPr>
        <p:spPr>
          <a:xfrm>
            <a:off x="381000" y="381000"/>
            <a:ext cx="83343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25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СБОРОЧНЫЙ УЧАСТОК</a:t>
            </a:r>
            <a:endParaRPr lang="en-US" sz="5250" dirty="0"/>
          </a:p>
        </p:txBody>
      </p:sp>
      <p:sp>
        <p:nvSpPr>
          <p:cNvPr id="10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7305"/>
          <p:cNvSpPr/>
          <p:nvPr/>
        </p:nvSpPr>
        <p:spPr>
          <a:xfrm>
            <a:off x="381000" y="1314450"/>
            <a:ext cx="8715375" cy="4248150"/>
          </a:xfrm>
          <a:prstGeom prst="roundRect">
            <a:avLst>
              <a:gd name="adj" fmla="val 4484"/>
            </a:avLst>
          </a:prstGeom>
          <a:solidFill>
            <a:srgbClr val="393A4A"/>
          </a:solidFill>
          <a:ln/>
        </p:spPr>
      </p:sp>
      <p:pic>
        <p:nvPicPr>
          <p:cNvPr id="4" name="080A4583 6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1000" y="5524500"/>
            <a:ext cx="8715375" cy="4381500"/>
          </a:xfrm>
          <a:prstGeom prst="rect">
            <a:avLst/>
          </a:prstGeom>
        </p:spPr>
      </p:pic>
      <p:pic>
        <p:nvPicPr>
          <p:cNvPr id="5" name="080A4583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91625" y="5524500"/>
            <a:ext cx="8715375" cy="4381500"/>
          </a:xfrm>
          <a:prstGeom prst="rect">
            <a:avLst/>
          </a:prstGeom>
        </p:spPr>
      </p:pic>
      <p:pic>
        <p:nvPicPr>
          <p:cNvPr id="6" name="080A4583 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191625" y="1314450"/>
            <a:ext cx="8715375" cy="4114800"/>
          </a:xfrm>
          <a:prstGeom prst="rect">
            <a:avLst/>
          </a:prstGeom>
        </p:spPr>
      </p:pic>
      <p:pic>
        <p:nvPicPr>
          <p:cNvPr id="7" name="Group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71500" y="1504950"/>
            <a:ext cx="8010525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Проверка качества на каждом этапе производства с поверенным мерительным инструментом и специализированным оборудованием</a:t>
            </a:r>
            <a:endParaRPr lang="en-US" sz="2400" dirty="0"/>
          </a:p>
        </p:txBody>
      </p:sp>
      <p:sp>
        <p:nvSpPr>
          <p:cNvPr id="9" name="Text 2"/>
          <p:cNvSpPr/>
          <p:nvPr/>
        </p:nvSpPr>
        <p:spPr>
          <a:xfrm>
            <a:off x="381000" y="381000"/>
            <a:ext cx="80581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25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КОНТРОЛЬ КАЧЕСТВА</a:t>
            </a:r>
            <a:endParaRPr lang="en-US" sz="5250" dirty="0"/>
          </a:p>
        </p:txBody>
      </p:sp>
      <p:sp>
        <p:nvSpPr>
          <p:cNvPr id="10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305"/>
          <p:cNvSpPr/>
          <p:nvPr/>
        </p:nvSpPr>
        <p:spPr>
          <a:xfrm>
            <a:off x="381000" y="1685925"/>
            <a:ext cx="17526000" cy="1104900"/>
          </a:xfrm>
          <a:prstGeom prst="roundRect">
            <a:avLst>
              <a:gd name="adj" fmla="val 17241"/>
            </a:avLst>
          </a:prstGeom>
          <a:solidFill>
            <a:srgbClr val="393A4A"/>
          </a:solidFill>
          <a:ln/>
        </p:spPr>
      </p:sp>
      <p:pic>
        <p:nvPicPr>
          <p:cNvPr id="3" name="080A4583 15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2886075"/>
            <a:ext cx="8715375" cy="7019925"/>
          </a:xfrm>
          <a:prstGeom prst="rect">
            <a:avLst/>
          </a:prstGeom>
        </p:spPr>
      </p:pic>
      <p:pic>
        <p:nvPicPr>
          <p:cNvPr id="4" name="080A4583 1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91625" y="2886075"/>
            <a:ext cx="8715375" cy="70199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71500" y="1876425"/>
            <a:ext cx="1293495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Запасы комплектующих позволяют бесперебойно изготавливать и поставлять готовую продукцию точно в срок</a:t>
            </a:r>
            <a:endParaRPr lang="en-US" sz="2400" dirty="0"/>
          </a:p>
        </p:txBody>
      </p:sp>
      <p:sp>
        <p:nvSpPr>
          <p:cNvPr id="7" name="Text 2"/>
          <p:cNvSpPr/>
          <p:nvPr/>
        </p:nvSpPr>
        <p:spPr>
          <a:xfrm>
            <a:off x="381000" y="381000"/>
            <a:ext cx="86296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25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СКЛАДСКОЕ ХРАНЕНИЕ</a:t>
            </a:r>
            <a:endParaRPr lang="en-US" sz="5250" dirty="0"/>
          </a:p>
        </p:txBody>
      </p:sp>
      <p:sp>
        <p:nvSpPr>
          <p:cNvPr id="8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305"/>
          <p:cNvSpPr/>
          <p:nvPr/>
        </p:nvSpPr>
        <p:spPr>
          <a:xfrm>
            <a:off x="381000" y="1571625"/>
            <a:ext cx="17526000" cy="1524000"/>
          </a:xfrm>
          <a:prstGeom prst="roundRect">
            <a:avLst>
              <a:gd name="adj" fmla="val 12500"/>
            </a:avLst>
          </a:prstGeom>
          <a:solidFill>
            <a:srgbClr val="393A4A"/>
          </a:solidFill>
          <a:ln/>
        </p:spPr>
      </p:sp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pic>
        <p:nvPicPr>
          <p:cNvPr id="4" name="080A4583 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1000" y="3190875"/>
            <a:ext cx="8715375" cy="6715125"/>
          </a:xfrm>
          <a:prstGeom prst="rect">
            <a:avLst/>
          </a:prstGeom>
        </p:spPr>
      </p:pic>
      <p:pic>
        <p:nvPicPr>
          <p:cNvPr id="5" name="080A4583 1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191625" y="3190875"/>
            <a:ext cx="8715375" cy="671512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71500" y="1762125"/>
            <a:ext cx="147637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Создаем на испытательном оборудовании условия эксплуатации трубопроводной арматуры</a:t>
            </a:r>
            <a:br>
              <a:rPr dirty="0"/>
            </a:b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и газорегуляторных пунктов, близкие к реальным</a:t>
            </a:r>
            <a:endParaRPr lang="en-US" sz="2400" dirty="0"/>
          </a:p>
        </p:txBody>
      </p:sp>
      <p:sp>
        <p:nvSpPr>
          <p:cNvPr id="7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8" name="Text 3"/>
          <p:cNvSpPr/>
          <p:nvPr/>
        </p:nvSpPr>
        <p:spPr>
          <a:xfrm>
            <a:off x="381000" y="381000"/>
            <a:ext cx="1039177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25"/>
              </a:lnSpc>
              <a:buNone/>
            </a:pPr>
            <a:r>
              <a:rPr lang="en-US" sz="450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ИСПЫТАТЕЛЬНАЯ ЛАБОРАТОРИЯ</a:t>
            </a:r>
            <a:endParaRPr lang="en-US" sz="4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305"/>
          <p:cNvSpPr/>
          <p:nvPr/>
        </p:nvSpPr>
        <p:spPr>
          <a:xfrm>
            <a:off x="381000" y="1743075"/>
            <a:ext cx="17526000" cy="1104900"/>
          </a:xfrm>
          <a:prstGeom prst="roundRect">
            <a:avLst>
              <a:gd name="adj" fmla="val 17241"/>
            </a:avLst>
          </a:prstGeom>
          <a:solidFill>
            <a:srgbClr val="393A4A"/>
          </a:solidFill>
          <a:ln/>
        </p:spPr>
      </p:sp>
      <p:pic>
        <p:nvPicPr>
          <p:cNvPr id="3" name="080A4583 15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2943225"/>
            <a:ext cx="8715375" cy="6962775"/>
          </a:xfrm>
          <a:prstGeom prst="rect">
            <a:avLst/>
          </a:prstGeom>
        </p:spPr>
      </p:pic>
      <p:pic>
        <p:nvPicPr>
          <p:cNvPr id="4" name="080A4583 1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91625" y="2943225"/>
            <a:ext cx="8715375" cy="696277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sp>
        <p:nvSpPr>
          <p:cNvPr id="6" name="name_100"/>
          <p:cNvSpPr/>
          <p:nvPr/>
        </p:nvSpPr>
        <p:spPr>
          <a:xfrm>
            <a:off x="571500" y="1933575"/>
            <a:ext cx="121348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100% контроль сварных соединений физическими методами: УЗК, РК, ВИК</a:t>
            </a:r>
            <a:endParaRPr lang="en-US" sz="2400" dirty="0"/>
          </a:p>
        </p:txBody>
      </p:sp>
      <p:sp>
        <p:nvSpPr>
          <p:cNvPr id="7" name="Text 2"/>
          <p:cNvSpPr/>
          <p:nvPr/>
        </p:nvSpPr>
        <p:spPr>
          <a:xfrm>
            <a:off x="381000" y="381000"/>
            <a:ext cx="149923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25"/>
              </a:lnSpc>
              <a:buNone/>
            </a:pPr>
            <a:r>
              <a:rPr lang="en-US" sz="450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ЛАБОРАТОРИЯ НЕРАЗРУШАЮЩЕГО КОНТРОЛЯ</a:t>
            </a:r>
            <a:endParaRPr lang="en-US" sz="4500" dirty="0"/>
          </a:p>
        </p:txBody>
      </p:sp>
      <p:sp>
        <p:nvSpPr>
          <p:cNvPr id="8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305"/>
          <p:cNvSpPr/>
          <p:nvPr/>
        </p:nvSpPr>
        <p:spPr>
          <a:xfrm>
            <a:off x="381000" y="7934325"/>
            <a:ext cx="4314825" cy="1971675"/>
          </a:xfrm>
          <a:prstGeom prst="roundRect">
            <a:avLst>
              <a:gd name="adj" fmla="val 9662"/>
            </a:avLst>
          </a:prstGeom>
          <a:solidFill>
            <a:srgbClr val="393A4A"/>
          </a:solidFill>
          <a:ln/>
        </p:spPr>
      </p:sp>
      <p:sp>
        <p:nvSpPr>
          <p:cNvPr id="3" name="Rectangle 7306"/>
          <p:cNvSpPr/>
          <p:nvPr/>
        </p:nvSpPr>
        <p:spPr>
          <a:xfrm>
            <a:off x="4781550" y="7934325"/>
            <a:ext cx="4314825" cy="1971675"/>
          </a:xfrm>
          <a:prstGeom prst="roundRect">
            <a:avLst>
              <a:gd name="adj" fmla="val 9662"/>
            </a:avLst>
          </a:prstGeom>
          <a:solidFill>
            <a:srgbClr val="393A4A"/>
          </a:solidFill>
          <a:ln/>
        </p:spPr>
      </p:sp>
      <p:sp>
        <p:nvSpPr>
          <p:cNvPr id="4" name="Rectangle 7307"/>
          <p:cNvSpPr/>
          <p:nvPr/>
        </p:nvSpPr>
        <p:spPr>
          <a:xfrm>
            <a:off x="9182100" y="7934325"/>
            <a:ext cx="4314825" cy="1971675"/>
          </a:xfrm>
          <a:prstGeom prst="roundRect">
            <a:avLst>
              <a:gd name="adj" fmla="val 9662"/>
            </a:avLst>
          </a:prstGeom>
          <a:solidFill>
            <a:srgbClr val="393A4A"/>
          </a:solidFill>
          <a:ln/>
        </p:spPr>
      </p:sp>
      <p:sp>
        <p:nvSpPr>
          <p:cNvPr id="5" name="Rectangle 7308"/>
          <p:cNvSpPr/>
          <p:nvPr/>
        </p:nvSpPr>
        <p:spPr>
          <a:xfrm>
            <a:off x="13582650" y="7934325"/>
            <a:ext cx="4314825" cy="1971675"/>
          </a:xfrm>
          <a:prstGeom prst="roundRect">
            <a:avLst>
              <a:gd name="adj" fmla="val 9662"/>
            </a:avLst>
          </a:prstGeom>
          <a:solidFill>
            <a:srgbClr val="393A4A"/>
          </a:solidFill>
          <a:ln/>
        </p:spPr>
      </p:sp>
      <p:pic>
        <p:nvPicPr>
          <p:cNvPr id="6" name="Rectangle 73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1504950"/>
            <a:ext cx="4314825" cy="6334125"/>
          </a:xfrm>
          <a:prstGeom prst="rect">
            <a:avLst/>
          </a:prstGeom>
        </p:spPr>
      </p:pic>
      <p:pic>
        <p:nvPicPr>
          <p:cNvPr id="7" name="Rectangle 7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81550" y="1504950"/>
            <a:ext cx="4314825" cy="6334125"/>
          </a:xfrm>
          <a:prstGeom prst="rect">
            <a:avLst/>
          </a:prstGeom>
        </p:spPr>
      </p:pic>
      <p:pic>
        <p:nvPicPr>
          <p:cNvPr id="8" name="Rectangle 7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91625" y="1504950"/>
            <a:ext cx="4314825" cy="6334125"/>
          </a:xfrm>
          <a:prstGeom prst="rect">
            <a:avLst/>
          </a:prstGeom>
        </p:spPr>
      </p:pic>
      <p:pic>
        <p:nvPicPr>
          <p:cNvPr id="9" name="Rectangle 7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601700" y="1504950"/>
            <a:ext cx="4314825" cy="6334125"/>
          </a:xfrm>
          <a:prstGeom prst="rect">
            <a:avLst/>
          </a:prstGeom>
        </p:spPr>
      </p:pic>
      <p:pic>
        <p:nvPicPr>
          <p:cNvPr id="10" name="Group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81000" y="381000"/>
            <a:ext cx="144018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25"/>
              </a:lnSpc>
              <a:buNone/>
            </a:pPr>
            <a:r>
              <a:rPr lang="en-US" sz="450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СЕРТИФИКАТЫ СООТВЕТСТВИЯ СДС ГАЗСЕРТ</a:t>
            </a:r>
            <a:endParaRPr lang="en-US" sz="4500" dirty="0"/>
          </a:p>
        </p:txBody>
      </p:sp>
      <p:sp>
        <p:nvSpPr>
          <p:cNvPr id="12" name="-  -   -     -"/>
          <p:cNvSpPr/>
          <p:nvPr/>
        </p:nvSpPr>
        <p:spPr>
          <a:xfrm>
            <a:off x="571500" y="8124825"/>
            <a:ext cx="3724275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Пункты редуцирования газа:</a:t>
            </a:r>
            <a:br>
              <a:rPr dirty="0"/>
            </a:b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шкафные моделиГРПШ, ГРПШ-</a:t>
            </a:r>
            <a:br>
              <a:rPr dirty="0"/>
            </a:b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ПГС, ВПРГ, ВПРГ-ПГС, блочные</a:t>
            </a:r>
            <a:br>
              <a:rPr dirty="0"/>
            </a:b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модели ГРПБ, ГРПБ-ПГС,</a:t>
            </a:r>
            <a:br>
              <a:rPr dirty="0"/>
            </a:b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и на раме модели ГРУ, ГРУ-ПГС</a:t>
            </a:r>
            <a:endParaRPr lang="en-US" sz="1800" dirty="0"/>
          </a:p>
        </p:txBody>
      </p:sp>
      <p:sp>
        <p:nvSpPr>
          <p:cNvPr id="13" name="16"/>
          <p:cNvSpPr/>
          <p:nvPr/>
        </p:nvSpPr>
        <p:spPr>
          <a:xfrm>
            <a:off x="4972050" y="8124825"/>
            <a:ext cx="3905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Регуляторы давления газа</a:t>
            </a:r>
            <a:endParaRPr lang="en-US" sz="1800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с входным давлением до 1,6 МПа</a:t>
            </a:r>
            <a:endParaRPr lang="en-US" sz="1800" dirty="0"/>
          </a:p>
        </p:txBody>
      </p:sp>
      <p:sp>
        <p:nvSpPr>
          <p:cNvPr id="14" name="FAG FSG     DN15  DN500"/>
          <p:cNvSpPr/>
          <p:nvPr/>
        </p:nvSpPr>
        <p:spPr>
          <a:xfrm>
            <a:off x="9382125" y="8124825"/>
            <a:ext cx="3886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Фильтры газовые типов ФГ, FAG, FSG и их модификации</a:t>
            </a:r>
            <a:endParaRPr lang="en-US" sz="1800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от DN15 до DN500</a:t>
            </a:r>
            <a:endParaRPr lang="en-US" sz="1800" dirty="0"/>
          </a:p>
        </p:txBody>
      </p:sp>
      <p:sp>
        <p:nvSpPr>
          <p:cNvPr id="15" name="PRIME-Z    PRIME-"/>
          <p:cNvSpPr/>
          <p:nvPr/>
        </p:nvSpPr>
        <p:spPr>
          <a:xfrm>
            <a:off x="13792200" y="8124825"/>
            <a:ext cx="36004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Клапаны предохранительные:</a:t>
            </a:r>
            <a:endParaRPr lang="en-US" sz="1800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запорные типов КПЗ, PRIME-Z,</a:t>
            </a:r>
            <a:endParaRPr lang="en-US" sz="1800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сбросные типов КПС, ПСК,</a:t>
            </a:r>
            <a:br/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PRIME-Ри их модификации</a:t>
            </a:r>
            <a:endParaRPr lang="en-US" sz="1800" dirty="0"/>
          </a:p>
        </p:txBody>
      </p:sp>
      <p:sp>
        <p:nvSpPr>
          <p:cNvPr id="16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pic>
        <p:nvPicPr>
          <p:cNvPr id="4" name="image 22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856812" y="2390775"/>
            <a:ext cx="12573000" cy="7896225"/>
          </a:xfrm>
          <a:prstGeom prst="rect">
            <a:avLst/>
          </a:prstGeom>
        </p:spPr>
      </p:pic>
      <p:pic>
        <p:nvPicPr>
          <p:cNvPr id="5" name="image 23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8625" y="1285875"/>
            <a:ext cx="17430750" cy="9525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476250" y="381000"/>
            <a:ext cx="120586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25"/>
              </a:lnSpc>
              <a:buNone/>
            </a:pPr>
            <a:r>
              <a:rPr lang="en-US" sz="45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ЕДИНЫЙ РЕЕСТР МТР ПАО «ГАЗПРОМ»</a:t>
            </a:r>
            <a:endParaRPr lang="en-US" sz="4500" dirty="0"/>
          </a:p>
        </p:txBody>
      </p:sp>
      <p:sp>
        <p:nvSpPr>
          <p:cNvPr id="7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8" name="Text 2"/>
          <p:cNvSpPr/>
          <p:nvPr/>
        </p:nvSpPr>
        <p:spPr>
          <a:xfrm>
            <a:off x="828675" y="1476375"/>
            <a:ext cx="165544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Продукция «ПромГазСервис» включена в официальный перечень оборудования и материалов, которые прошли проверку, соответствуют техническим требованиям и допущены к применению на производственных объектах ПАО «Газпром»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3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851740" y="1047750"/>
            <a:ext cx="6581780" cy="857250"/>
          </a:xfrm>
          <a:prstGeom prst="rect">
            <a:avLst/>
          </a:prstGeom>
        </p:spPr>
      </p:pic>
      <p:sp>
        <p:nvSpPr>
          <p:cNvPr id="4" name="default_name"/>
          <p:cNvSpPr/>
          <p:nvPr/>
        </p:nvSpPr>
        <p:spPr>
          <a:xfrm>
            <a:off x="4648200" y="3943350"/>
            <a:ext cx="9001125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9375"/>
              </a:lnSpc>
              <a:buNone/>
            </a:pPr>
            <a:r>
              <a:rPr lang="en-US" sz="7500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ПРОИЗВОДИМАЯ</a:t>
            </a:r>
            <a:br/>
            <a:r>
              <a:rPr lang="en-US" sz="7500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ПРОДУКЦИЯ</a:t>
            </a:r>
            <a:endParaRPr lang="en-US" sz="7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80A4583 14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91250" y="5905500"/>
            <a:ext cx="5810250" cy="4000500"/>
          </a:xfrm>
          <a:prstGeom prst="rect">
            <a:avLst/>
          </a:prstGeom>
        </p:spPr>
      </p:pic>
      <p:pic>
        <p:nvPicPr>
          <p:cNvPr id="3" name="080A4583 1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1000" y="5905500"/>
            <a:ext cx="5715000" cy="4000500"/>
          </a:xfrm>
          <a:prstGeom prst="rect">
            <a:avLst/>
          </a:prstGeom>
        </p:spPr>
      </p:pic>
      <p:pic>
        <p:nvPicPr>
          <p:cNvPr id="4" name="080A4583 18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86500" y="1809750"/>
            <a:ext cx="5715000" cy="4000500"/>
          </a:xfrm>
          <a:prstGeom prst="rect">
            <a:avLst/>
          </a:prstGeom>
        </p:spPr>
      </p:pic>
      <p:pic>
        <p:nvPicPr>
          <p:cNvPr id="5" name="080A4583 19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81000" y="1809750"/>
            <a:ext cx="5715000" cy="4000500"/>
          </a:xfrm>
          <a:prstGeom prst="rect">
            <a:avLst/>
          </a:prstGeom>
        </p:spPr>
      </p:pic>
      <p:pic>
        <p:nvPicPr>
          <p:cNvPr id="6" name="080A4583 16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5905500"/>
            <a:ext cx="5810250" cy="4000500"/>
          </a:xfrm>
          <a:prstGeom prst="rect">
            <a:avLst/>
          </a:prstGeom>
        </p:spPr>
      </p:pic>
      <p:pic>
        <p:nvPicPr>
          <p:cNvPr id="7" name="080A4583 1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096750" y="1809750"/>
            <a:ext cx="5810250" cy="4000500"/>
          </a:xfrm>
          <a:prstGeom prst="rect">
            <a:avLst/>
          </a:prstGeom>
        </p:spPr>
      </p:pic>
      <p:pic>
        <p:nvPicPr>
          <p:cNvPr id="8" name="Group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381000" y="381000"/>
            <a:ext cx="1563052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ПУНКТЫ ГАЗОРЕГУЛЯТОРНЫЕ БЛОЧНОГО ТИПА (ГРПБ)</a:t>
            </a:r>
            <a:endParaRPr lang="en-US" sz="4050" dirty="0"/>
          </a:p>
        </p:txBody>
      </p:sp>
      <p:sp>
        <p:nvSpPr>
          <p:cNvPr id="10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80A4583 14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4495800"/>
            <a:ext cx="5810250" cy="5410200"/>
          </a:xfrm>
          <a:prstGeom prst="rect">
            <a:avLst/>
          </a:prstGeom>
        </p:spPr>
      </p:pic>
      <p:pic>
        <p:nvPicPr>
          <p:cNvPr id="3" name="080A4583 1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096750" y="5905500"/>
            <a:ext cx="5810250" cy="4000500"/>
          </a:xfrm>
          <a:prstGeom prst="rect">
            <a:avLst/>
          </a:prstGeom>
        </p:spPr>
      </p:pic>
      <p:pic>
        <p:nvPicPr>
          <p:cNvPr id="4" name="080A4583 18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86500" y="1704975"/>
            <a:ext cx="5715000" cy="4876800"/>
          </a:xfrm>
          <a:prstGeom prst="rect">
            <a:avLst/>
          </a:prstGeom>
        </p:spPr>
      </p:pic>
      <p:pic>
        <p:nvPicPr>
          <p:cNvPr id="5" name="080A4583 1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86500" y="6677025"/>
            <a:ext cx="5715000" cy="3228975"/>
          </a:xfrm>
          <a:prstGeom prst="rect">
            <a:avLst/>
          </a:prstGeom>
        </p:spPr>
      </p:pic>
      <p:pic>
        <p:nvPicPr>
          <p:cNvPr id="6" name="080A4583 1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81000" y="1704975"/>
            <a:ext cx="5810250" cy="2695575"/>
          </a:xfrm>
          <a:prstGeom prst="rect">
            <a:avLst/>
          </a:prstGeom>
        </p:spPr>
      </p:pic>
      <p:pic>
        <p:nvPicPr>
          <p:cNvPr id="7" name="080A4583 1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096750" y="1704975"/>
            <a:ext cx="5810250" cy="4105275"/>
          </a:xfrm>
          <a:prstGeom prst="rect">
            <a:avLst/>
          </a:prstGeom>
        </p:spPr>
      </p:pic>
      <p:pic>
        <p:nvPicPr>
          <p:cNvPr id="8" name="Group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163925" y="381000"/>
            <a:ext cx="1743075" cy="638808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381000" y="381000"/>
            <a:ext cx="159258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ПУНКТЫ ГАЗОРЕГУЛЯТОРНЫЕ ШКАФНОГО ТИПА (ГРПШ)</a:t>
            </a:r>
            <a:endParaRPr lang="en-US" sz="4050" dirty="0"/>
          </a:p>
        </p:txBody>
      </p:sp>
      <p:sp>
        <p:nvSpPr>
          <p:cNvPr id="10" name="default_name"/>
          <p:cNvSpPr/>
          <p:nvPr/>
        </p:nvSpPr>
        <p:spPr>
          <a:xfrm>
            <a:off x="16992600" y="438783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7305"/>
          <p:cNvSpPr/>
          <p:nvPr/>
        </p:nvSpPr>
        <p:spPr>
          <a:xfrm>
            <a:off x="381000" y="1524000"/>
            <a:ext cx="17526000" cy="1143000"/>
          </a:xfrm>
          <a:prstGeom prst="roundRect">
            <a:avLst>
              <a:gd name="adj" fmla="val 16667"/>
            </a:avLst>
          </a:prstGeom>
          <a:solidFill>
            <a:srgbClr val="393A4A"/>
          </a:solidFill>
          <a:ln/>
        </p:spPr>
      </p:sp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163925" y="381000"/>
            <a:ext cx="1743075" cy="638770"/>
          </a:xfrm>
          <a:prstGeom prst="rect">
            <a:avLst/>
          </a:prstGeom>
        </p:spPr>
      </p:pic>
      <p:sp>
        <p:nvSpPr>
          <p:cNvPr id="5" name="name_080A4583 20"/>
          <p:cNvSpPr/>
          <p:nvPr/>
        </p:nvSpPr>
        <p:spPr>
          <a:xfrm>
            <a:off x="381000" y="2762250"/>
            <a:ext cx="17526000" cy="609600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/>
        </p:spPr>
      </p:sp>
      <p:pic>
        <p:nvPicPr>
          <p:cNvPr id="6" name="Frame 2131332249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76250" y="3762375"/>
            <a:ext cx="17345025" cy="410527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381000" y="381000"/>
            <a:ext cx="1588770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ПУНКТЫ ГАЗОРЕГУЛЯТОРНЫЕ ШКАФНОГО ТИПА (ГРПШ) БЫТОВЫЕ</a:t>
            </a:r>
            <a:endParaRPr lang="en-US" sz="3375" dirty="0"/>
          </a:p>
        </p:txBody>
      </p:sp>
      <p:sp>
        <p:nvSpPr>
          <p:cNvPr id="8" name="120 3"/>
          <p:cNvSpPr/>
          <p:nvPr/>
        </p:nvSpPr>
        <p:spPr>
          <a:xfrm>
            <a:off x="571500" y="1714500"/>
            <a:ext cx="127539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Бытовые газорегуляторные пункты шкафного типа с раходом газа до 120 м3/ч и местом под установку узла учета газа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6992600" y="438745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080A4583 2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1000" y="1378055"/>
            <a:ext cx="17527488" cy="8527934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163925" y="381000"/>
            <a:ext cx="1743075" cy="638770"/>
          </a:xfrm>
          <a:prstGeom prst="rect">
            <a:avLst/>
          </a:prstGeom>
        </p:spPr>
      </p:pic>
      <p:pic>
        <p:nvPicPr>
          <p:cNvPr id="5" name="image 231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76250" y="1476375"/>
            <a:ext cx="7486650" cy="50768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381000" y="381000"/>
            <a:ext cx="148018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25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ОСНОВНЫЕ ПРЕИМУЩЕСТВА ГРПБ, ГРПШ, ГРУ</a:t>
            </a:r>
            <a:endParaRPr lang="en-US" sz="4500" dirty="0"/>
          </a:p>
        </p:txBody>
      </p:sp>
      <p:sp>
        <p:nvSpPr>
          <p:cNvPr id="7" name="default_name"/>
          <p:cNvSpPr/>
          <p:nvPr/>
        </p:nvSpPr>
        <p:spPr>
          <a:xfrm>
            <a:off x="16992600" y="438745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8" name="40"/>
          <p:cNvSpPr/>
          <p:nvPr/>
        </p:nvSpPr>
        <p:spPr>
          <a:xfrm>
            <a:off x="666750" y="1666875"/>
            <a:ext cx="5924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Назначенный Срок службы до 40 лет</a:t>
            </a:r>
            <a:endParaRPr lang="en-US" sz="2400" dirty="0"/>
          </a:p>
        </p:txBody>
      </p:sp>
      <p:sp>
        <p:nvSpPr>
          <p:cNvPr id="9" name="40"/>
          <p:cNvSpPr/>
          <p:nvPr/>
        </p:nvSpPr>
        <p:spPr>
          <a:xfrm>
            <a:off x="762000" y="2143125"/>
            <a:ext cx="2743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ГРПБ (ГРУ) — 40 лет</a:t>
            </a:r>
            <a:endParaRPr lang="en-US" sz="1800" dirty="0"/>
          </a:p>
        </p:txBody>
      </p:sp>
      <p:sp>
        <p:nvSpPr>
          <p:cNvPr id="10" name="35"/>
          <p:cNvSpPr/>
          <p:nvPr/>
        </p:nvSpPr>
        <p:spPr>
          <a:xfrm>
            <a:off x="762000" y="2524125"/>
            <a:ext cx="1962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ШРП — 35 лет</a:t>
            </a:r>
            <a:endParaRPr lang="en-US" sz="1800" dirty="0"/>
          </a:p>
        </p:txBody>
      </p:sp>
      <p:sp>
        <p:nvSpPr>
          <p:cNvPr id="11" name="35"/>
          <p:cNvSpPr/>
          <p:nvPr/>
        </p:nvSpPr>
        <p:spPr>
          <a:xfrm>
            <a:off x="762000" y="2905125"/>
            <a:ext cx="3952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регуляторы давления — 35 лет</a:t>
            </a:r>
            <a:endParaRPr lang="en-US" sz="1800" dirty="0"/>
          </a:p>
        </p:txBody>
      </p:sp>
      <p:sp>
        <p:nvSpPr>
          <p:cNvPr id="12" name="35"/>
          <p:cNvSpPr/>
          <p:nvPr/>
        </p:nvSpPr>
        <p:spPr>
          <a:xfrm>
            <a:off x="762000" y="3286125"/>
            <a:ext cx="49815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предохранительная арматура — 35 лет</a:t>
            </a:r>
            <a:endParaRPr lang="en-US" sz="1800" dirty="0"/>
          </a:p>
        </p:txBody>
      </p:sp>
      <p:sp>
        <p:nvSpPr>
          <p:cNvPr id="13" name="35"/>
          <p:cNvSpPr/>
          <p:nvPr/>
        </p:nvSpPr>
        <p:spPr>
          <a:xfrm>
            <a:off x="762000" y="3667125"/>
            <a:ext cx="34194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фильтры газовые — 35 лет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666750" y="4457700"/>
            <a:ext cx="72675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Долговечность и надежность в эксплуатации</a:t>
            </a:r>
            <a:endParaRPr lang="en-US" sz="2400" dirty="0"/>
          </a:p>
        </p:txBody>
      </p:sp>
      <p:sp>
        <p:nvSpPr>
          <p:cNvPr id="15" name="1"/>
          <p:cNvSpPr/>
          <p:nvPr/>
        </p:nvSpPr>
        <p:spPr>
          <a:xfrm>
            <a:off x="762000" y="4933950"/>
            <a:ext cx="6553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осмотр технического состояния не менее 1 раза в год</a:t>
            </a:r>
            <a:endParaRPr lang="en-US" sz="1800" dirty="0"/>
          </a:p>
        </p:txBody>
      </p:sp>
      <p:sp>
        <p:nvSpPr>
          <p:cNvPr id="16" name="5"/>
          <p:cNvSpPr/>
          <p:nvPr/>
        </p:nvSpPr>
        <p:spPr>
          <a:xfrm>
            <a:off x="762000" y="5314950"/>
            <a:ext cx="5753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межремонтный интервал (замена РТИ) – 5 лет</a:t>
            </a:r>
            <a:endParaRPr lang="en-US" sz="1800" dirty="0"/>
          </a:p>
        </p:txBody>
      </p:sp>
      <p:sp>
        <p:nvSpPr>
          <p:cNvPr id="17" name="36"/>
          <p:cNvSpPr/>
          <p:nvPr/>
        </p:nvSpPr>
        <p:spPr>
          <a:xfrm>
            <a:off x="762000" y="5695950"/>
            <a:ext cx="57435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гарантийный срок на изделия до 36 месяцев с даты их выпуска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163925" y="381000"/>
            <a:ext cx="1743075" cy="638173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79206" y="2657475"/>
            <a:ext cx="8134350" cy="5686425"/>
          </a:xfrm>
          <a:prstGeom prst="rect">
            <a:avLst/>
          </a:prstGeom>
        </p:spPr>
      </p:pic>
      <p:pic>
        <p:nvPicPr>
          <p:cNvPr id="4" name="Group 208732682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753848" y="1733550"/>
            <a:ext cx="6057902" cy="1733550"/>
          </a:xfrm>
          <a:prstGeom prst="rect">
            <a:avLst/>
          </a:prstGeom>
        </p:spPr>
      </p:pic>
      <p:pic>
        <p:nvPicPr>
          <p:cNvPr id="5" name="Group 2087326826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115550" y="3505200"/>
            <a:ext cx="8048625" cy="1352550"/>
          </a:xfrm>
          <a:prstGeom prst="rect">
            <a:avLst/>
          </a:prstGeom>
        </p:spPr>
      </p:pic>
      <p:pic>
        <p:nvPicPr>
          <p:cNvPr id="6" name="Group 208732682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020299" y="4457700"/>
            <a:ext cx="8143876" cy="3838575"/>
          </a:xfrm>
          <a:prstGeom prst="rect">
            <a:avLst/>
          </a:prstGeom>
        </p:spPr>
      </p:pic>
      <p:pic>
        <p:nvPicPr>
          <p:cNvPr id="7" name="Group 2087326829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515848" y="5019675"/>
            <a:ext cx="5200652" cy="1619250"/>
          </a:xfrm>
          <a:prstGeom prst="rect">
            <a:avLst/>
          </a:prstGeom>
        </p:spPr>
      </p:pic>
      <p:pic>
        <p:nvPicPr>
          <p:cNvPr id="8" name="Group 208732682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744200" y="6143625"/>
            <a:ext cx="7124700" cy="3810000"/>
          </a:xfrm>
          <a:prstGeom prst="rect">
            <a:avLst/>
          </a:prstGeom>
        </p:spPr>
      </p:pic>
      <p:pic>
        <p:nvPicPr>
          <p:cNvPr id="9" name="Group 2087326820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705975" y="7858125"/>
            <a:ext cx="3381375" cy="2095500"/>
          </a:xfrm>
          <a:prstGeom prst="rect">
            <a:avLst/>
          </a:prstGeom>
        </p:spPr>
      </p:pic>
      <p:pic>
        <p:nvPicPr>
          <p:cNvPr id="10" name="Group 2087326824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5520028" y="6800850"/>
            <a:ext cx="3876675" cy="3381370"/>
          </a:xfrm>
          <a:prstGeom prst="rect">
            <a:avLst/>
          </a:prstGeom>
        </p:spPr>
      </p:pic>
      <p:pic>
        <p:nvPicPr>
          <p:cNvPr id="11" name="Group 208732683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381000" y="6115050"/>
            <a:ext cx="6048377" cy="1981200"/>
          </a:xfrm>
          <a:prstGeom prst="rect">
            <a:avLst/>
          </a:prstGeom>
        </p:spPr>
      </p:pic>
      <p:pic>
        <p:nvPicPr>
          <p:cNvPr id="12" name="Group 2087326831" descr="preencoded.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381000" y="5238750"/>
            <a:ext cx="6534150" cy="1352550"/>
          </a:xfrm>
          <a:prstGeom prst="rect">
            <a:avLst/>
          </a:prstGeom>
        </p:spPr>
      </p:pic>
      <p:pic>
        <p:nvPicPr>
          <p:cNvPr id="13" name="Group 2087326819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990600" y="6791325"/>
            <a:ext cx="5676900" cy="3162300"/>
          </a:xfrm>
          <a:prstGeom prst="rect">
            <a:avLst/>
          </a:prstGeom>
        </p:spPr>
      </p:pic>
      <p:pic>
        <p:nvPicPr>
          <p:cNvPr id="14" name="Group 2087326823" descr="preencoded.png"/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2695575" y="1057275"/>
            <a:ext cx="4800600" cy="2181225"/>
          </a:xfrm>
          <a:prstGeom prst="rect">
            <a:avLst/>
          </a:prstGeom>
        </p:spPr>
      </p:pic>
      <p:pic>
        <p:nvPicPr>
          <p:cNvPr id="15" name="Group 2087326822" descr="preencoded.png"/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11620498" y="523875"/>
            <a:ext cx="4362452" cy="2400300"/>
          </a:xfrm>
          <a:prstGeom prst="rect">
            <a:avLst/>
          </a:prstGeom>
        </p:spPr>
      </p:pic>
      <p:pic>
        <p:nvPicPr>
          <p:cNvPr id="16" name="Group 2087326828" descr="preencoded.png"/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7658100" y="1057275"/>
            <a:ext cx="4105275" cy="1676400"/>
          </a:xfrm>
          <a:prstGeom prst="rect">
            <a:avLst/>
          </a:prstGeom>
        </p:spPr>
      </p:pic>
      <p:pic>
        <p:nvPicPr>
          <p:cNvPr id="17" name="Group 2087326832" descr="preencoded.png"/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504825" y="1304925"/>
            <a:ext cx="7124702" cy="2695575"/>
          </a:xfrm>
          <a:prstGeom prst="rect">
            <a:avLst/>
          </a:prstGeom>
        </p:spPr>
      </p:pic>
      <p:pic>
        <p:nvPicPr>
          <p:cNvPr id="18" name="Group 2087326833" descr="preencoded.png"/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504825" y="3619500"/>
            <a:ext cx="4829177" cy="1590675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381000" y="381000"/>
            <a:ext cx="972502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25"/>
              </a:lnSpc>
              <a:buNone/>
            </a:pPr>
            <a:r>
              <a:rPr lang="en-US" sz="3750" b="1" dirty="0">
                <a:solidFill>
                  <a:srgbClr val="AA2C2B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ОСОБЕННОСТИ КОНСТРУКЦИИ ГРПШ</a:t>
            </a:r>
            <a:endParaRPr lang="en-US" sz="3750" dirty="0"/>
          </a:p>
        </p:txBody>
      </p:sp>
      <p:sp>
        <p:nvSpPr>
          <p:cNvPr id="20" name="default_name"/>
          <p:cNvSpPr/>
          <p:nvPr/>
        </p:nvSpPr>
        <p:spPr>
          <a:xfrm>
            <a:off x="16992600" y="438690"/>
            <a:ext cx="942975" cy="580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393A4A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21" name="-"/>
          <p:cNvSpPr/>
          <p:nvPr/>
        </p:nvSpPr>
        <p:spPr>
          <a:xfrm>
            <a:off x="14592300" y="2009775"/>
            <a:ext cx="32385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Сборно-модульная конструкция</a:t>
            </a:r>
            <a:br/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с полной окраской всех элементов несущего опорного каркаса и обшивки корпуса</a:t>
            </a:r>
            <a:endParaRPr lang="en-US" sz="1500" dirty="0"/>
          </a:p>
        </p:txBody>
      </p:sp>
      <p:sp>
        <p:nvSpPr>
          <p:cNvPr id="22" name="Text 3"/>
          <p:cNvSpPr/>
          <p:nvPr/>
        </p:nvSpPr>
        <p:spPr>
          <a:xfrm>
            <a:off x="15087600" y="3952875"/>
            <a:ext cx="30956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Две раздельные импульсные линии из нержавеющей стали</a:t>
            </a:r>
            <a:endParaRPr lang="en-US" sz="1500" dirty="0"/>
          </a:p>
        </p:txBody>
      </p:sp>
      <p:sp>
        <p:nvSpPr>
          <p:cNvPr id="23" name="Text 4"/>
          <p:cNvSpPr/>
          <p:nvPr/>
        </p:nvSpPr>
        <p:spPr>
          <a:xfrm>
            <a:off x="15087600" y="7391400"/>
            <a:ext cx="30956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Фиксация трубопроводов</a:t>
            </a:r>
            <a:br/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через изолирующие элементы</a:t>
            </a:r>
            <a:endParaRPr lang="en-US" sz="1500" dirty="0"/>
          </a:p>
        </p:txBody>
      </p:sp>
      <p:sp>
        <p:nvSpPr>
          <p:cNvPr id="24" name="Text 5"/>
          <p:cNvSpPr/>
          <p:nvPr/>
        </p:nvSpPr>
        <p:spPr>
          <a:xfrm>
            <a:off x="15430500" y="5619750"/>
            <a:ext cx="23050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Металлическая функциональная</a:t>
            </a:r>
            <a:br/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и габаритная схемы</a:t>
            </a:r>
            <a:endParaRPr lang="en-US" sz="1500" dirty="0"/>
          </a:p>
        </p:txBody>
      </p:sp>
      <p:sp>
        <p:nvSpPr>
          <p:cNvPr id="25" name="name_100"/>
          <p:cNvSpPr/>
          <p:nvPr/>
        </p:nvSpPr>
        <p:spPr>
          <a:xfrm>
            <a:off x="15201900" y="9048750"/>
            <a:ext cx="2695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100% рентгенографический</a:t>
            </a:r>
            <a:br/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контроль сварных швов</a:t>
            </a:r>
            <a:endParaRPr lang="en-US" sz="1500" dirty="0"/>
          </a:p>
        </p:txBody>
      </p:sp>
      <p:sp>
        <p:nvSpPr>
          <p:cNvPr id="26" name="Text 7"/>
          <p:cNvSpPr/>
          <p:nvPr/>
        </p:nvSpPr>
        <p:spPr>
          <a:xfrm>
            <a:off x="11153775" y="9053513"/>
            <a:ext cx="1962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Строповочные узлы</a:t>
            </a:r>
            <a:br/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на опорном каркасе</a:t>
            </a:r>
            <a:endParaRPr lang="en-US" sz="1500" dirty="0"/>
          </a:p>
        </p:txBody>
      </p:sp>
      <p:sp>
        <p:nvSpPr>
          <p:cNvPr id="27" name="Text 8"/>
          <p:cNvSpPr/>
          <p:nvPr/>
        </p:nvSpPr>
        <p:spPr>
          <a:xfrm>
            <a:off x="7198964" y="8931641"/>
            <a:ext cx="2216789" cy="684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Дно из нержавеющей стали с отверстием для стока конденсата</a:t>
            </a:r>
            <a:endParaRPr lang="en-US" sz="1500" dirty="0"/>
          </a:p>
        </p:txBody>
      </p:sp>
      <p:sp>
        <p:nvSpPr>
          <p:cNvPr id="28" name="Text 9"/>
          <p:cNvSpPr/>
          <p:nvPr/>
        </p:nvSpPr>
        <p:spPr>
          <a:xfrm>
            <a:off x="381000" y="7248525"/>
            <a:ext cx="167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Антивандальные петли</a:t>
            </a:r>
            <a:endParaRPr lang="en-US" sz="1500" dirty="0"/>
          </a:p>
        </p:txBody>
      </p:sp>
      <p:sp>
        <p:nvSpPr>
          <p:cNvPr id="29" name="Text 10"/>
          <p:cNvSpPr/>
          <p:nvPr/>
        </p:nvSpPr>
        <p:spPr>
          <a:xfrm>
            <a:off x="381000" y="5514975"/>
            <a:ext cx="25812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Токопроводящие перемычки — омедненные приварные шпильки</a:t>
            </a:r>
            <a:endParaRPr lang="en-US" sz="1500" dirty="0"/>
          </a:p>
        </p:txBody>
      </p:sp>
      <p:sp>
        <p:nvSpPr>
          <p:cNvPr id="30" name="Text 11"/>
          <p:cNvSpPr/>
          <p:nvPr/>
        </p:nvSpPr>
        <p:spPr>
          <a:xfrm>
            <a:off x="990600" y="8886825"/>
            <a:ext cx="19621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Ограничители и уплотнение дверей по периметру</a:t>
            </a:r>
            <a:endParaRPr lang="en-US" sz="1500" dirty="0"/>
          </a:p>
        </p:txBody>
      </p:sp>
      <p:sp>
        <p:nvSpPr>
          <p:cNvPr id="31" name="Text 12"/>
          <p:cNvSpPr/>
          <p:nvPr/>
        </p:nvSpPr>
        <p:spPr>
          <a:xfrm>
            <a:off x="4152900" y="1343025"/>
            <a:ext cx="3086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Вентиляция с москитной сеткой</a:t>
            </a:r>
            <a:endParaRPr lang="en-US" sz="1500" dirty="0"/>
          </a:p>
        </p:txBody>
      </p:sp>
      <p:sp>
        <p:nvSpPr>
          <p:cNvPr id="32" name="Text 13"/>
          <p:cNvSpPr/>
          <p:nvPr/>
        </p:nvSpPr>
        <p:spPr>
          <a:xfrm>
            <a:off x="4152900" y="1666875"/>
            <a:ext cx="33623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Изолирующие вставки трубопроводов через ограждения</a:t>
            </a:r>
            <a:endParaRPr lang="en-US" sz="1500" dirty="0"/>
          </a:p>
        </p:txBody>
      </p:sp>
      <p:sp>
        <p:nvSpPr>
          <p:cNvPr id="33" name="15"/>
          <p:cNvSpPr/>
          <p:nvPr/>
        </p:nvSpPr>
        <p:spPr>
          <a:xfrm>
            <a:off x="13173075" y="857250"/>
            <a:ext cx="28289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 err="1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Обшивка</a:t>
            </a: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 </a:t>
            </a:r>
            <a:r>
              <a:rPr lang="ru-RU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ГРПШ</a:t>
            </a: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 — оцинкованный лист более 1,5 мм с порошковым покрытием</a:t>
            </a:r>
            <a:endParaRPr lang="en-US" sz="1500" dirty="0"/>
          </a:p>
        </p:txBody>
      </p:sp>
      <p:sp>
        <p:nvSpPr>
          <p:cNvPr id="34" name="Text 15"/>
          <p:cNvSpPr/>
          <p:nvPr/>
        </p:nvSpPr>
        <p:spPr>
          <a:xfrm>
            <a:off x="9105900" y="1276350"/>
            <a:ext cx="26765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Двускатная крыша и монтажная панель для фиксации сбросных свечей</a:t>
            </a:r>
            <a:endParaRPr lang="en-US" sz="1500" dirty="0"/>
          </a:p>
        </p:txBody>
      </p:sp>
      <p:sp>
        <p:nvSpPr>
          <p:cNvPr id="35" name="Text 16"/>
          <p:cNvSpPr/>
          <p:nvPr/>
        </p:nvSpPr>
        <p:spPr>
          <a:xfrm>
            <a:off x="504825" y="2705100"/>
            <a:ext cx="2886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Маркировка оборудования – шильдик из нержавеющей стали с нумерацией</a:t>
            </a:r>
            <a:endParaRPr lang="en-US" sz="1500" dirty="0"/>
          </a:p>
        </p:txBody>
      </p:sp>
      <p:sp>
        <p:nvSpPr>
          <p:cNvPr id="36" name="Text 17"/>
          <p:cNvSpPr/>
          <p:nvPr/>
        </p:nvSpPr>
        <p:spPr>
          <a:xfrm>
            <a:off x="504825" y="4067175"/>
            <a:ext cx="1438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Эргономичные</a:t>
            </a:r>
            <a:br/>
            <a:r>
              <a:rPr lang="en-US" sz="1500" dirty="0">
                <a:solidFill>
                  <a:srgbClr val="393A4A"/>
                </a:solidFill>
                <a:latin typeface="Geometria Regular" pitchFamily="34" charset="0"/>
                <a:ea typeface="Geometria Regular" pitchFamily="34" charset="-122"/>
                <a:cs typeface="Geometria Regular" pitchFamily="34" charset="-120"/>
              </a:rPr>
              <a:t>ручки дверей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163925" y="381000"/>
            <a:ext cx="1743075" cy="638770"/>
          </a:xfrm>
          <a:prstGeom prst="rect">
            <a:avLst/>
          </a:prstGeom>
        </p:spPr>
      </p:pic>
      <p:pic>
        <p:nvPicPr>
          <p:cNvPr id="4" name="Frame 18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81000" y="1628775"/>
            <a:ext cx="17526000" cy="809625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992600" y="438745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6" name="-400 400 1000  50400 501000"/>
          <p:cNvSpPr/>
          <p:nvPr/>
        </p:nvSpPr>
        <p:spPr>
          <a:xfrm>
            <a:off x="914400" y="5219700"/>
            <a:ext cx="4762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РДНК-400 (400М; 1000; У) 50/400; 50/1000</a:t>
            </a:r>
            <a:endParaRPr lang="en-US" sz="1650" dirty="0"/>
          </a:p>
        </p:txBody>
      </p:sp>
      <p:sp>
        <p:nvSpPr>
          <p:cNvPr id="7" name="-50-1 2 3"/>
          <p:cNvSpPr/>
          <p:nvPr/>
        </p:nvSpPr>
        <p:spPr>
          <a:xfrm>
            <a:off x="7772400" y="5219700"/>
            <a:ext cx="2743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РДСК-50-М1 (М2; М3; БМ)</a:t>
            </a:r>
            <a:endParaRPr lang="en-US" sz="1650" dirty="0"/>
          </a:p>
        </p:txBody>
      </p:sp>
      <p:sp>
        <p:nvSpPr>
          <p:cNvPr id="8" name="-50- 1 2 3"/>
          <p:cNvSpPr/>
          <p:nvPr/>
        </p:nvSpPr>
        <p:spPr>
          <a:xfrm>
            <a:off x="13916025" y="5219700"/>
            <a:ext cx="2266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РДК-50-Н (С1; С2; С3)</a:t>
            </a:r>
            <a:endParaRPr lang="en-US" sz="1650" dirty="0"/>
          </a:p>
        </p:txBody>
      </p:sp>
      <p:sp>
        <p:nvSpPr>
          <p:cNvPr id="9" name="-50 -80 -150"/>
          <p:cNvSpPr/>
          <p:nvPr/>
        </p:nvSpPr>
        <p:spPr>
          <a:xfrm>
            <a:off x="1924050" y="9315450"/>
            <a:ext cx="2743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РДГ-50 (РДГ-80; РДГ-150)</a:t>
            </a:r>
            <a:endParaRPr lang="en-US" sz="1650" dirty="0"/>
          </a:p>
        </p:txBody>
      </p:sp>
      <p:sp>
        <p:nvSpPr>
          <p:cNvPr id="10" name="-50 -100"/>
          <p:cNvSpPr/>
          <p:nvPr/>
        </p:nvSpPr>
        <p:spPr>
          <a:xfrm>
            <a:off x="8039100" y="9315450"/>
            <a:ext cx="2228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РДБК-50 (РДБК-100)</a:t>
            </a:r>
            <a:endParaRPr lang="en-US" sz="1650" dirty="0"/>
          </a:p>
        </p:txBody>
      </p:sp>
      <p:sp>
        <p:nvSpPr>
          <p:cNvPr id="11" name="-50 -100 -200"/>
          <p:cNvSpPr/>
          <p:nvPr/>
        </p:nvSpPr>
        <p:spPr>
          <a:xfrm>
            <a:off x="13535025" y="9315450"/>
            <a:ext cx="3124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РДП-50</a:t>
            </a:r>
            <a:r>
              <a:rPr lang="ru-RU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 </a:t>
            </a: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(РДП-100; РДП-200)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381000" y="695325"/>
            <a:ext cx="863917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РЕГУЛЯТОРЫ ДАВЛЕНИЯ ГАЗА</a:t>
            </a:r>
            <a:endParaRPr lang="en-US" sz="4050" dirty="0"/>
          </a:p>
        </p:txBody>
      </p:sp>
      <p:sp>
        <p:nvSpPr>
          <p:cNvPr id="13" name="Text 8"/>
          <p:cNvSpPr/>
          <p:nvPr/>
        </p:nvSpPr>
        <p:spPr>
          <a:xfrm>
            <a:off x="381000" y="381000"/>
            <a:ext cx="80391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Производимая продукция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7305"/>
          <p:cNvSpPr/>
          <p:nvPr/>
        </p:nvSpPr>
        <p:spPr>
          <a:xfrm>
            <a:off x="381000" y="1628775"/>
            <a:ext cx="5734050" cy="8096250"/>
          </a:xfrm>
          <a:prstGeom prst="roundRect">
            <a:avLst>
              <a:gd name="adj" fmla="val 3322"/>
            </a:avLst>
          </a:prstGeom>
          <a:solidFill>
            <a:srgbClr val="393A4A"/>
          </a:solidFill>
          <a:ln/>
        </p:spPr>
      </p:sp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163925" y="381000"/>
            <a:ext cx="1743075" cy="638770"/>
          </a:xfrm>
          <a:prstGeom prst="rect">
            <a:avLst/>
          </a:prstGeom>
        </p:spPr>
      </p:pic>
      <p:pic>
        <p:nvPicPr>
          <p:cNvPr id="5" name="Frame 18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86500" y="1628775"/>
            <a:ext cx="11620500" cy="4000500"/>
          </a:xfrm>
          <a:prstGeom prst="rect">
            <a:avLst/>
          </a:prstGeom>
        </p:spPr>
      </p:pic>
      <p:pic>
        <p:nvPicPr>
          <p:cNvPr id="6" name="Frame 188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286500" y="5724525"/>
            <a:ext cx="11620500" cy="40005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992600" y="438745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8" name="-50 -80 -100"/>
          <p:cNvSpPr/>
          <p:nvPr/>
        </p:nvSpPr>
        <p:spPr>
          <a:xfrm>
            <a:off x="7762875" y="5219700"/>
            <a:ext cx="2876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КПЗ-50 (КПЗ-80; КПЗ-100)</a:t>
            </a:r>
            <a:endParaRPr lang="en-US" sz="1650" dirty="0"/>
          </a:p>
        </p:txBody>
      </p:sp>
      <p:sp>
        <p:nvSpPr>
          <p:cNvPr id="9" name="-200"/>
          <p:cNvSpPr/>
          <p:nvPr/>
        </p:nvSpPr>
        <p:spPr>
          <a:xfrm>
            <a:off x="14554200" y="5219700"/>
            <a:ext cx="981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КПЗ-200</a:t>
            </a:r>
            <a:endParaRPr lang="en-US" sz="1650" dirty="0"/>
          </a:p>
        </p:txBody>
      </p:sp>
      <p:sp>
        <p:nvSpPr>
          <p:cNvPr id="10" name="-20 -25"/>
          <p:cNvSpPr/>
          <p:nvPr/>
        </p:nvSpPr>
        <p:spPr>
          <a:xfrm>
            <a:off x="8286750" y="9315450"/>
            <a:ext cx="1819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КПС-20 (ПСК-25)</a:t>
            </a:r>
            <a:endParaRPr lang="en-US" sz="1650" dirty="0"/>
          </a:p>
        </p:txBody>
      </p:sp>
      <p:sp>
        <p:nvSpPr>
          <p:cNvPr id="11" name="-50"/>
          <p:cNvSpPr/>
          <p:nvPr/>
        </p:nvSpPr>
        <p:spPr>
          <a:xfrm>
            <a:off x="14687550" y="9315450"/>
            <a:ext cx="838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ПСК-50</a:t>
            </a:r>
            <a:endParaRPr lang="en-US" sz="1650" dirty="0"/>
          </a:p>
        </p:txBody>
      </p:sp>
      <p:sp>
        <p:nvSpPr>
          <p:cNvPr id="12" name="DN50 DN80 DN100 DN200"/>
          <p:cNvSpPr/>
          <p:nvPr/>
        </p:nvSpPr>
        <p:spPr>
          <a:xfrm>
            <a:off x="571500" y="1819275"/>
            <a:ext cx="559117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Клапаны предохранительные запорные номинальных диаметров </a:t>
            </a:r>
            <a:r>
              <a:rPr lang="en-US" sz="21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DN50, DN80, DN100, DN200</a:t>
            </a:r>
            <a:endParaRPr lang="en-US" sz="2100" dirty="0"/>
          </a:p>
        </p:txBody>
      </p:sp>
      <p:sp>
        <p:nvSpPr>
          <p:cNvPr id="13" name="DN20 DN25 DN50"/>
          <p:cNvSpPr/>
          <p:nvPr/>
        </p:nvSpPr>
        <p:spPr>
          <a:xfrm>
            <a:off x="571500" y="2914650"/>
            <a:ext cx="559117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Клапаны предохранительные сбросные номинальных диаметров </a:t>
            </a:r>
            <a:r>
              <a:rPr lang="en-US" sz="21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DN20, DN25, DN50</a:t>
            </a: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381000" y="695325"/>
            <a:ext cx="97917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КЛАПАНЫ ПРЕДОХРАНИТЕЛЬНЫЕ</a:t>
            </a:r>
            <a:endParaRPr lang="en-US" sz="4050" dirty="0"/>
          </a:p>
        </p:txBody>
      </p:sp>
      <p:sp>
        <p:nvSpPr>
          <p:cNvPr id="15" name="Text 9"/>
          <p:cNvSpPr/>
          <p:nvPr/>
        </p:nvSpPr>
        <p:spPr>
          <a:xfrm>
            <a:off x="381000" y="381000"/>
            <a:ext cx="80391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Производимая продукция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7305"/>
          <p:cNvSpPr/>
          <p:nvPr/>
        </p:nvSpPr>
        <p:spPr>
          <a:xfrm>
            <a:off x="381000" y="1628775"/>
            <a:ext cx="5734050" cy="4000500"/>
          </a:xfrm>
          <a:prstGeom prst="roundRect">
            <a:avLst>
              <a:gd name="adj" fmla="val 4762"/>
            </a:avLst>
          </a:prstGeom>
          <a:solidFill>
            <a:srgbClr val="393A4A"/>
          </a:solidFill>
          <a:ln/>
        </p:spPr>
      </p:sp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163925" y="381000"/>
            <a:ext cx="1743075" cy="638770"/>
          </a:xfrm>
          <a:prstGeom prst="rect">
            <a:avLst/>
          </a:prstGeom>
        </p:spPr>
      </p:pic>
      <p:pic>
        <p:nvPicPr>
          <p:cNvPr id="5" name="Group 4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10300" y="1628775"/>
            <a:ext cx="5810250" cy="4000500"/>
          </a:xfrm>
          <a:prstGeom prst="rect">
            <a:avLst/>
          </a:prstGeom>
        </p:spPr>
      </p:pic>
      <p:pic>
        <p:nvPicPr>
          <p:cNvPr id="6" name="Group 4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210300" y="5724525"/>
            <a:ext cx="5810250" cy="4000500"/>
          </a:xfrm>
          <a:prstGeom prst="rect">
            <a:avLst/>
          </a:prstGeom>
        </p:spPr>
      </p:pic>
      <p:pic>
        <p:nvPicPr>
          <p:cNvPr id="7" name="Group 43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81000" y="5724525"/>
            <a:ext cx="5734050" cy="4000500"/>
          </a:xfrm>
          <a:prstGeom prst="rect">
            <a:avLst/>
          </a:prstGeom>
        </p:spPr>
      </p:pic>
      <p:pic>
        <p:nvPicPr>
          <p:cNvPr id="8" name="Group 4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115800" y="1628775"/>
            <a:ext cx="5791200" cy="809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992600" y="438745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10" name="SIGNUM-15"/>
          <p:cNvSpPr/>
          <p:nvPr/>
        </p:nvSpPr>
        <p:spPr>
          <a:xfrm>
            <a:off x="6667500" y="5219700"/>
            <a:ext cx="4905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Индикаторы </a:t>
            </a:r>
            <a:r>
              <a:rPr lang="en-US" sz="1650" dirty="0" err="1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перепада</a:t>
            </a: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 </a:t>
            </a:r>
            <a:r>
              <a:rPr lang="en-US" sz="1650" dirty="0" err="1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давления</a:t>
            </a:r>
            <a:r>
              <a:rPr lang="ru-RU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 </a:t>
            </a: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SIGNUM-15</a:t>
            </a:r>
            <a:endParaRPr lang="en-US" sz="1650" dirty="0"/>
          </a:p>
        </p:txBody>
      </p:sp>
      <p:sp>
        <p:nvSpPr>
          <p:cNvPr id="11" name="DN15  DN500"/>
          <p:cNvSpPr/>
          <p:nvPr/>
        </p:nvSpPr>
        <p:spPr>
          <a:xfrm>
            <a:off x="7067550" y="9315450"/>
            <a:ext cx="400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Фильтры газовыеот DN15 </a:t>
            </a:r>
            <a:r>
              <a:rPr lang="en-US" sz="1650" dirty="0" err="1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до</a:t>
            </a: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 DN50</a:t>
            </a:r>
            <a:endParaRPr lang="en-US" sz="1650" dirty="0"/>
          </a:p>
        </p:txBody>
      </p:sp>
      <p:sp>
        <p:nvSpPr>
          <p:cNvPr id="12" name="Text 4"/>
          <p:cNvSpPr/>
          <p:nvPr/>
        </p:nvSpPr>
        <p:spPr>
          <a:xfrm>
            <a:off x="1076325" y="9315450"/>
            <a:ext cx="4352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Обогреватели газовые шкафные ОГШН</a:t>
            </a:r>
            <a:endParaRPr lang="en-US" sz="1650" dirty="0"/>
          </a:p>
        </p:txBody>
      </p:sp>
      <p:sp>
        <p:nvSpPr>
          <p:cNvPr id="13" name="SIGNUM-15-L R"/>
          <p:cNvSpPr/>
          <p:nvPr/>
        </p:nvSpPr>
        <p:spPr>
          <a:xfrm>
            <a:off x="571500" y="1819275"/>
            <a:ext cx="54673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Индикаторы перепада давления </a:t>
            </a:r>
            <a:r>
              <a:rPr lang="en-US" sz="21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SIGNUM-15-L (R)</a:t>
            </a:r>
            <a:endParaRPr lang="en-US" sz="2100" dirty="0"/>
          </a:p>
        </p:txBody>
      </p:sp>
      <p:sp>
        <p:nvSpPr>
          <p:cNvPr id="14" name="DN15  DN500"/>
          <p:cNvSpPr/>
          <p:nvPr/>
        </p:nvSpPr>
        <p:spPr>
          <a:xfrm>
            <a:off x="571500" y="2581275"/>
            <a:ext cx="54673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Фильтры газовые от</a:t>
            </a:r>
            <a:r>
              <a:rPr lang="en-US" sz="21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 DN15 </a:t>
            </a:r>
            <a:r>
              <a:rPr lang="en-US" sz="21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до</a:t>
            </a:r>
            <a:r>
              <a:rPr lang="en-US" sz="21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 DN500</a:t>
            </a:r>
            <a:endParaRPr lang="en-US" sz="2100" dirty="0"/>
          </a:p>
        </p:txBody>
      </p:sp>
      <p:sp>
        <p:nvSpPr>
          <p:cNvPr id="15" name="Text 7"/>
          <p:cNvSpPr/>
          <p:nvPr/>
        </p:nvSpPr>
        <p:spPr>
          <a:xfrm>
            <a:off x="571500" y="3343275"/>
            <a:ext cx="5467350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Обогреватели газовые шкафные </a:t>
            </a:r>
            <a:r>
              <a:rPr lang="en-US" sz="21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ОГШН </a:t>
            </a:r>
            <a:r>
              <a:rPr lang="en-US" sz="21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(левого и правого исполнения)</a:t>
            </a:r>
            <a:endParaRPr lang="en-US" sz="2100" dirty="0"/>
          </a:p>
        </p:txBody>
      </p:sp>
      <p:sp>
        <p:nvSpPr>
          <p:cNvPr id="16" name="Text 8"/>
          <p:cNvSpPr/>
          <p:nvPr/>
        </p:nvSpPr>
        <p:spPr>
          <a:xfrm>
            <a:off x="381000" y="695325"/>
            <a:ext cx="922972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ФИЛЬТРЫ ГАЗОВЫЕ, ИПД, ОГШН</a:t>
            </a:r>
            <a:endParaRPr lang="en-US" sz="4050" dirty="0"/>
          </a:p>
        </p:txBody>
      </p:sp>
      <p:sp>
        <p:nvSpPr>
          <p:cNvPr id="17" name="Text 9"/>
          <p:cNvSpPr/>
          <p:nvPr/>
        </p:nvSpPr>
        <p:spPr>
          <a:xfrm>
            <a:off x="381000" y="381000"/>
            <a:ext cx="80391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Производимая продукция</a:t>
            </a:r>
            <a:endParaRPr lang="en-US" sz="2250" dirty="0"/>
          </a:p>
        </p:txBody>
      </p:sp>
      <p:sp>
        <p:nvSpPr>
          <p:cNvPr id="18" name="DN32  DN500"/>
          <p:cNvSpPr/>
          <p:nvPr/>
        </p:nvSpPr>
        <p:spPr>
          <a:xfrm>
            <a:off x="12515850" y="9315450"/>
            <a:ext cx="50006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75"/>
              </a:lnSpc>
              <a:buNone/>
            </a:pPr>
            <a:r>
              <a:rPr lang="en-US" sz="1500" dirty="0">
                <a:solidFill>
                  <a:srgbClr val="393A4A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Фильтры газовые DN32 – DN500 (сварной корпус)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9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7305"/>
          <p:cNvSpPr/>
          <p:nvPr/>
        </p:nvSpPr>
        <p:spPr>
          <a:xfrm>
            <a:off x="381000" y="1628775"/>
            <a:ext cx="5734050" cy="1714500"/>
          </a:xfrm>
          <a:prstGeom prst="roundRect">
            <a:avLst>
              <a:gd name="adj" fmla="val 11111"/>
            </a:avLst>
          </a:prstGeom>
          <a:solidFill>
            <a:srgbClr val="393A4A"/>
          </a:solidFill>
          <a:ln/>
        </p:spPr>
      </p:sp>
      <p:sp>
        <p:nvSpPr>
          <p:cNvPr id="4" name="Rectangle 7306"/>
          <p:cNvSpPr/>
          <p:nvPr/>
        </p:nvSpPr>
        <p:spPr>
          <a:xfrm>
            <a:off x="381000" y="3438525"/>
            <a:ext cx="5734050" cy="6467475"/>
          </a:xfrm>
          <a:prstGeom prst="roundRect">
            <a:avLst>
              <a:gd name="adj" fmla="val 3322"/>
            </a:avLst>
          </a:prstGeom>
          <a:solidFill>
            <a:srgbClr val="393A4A"/>
          </a:solidFill>
          <a:ln/>
        </p:spPr>
      </p:sp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163925" y="381000"/>
            <a:ext cx="1743075" cy="638770"/>
          </a:xfrm>
          <a:prstGeom prst="rect">
            <a:avLst/>
          </a:prstGeom>
        </p:spPr>
      </p:pic>
      <p:pic>
        <p:nvPicPr>
          <p:cNvPr id="6" name="Frame 18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86500" y="1628775"/>
            <a:ext cx="11620500" cy="82772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381000" y="381000"/>
            <a:ext cx="49149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РЕМКОМПЛЕКТЫ</a:t>
            </a:r>
            <a:endParaRPr lang="en-US" sz="4050" dirty="0"/>
          </a:p>
        </p:txBody>
      </p:sp>
      <p:sp>
        <p:nvSpPr>
          <p:cNvPr id="8" name="default_name"/>
          <p:cNvSpPr/>
          <p:nvPr/>
        </p:nvSpPr>
        <p:spPr>
          <a:xfrm>
            <a:off x="16992600" y="438745"/>
            <a:ext cx="9429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16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ПГС</a:t>
            </a:r>
            <a:endParaRPr lang="en-US" sz="3616" dirty="0"/>
          </a:p>
        </p:txBody>
      </p:sp>
      <p:sp>
        <p:nvSpPr>
          <p:cNvPr id="9" name="Text 4"/>
          <p:cNvSpPr/>
          <p:nvPr/>
        </p:nvSpPr>
        <p:spPr>
          <a:xfrm>
            <a:off x="571500" y="1819275"/>
            <a:ext cx="54673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Ремкомплекты для всех выпускаемой продукции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571500" y="2486025"/>
            <a:ext cx="2838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Вакуумная упаковка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571500" y="2867025"/>
            <a:ext cx="32575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Большой срок хранения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571500" y="3629025"/>
            <a:ext cx="5381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6F6F6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Особенности ремкомплектов: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571500" y="4010025"/>
            <a:ext cx="54673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в состав входят все необходимые детали для проведения текущего и плановых ремонтов</a:t>
            </a:r>
            <a:endParaRPr lang="en-US" sz="1800" dirty="0"/>
          </a:p>
        </p:txBody>
      </p:sp>
      <p:sp>
        <p:nvSpPr>
          <p:cNvPr id="14" name="3-"/>
          <p:cNvSpPr/>
          <p:nvPr/>
        </p:nvSpPr>
        <p:spPr>
          <a:xfrm>
            <a:off x="571500" y="4962525"/>
            <a:ext cx="54673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срок хранения до 3-х лет</a:t>
            </a:r>
            <a:endParaRPr lang="en-US" sz="1800" dirty="0"/>
          </a:p>
        </p:txBody>
      </p:sp>
      <p:sp>
        <p:nvSpPr>
          <p:cNvPr id="15" name="5"/>
          <p:cNvSpPr/>
          <p:nvPr/>
        </p:nvSpPr>
        <p:spPr>
          <a:xfrm>
            <a:off x="571500" y="5343525"/>
            <a:ext cx="53625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гарантия на детали ремкомплекта до 5 лет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571500" y="5724525"/>
            <a:ext cx="54673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надежная вакуумная упаковка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571500" y="6105525"/>
            <a:ext cx="54673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ts val="2250"/>
              </a:lnSpc>
              <a:buSzPct val="100000"/>
              <a:buChar char="•"/>
            </a:pPr>
            <a:r>
              <a:rPr lang="en-US" sz="1800" dirty="0">
                <a:solidFill>
                  <a:srgbClr val="F6F6F6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информативные таблички для удобства технического применения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393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13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696200" y="4356007"/>
            <a:ext cx="2990850" cy="2990850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81675" y="747692"/>
            <a:ext cx="6724650" cy="87631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3343275" y="2552700"/>
            <a:ext cx="116014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6750" b="1" dirty="0">
                <a:solidFill>
                  <a:srgbClr val="FFFFFF"/>
                </a:solidFill>
                <a:latin typeface="Geometria Bold" pitchFamily="34" charset="0"/>
                <a:ea typeface="Geometria Bold" pitchFamily="34" charset="-122"/>
                <a:cs typeface="Geometria Bold" pitchFamily="34" charset="-120"/>
              </a:rPr>
              <a:t>Благодарим за внимание!</a:t>
            </a:r>
            <a:endParaRPr lang="en-US" sz="6750" dirty="0"/>
          </a:p>
        </p:txBody>
      </p:sp>
      <p:sp>
        <p:nvSpPr>
          <p:cNvPr id="6" name="Text 1"/>
          <p:cNvSpPr/>
          <p:nvPr/>
        </p:nvSpPr>
        <p:spPr>
          <a:xfrm>
            <a:off x="7809423" y="7572375"/>
            <a:ext cx="2669153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Отдел продаж:</a:t>
            </a:r>
            <a:endParaRPr lang="en-US" sz="3000" dirty="0"/>
          </a:p>
        </p:txBody>
      </p:sp>
      <p:sp>
        <p:nvSpPr>
          <p:cNvPr id="7" name="name_8 800 700-45-15  8 845 274-45-15"/>
          <p:cNvSpPr/>
          <p:nvPr/>
        </p:nvSpPr>
        <p:spPr>
          <a:xfrm>
            <a:off x="6991069" y="8220075"/>
            <a:ext cx="4305859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8 800 700-45-15 / 8 845 274-45-15</a:t>
            </a:r>
            <a:endParaRPr lang="en-US" sz="2400" dirty="0"/>
          </a:p>
        </p:txBody>
      </p:sp>
      <p:sp>
        <p:nvSpPr>
          <p:cNvPr id="8" name="infopromgasserviceru"/>
          <p:cNvSpPr/>
          <p:nvPr/>
        </p:nvSpPr>
        <p:spPr>
          <a:xfrm>
            <a:off x="7423780" y="8756276"/>
            <a:ext cx="344043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info@promgasservice.ru</a:t>
            </a:r>
            <a:endParaRPr lang="en-US" sz="2400" dirty="0"/>
          </a:p>
        </p:txBody>
      </p:sp>
      <p:sp>
        <p:nvSpPr>
          <p:cNvPr id="9" name="wwwpromgasservicepro"/>
          <p:cNvSpPr/>
          <p:nvPr/>
        </p:nvSpPr>
        <p:spPr>
          <a:xfrm>
            <a:off x="7579470" y="9188263"/>
            <a:ext cx="3224309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Geometria Medium" pitchFamily="34" charset="0"/>
                <a:ea typeface="Geometria Medium" pitchFamily="34" charset="-122"/>
                <a:cs typeface="Geometria Medium" pitchFamily="34" charset="-120"/>
              </a:rPr>
              <a:t>www.promgasservice.pro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801</Words>
  <Application>Microsoft Office PowerPoint</Application>
  <PresentationFormat>Произвольный</PresentationFormat>
  <Paragraphs>171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Geometria Bold</vt:lpstr>
      <vt:lpstr>Geometria Medium</vt:lpstr>
      <vt:lpstr>Geometria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</cp:lastModifiedBy>
  <cp:revision>8</cp:revision>
  <dcterms:created xsi:type="dcterms:W3CDTF">2026-08-24T08:31:28Z</dcterms:created>
  <dcterms:modified xsi:type="dcterms:W3CDTF">2026-10-16T03:50:04Z</dcterms:modified>
</cp:coreProperties>
</file>