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84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6" r:id="rId3"/>
    <p:sldId id="259" r:id="rId4"/>
    <p:sldId id="268" r:id="rId5"/>
    <p:sldId id="257" r:id="rId6"/>
    <p:sldId id="272" r:id="rId7"/>
    <p:sldId id="281" r:id="rId8"/>
    <p:sldId id="277" r:id="rId9"/>
    <p:sldId id="279" r:id="rId10"/>
    <p:sldId id="280" r:id="rId11"/>
    <p:sldId id="267" r:id="rId12"/>
  </p:sldIdLst>
  <p:sldSz cx="12192000" cy="6858000"/>
  <p:notesSz cx="7315200" cy="12344400"/>
  <p:embeddedFontLst>
    <p:embeddedFont>
      <p:font typeface="Bahnschrift Condensed" panose="020B0502040204020203" pitchFamily="34" charset="0"/>
      <p:regular r:id="rId15"/>
      <p:bold r:id="rId16"/>
    </p:embeddedFont>
    <p:embeddedFont>
      <p:font typeface="Bahnschrift SemiBold Condensed" panose="020B0502040204020203" pitchFamily="34" charset="0"/>
      <p:bold r:id="rId17"/>
    </p:embeddedFont>
  </p:embeddedFontLst>
  <p:defaultTextStyle>
    <a:defPPr>
      <a:defRPr lang="ru-RU"/>
    </a:defPPr>
    <a:lvl1pPr marL="0" algn="l" defTabSz="995328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1pPr>
    <a:lvl2pPr marL="497663" algn="l" defTabSz="995328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2pPr>
    <a:lvl3pPr marL="995328" algn="l" defTabSz="995328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3pPr>
    <a:lvl4pPr marL="1492992" algn="l" defTabSz="995328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4pPr>
    <a:lvl5pPr marL="1990655" algn="l" defTabSz="995328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5pPr>
    <a:lvl6pPr marL="2488320" algn="l" defTabSz="995328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6pPr>
    <a:lvl7pPr marL="2985983" algn="l" defTabSz="995328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7pPr>
    <a:lvl8pPr marL="3483647" algn="l" defTabSz="995328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8pPr>
    <a:lvl9pPr marL="3981311" algn="l" defTabSz="995328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7" userDrawn="1">
          <p15:clr>
            <a:srgbClr val="A4A3A4"/>
          </p15:clr>
        </p15:guide>
        <p15:guide id="2" pos="476" userDrawn="1">
          <p15:clr>
            <a:srgbClr val="A4A3A4"/>
          </p15:clr>
        </p15:guide>
        <p15:guide id="3" pos="3197" userDrawn="1">
          <p15:clr>
            <a:srgbClr val="A4A3A4"/>
          </p15:clr>
        </p15:guide>
        <p15:guide id="4" orient="horz" pos="1971" userDrawn="1">
          <p15:clr>
            <a:srgbClr val="A4A3A4"/>
          </p15:clr>
        </p15:guide>
        <p15:guide id="5" pos="3840" userDrawn="1">
          <p15:clr>
            <a:srgbClr val="A4A3A4"/>
          </p15:clr>
        </p15:guide>
        <p15:guide id="6" pos="7242" userDrawn="1">
          <p15:clr>
            <a:srgbClr val="A4A3A4"/>
          </p15:clr>
        </p15:guide>
        <p15:guide id="7" orient="horz" pos="4320" userDrawn="1">
          <p15:clr>
            <a:srgbClr val="A4A3A4"/>
          </p15:clr>
        </p15:guide>
        <p15:guide id="9" orient="horz" pos="1366" userDrawn="1">
          <p15:clr>
            <a:srgbClr val="A4A3A4"/>
          </p15:clr>
        </p15:guide>
        <p15:guide id="10" orient="horz" pos="4163" userDrawn="1">
          <p15:clr>
            <a:srgbClr val="A4A3A4"/>
          </p15:clr>
        </p15:guide>
        <p15:guide id="11" orient="horz" pos="2273" userDrawn="1">
          <p15:clr>
            <a:srgbClr val="A4A3A4"/>
          </p15:clr>
        </p15:guide>
        <p15:guide id="12" pos="425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94" autoAdjust="0"/>
    <p:restoredTop sz="94660"/>
  </p:normalViewPr>
  <p:slideViewPr>
    <p:cSldViewPr>
      <p:cViewPr varScale="1">
        <p:scale>
          <a:sx n="95" d="100"/>
          <a:sy n="95" d="100"/>
        </p:scale>
        <p:origin x="288" y="72"/>
      </p:cViewPr>
      <p:guideLst>
        <p:guide orient="horz" pos="2047"/>
        <p:guide pos="476"/>
        <p:guide pos="3197"/>
        <p:guide orient="horz" pos="1971"/>
        <p:guide pos="3840"/>
        <p:guide pos="7242"/>
        <p:guide orient="horz" pos="4320"/>
        <p:guide orient="horz" pos="1366"/>
        <p:guide orient="horz" pos="4163"/>
        <p:guide orient="horz" pos="2273"/>
        <p:guide pos="425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0" d="100"/>
          <a:sy n="60" d="100"/>
        </p:scale>
        <p:origin x="3341" y="45"/>
      </p:cViewPr>
      <p:guideLst/>
    </p:cSldViewPr>
  </p:notesViewPr>
  <p:gridSpacing cx="59999" cy="5999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3170238" cy="618447"/>
          </a:xfrm>
          <a:prstGeom prst="rect">
            <a:avLst/>
          </a:prstGeom>
        </p:spPr>
        <p:txBody>
          <a:bodyPr vert="horz" lIns="103640" tIns="51819" rIns="103640" bIns="51819" rtlCol="0"/>
          <a:lstStyle>
            <a:lvl1pPr algn="l">
              <a:defRPr sz="15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143376" y="4"/>
            <a:ext cx="3170238" cy="618447"/>
          </a:xfrm>
          <a:prstGeom prst="rect">
            <a:avLst/>
          </a:prstGeom>
        </p:spPr>
        <p:txBody>
          <a:bodyPr vert="horz" lIns="103640" tIns="51819" rIns="103640" bIns="51819" rtlCol="0"/>
          <a:lstStyle>
            <a:lvl1pPr algn="r">
              <a:defRPr sz="1500"/>
            </a:lvl1pPr>
          </a:lstStyle>
          <a:p>
            <a:fld id="{31DB67E7-8CCC-4E72-9E27-DB173A9A00C4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11725959"/>
            <a:ext cx="3170238" cy="618442"/>
          </a:xfrm>
          <a:prstGeom prst="rect">
            <a:avLst/>
          </a:prstGeom>
        </p:spPr>
        <p:txBody>
          <a:bodyPr vert="horz" lIns="103640" tIns="51819" rIns="103640" bIns="51819" rtlCol="0" anchor="b"/>
          <a:lstStyle>
            <a:lvl1pPr algn="l">
              <a:defRPr sz="15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143376" y="11725959"/>
            <a:ext cx="3170238" cy="618442"/>
          </a:xfrm>
          <a:prstGeom prst="rect">
            <a:avLst/>
          </a:prstGeom>
        </p:spPr>
        <p:txBody>
          <a:bodyPr vert="horz" lIns="103640" tIns="51819" rIns="103640" bIns="51819" rtlCol="0" anchor="b"/>
          <a:lstStyle>
            <a:lvl1pPr algn="r">
              <a:defRPr sz="1500"/>
            </a:lvl1pPr>
          </a:lstStyle>
          <a:p>
            <a:fld id="{9767D87B-8928-4772-BC0A-03181BD507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32714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32039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95328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1pPr>
    <a:lvl2pPr marL="497663" algn="l" defTabSz="995328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2pPr>
    <a:lvl3pPr marL="995328" algn="l" defTabSz="995328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3pPr>
    <a:lvl4pPr marL="1492992" algn="l" defTabSz="995328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4pPr>
    <a:lvl5pPr marL="1990655" algn="l" defTabSz="995328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5pPr>
    <a:lvl6pPr marL="2488320" algn="l" defTabSz="995328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6pPr>
    <a:lvl7pPr marL="2985983" algn="l" defTabSz="995328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7pPr>
    <a:lvl8pPr marL="3483647" algn="l" defTabSz="995328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8pPr>
    <a:lvl9pPr marL="3981311" algn="l" defTabSz="995328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1275" y="1543050"/>
            <a:ext cx="7397750" cy="41624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731842" y="5941561"/>
            <a:ext cx="5851525" cy="4859789"/>
          </a:xfrm>
          <a:prstGeom prst="rect">
            <a:avLst/>
          </a:prstGeom>
        </p:spPr>
        <p:txBody>
          <a:bodyPr lIns="101078" tIns="50538" rIns="101078" bIns="50538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373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1275" y="1543050"/>
            <a:ext cx="7397750" cy="41624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731842" y="5941561"/>
            <a:ext cx="5851525" cy="4859789"/>
          </a:xfrm>
          <a:prstGeom prst="rect">
            <a:avLst/>
          </a:prstGeom>
        </p:spPr>
        <p:txBody>
          <a:bodyPr lIns="101078" tIns="50538" rIns="101078" bIns="50538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509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1275" y="1543050"/>
            <a:ext cx="7397750" cy="41624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731842" y="5941561"/>
            <a:ext cx="5851525" cy="4859789"/>
          </a:xfrm>
          <a:prstGeom prst="rect">
            <a:avLst/>
          </a:prstGeom>
        </p:spPr>
        <p:txBody>
          <a:bodyPr lIns="101078" tIns="50538" rIns="101078" bIns="50538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1735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1275" y="1543050"/>
            <a:ext cx="7397750" cy="41624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731842" y="5941561"/>
            <a:ext cx="5851525" cy="4859789"/>
          </a:xfrm>
          <a:prstGeom prst="rect">
            <a:avLst/>
          </a:prstGeom>
        </p:spPr>
        <p:txBody>
          <a:bodyPr lIns="101078" tIns="50538" rIns="101078" bIns="50538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668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1275" y="1543050"/>
            <a:ext cx="7397750" cy="41624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731842" y="5941561"/>
            <a:ext cx="5851525" cy="4859789"/>
          </a:xfrm>
          <a:prstGeom prst="rect">
            <a:avLst/>
          </a:prstGeom>
        </p:spPr>
        <p:txBody>
          <a:bodyPr lIns="101078" tIns="50538" rIns="101078" bIns="50538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75272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1275" y="1543050"/>
            <a:ext cx="7397750" cy="41624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731842" y="5941561"/>
            <a:ext cx="5851525" cy="4859789"/>
          </a:xfrm>
          <a:prstGeom prst="rect">
            <a:avLst/>
          </a:prstGeom>
        </p:spPr>
        <p:txBody>
          <a:bodyPr lIns="101078" tIns="50538" rIns="101078" bIns="50538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0096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1275" y="1543050"/>
            <a:ext cx="7397750" cy="41624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731842" y="5941561"/>
            <a:ext cx="5851525" cy="4859789"/>
          </a:xfrm>
          <a:prstGeom prst="rect">
            <a:avLst/>
          </a:prstGeom>
        </p:spPr>
        <p:txBody>
          <a:bodyPr lIns="101078" tIns="50538" rIns="101078" bIns="50538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7385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1275" y="1543050"/>
            <a:ext cx="7397750" cy="41624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731842" y="5941561"/>
            <a:ext cx="5851525" cy="4859789"/>
          </a:xfrm>
          <a:prstGeom prst="rect">
            <a:avLst/>
          </a:prstGeom>
        </p:spPr>
        <p:txBody>
          <a:bodyPr lIns="101078" tIns="50538" rIns="101078" bIns="50538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9093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1275" y="1543050"/>
            <a:ext cx="7397750" cy="41624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731842" y="5941561"/>
            <a:ext cx="5851525" cy="4859789"/>
          </a:xfrm>
          <a:prstGeom prst="rect">
            <a:avLst/>
          </a:prstGeom>
        </p:spPr>
        <p:txBody>
          <a:bodyPr lIns="101078" tIns="50538" rIns="101078" bIns="50538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5470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1275" y="1543050"/>
            <a:ext cx="7397750" cy="41624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731842" y="5941561"/>
            <a:ext cx="5851525" cy="4859789"/>
          </a:xfrm>
          <a:prstGeom prst="rect">
            <a:avLst/>
          </a:prstGeom>
        </p:spPr>
        <p:txBody>
          <a:bodyPr lIns="101078" tIns="50538" rIns="101078" bIns="50538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4386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1275" y="1543050"/>
            <a:ext cx="7397750" cy="41624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731842" y="5941561"/>
            <a:ext cx="5851525" cy="4859789"/>
          </a:xfrm>
          <a:prstGeom prst="rect">
            <a:avLst/>
          </a:prstGeom>
        </p:spPr>
        <p:txBody>
          <a:bodyPr lIns="101078" tIns="50538" rIns="101078" bIns="50538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25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F9A7A-3240-4490-BAF2-7A0608755430}" type="datetime1">
              <a:rPr lang="ru-RU" smtClean="0"/>
              <a:t>16.10.2026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53746-4CBA-4B31-9F80-9B853B9EE1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029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2D4B3-C39E-4479-AC48-92E003B7270A}" type="datetime1">
              <a:rPr lang="ru-RU" smtClean="0"/>
              <a:t>16.10.2026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53746-4CBA-4B31-9F80-9B853B9EE1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701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47A96-C901-4C30-AD5E-81E938E465CB}" type="datetime1">
              <a:rPr lang="ru-RU" smtClean="0"/>
              <a:t>16.10.2026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53746-4CBA-4B31-9F80-9B853B9EE1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817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6A5F8-7A5A-441A-A88E-1F618EF08619}" type="datetime1">
              <a:rPr lang="ru-RU" smtClean="0"/>
              <a:t>16.10.2026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53746-4CBA-4B31-9F80-9B853B9EE1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46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67FD5-35A3-4E9A-9D30-50FE29BB2FA0}" type="datetime1">
              <a:rPr lang="ru-RU" smtClean="0"/>
              <a:t>16.10.2026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53746-4CBA-4B31-9F80-9B853B9EE1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934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879C-7A57-49DF-B7D8-77D221ADC687}" type="datetime1">
              <a:rPr lang="ru-RU" smtClean="0"/>
              <a:t>16.10.2026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53746-4CBA-4B31-9F80-9B853B9EE1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7217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55707-2085-4FAC-AD1C-05E43E57FA78}" type="datetime1">
              <a:rPr lang="ru-RU" smtClean="0"/>
              <a:t>16.10.2026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53746-4CBA-4B31-9F80-9B853B9EE1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605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C453-E377-40C7-8752-1D308802C4B1}" type="datetime1">
              <a:rPr lang="ru-RU" smtClean="0"/>
              <a:t>16.10.2026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53746-4CBA-4B31-9F80-9B853B9EE1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187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306E5-8026-409A-9095-1B6EB0789781}" type="datetime1">
              <a:rPr lang="ru-RU" smtClean="0"/>
              <a:t>16.10.2026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53746-4CBA-4B31-9F80-9B853B9EE1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991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94D64-57C0-4F7F-9BDB-8B634AC21827}" type="datetime1">
              <a:rPr lang="ru-RU" smtClean="0"/>
              <a:t>16.10.2026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53746-4CBA-4B31-9F80-9B853B9EE1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939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079D3-3901-4DF2-8D28-688CE9D6C7D0}" type="datetime1">
              <a:rPr lang="ru-RU" smtClean="0"/>
              <a:t>16.10.2026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53746-4CBA-4B31-9F80-9B853B9EE1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115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0E109-B521-4D5C-8F7C-DEEBC42A211F}" type="datetime1">
              <a:rPr lang="ru-RU" smtClean="0"/>
              <a:t>16.10.2026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53746-4CBA-4B31-9F80-9B853B9EE1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538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34.png"/><Relationship Id="rId5" Type="http://schemas.openxmlformats.org/officeDocument/2006/relationships/image" Target="../media/image40.png"/><Relationship Id="rId10" Type="http://schemas.openxmlformats.org/officeDocument/2006/relationships/image" Target="../media/image36.png"/><Relationship Id="rId4" Type="http://schemas.openxmlformats.org/officeDocument/2006/relationships/image" Target="../media/image39.png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8" t="24457" r="20868" b="18869"/>
          <a:stretch/>
        </p:blipFill>
        <p:spPr>
          <a:xfrm>
            <a:off x="0" y="0"/>
            <a:ext cx="12240000" cy="6876000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9120114" y="189054"/>
            <a:ext cx="2282270" cy="2118621"/>
            <a:chOff x="7851183" y="322204"/>
            <a:chExt cx="1854345" cy="1721380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2441" y="322204"/>
              <a:ext cx="1634490" cy="1333744"/>
            </a:xfrm>
            <a:prstGeom prst="rect">
              <a:avLst/>
            </a:prstGeom>
          </p:spPr>
        </p:pic>
        <p:sp>
          <p:nvSpPr>
            <p:cNvPr id="12" name="Прямоугольник 11"/>
            <p:cNvSpPr/>
            <p:nvPr/>
          </p:nvSpPr>
          <p:spPr>
            <a:xfrm>
              <a:off x="7851183" y="1645350"/>
              <a:ext cx="1854345" cy="3982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585" b="1" dirty="0">
                  <a:solidFill>
                    <a:srgbClr val="0070C0"/>
                  </a:solidFill>
                  <a:latin typeface="Bahnschrift Condensed" panose="020B0502040204020203" pitchFamily="34" charset="0"/>
                </a:rPr>
                <a:t>ГРУППА КОМПАНИЙ</a:t>
              </a:r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0" y="6188954"/>
            <a:ext cx="12240000" cy="461665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>
            <a:spAutoFit/>
          </a:bodyPr>
          <a:lstStyle/>
          <a:p>
            <a:pPr algn="r"/>
            <a:r>
              <a:rPr lang="ru-RU" sz="2400" dirty="0">
                <a:solidFill>
                  <a:srgbClr val="0070C0"/>
                </a:solidFill>
                <a:latin typeface="Bahnschrift Condensed" panose="020B0502040204020203" pitchFamily="34" charset="0"/>
              </a:rPr>
              <a:t>Учредитель, Генеральный директор: Курунов Глеб Сергеевич 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0" y="5675415"/>
            <a:ext cx="12240000" cy="513539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737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ОПЫТ РЕАЛИЗАЦИИ ПРОГРАММЫ ГАЗИФИКАЦИИ И ПЕРЕХОД НА ГАЗОВОЕ ОТОПЛЕНИЕ  </a:t>
            </a:r>
          </a:p>
        </p:txBody>
      </p:sp>
    </p:spTree>
    <p:extLst>
      <p:ext uri="{BB962C8B-B14F-4D97-AF65-F5344CB8AC3E}">
        <p14:creationId xmlns:p14="http://schemas.microsoft.com/office/powerpoint/2010/main" val="4267027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79167" y="230503"/>
            <a:ext cx="11412833" cy="698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939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ПРОГРАММЫ ГАЗИФИКАЦИИ И ДОГАЗИФИКАЦИИ В РФ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779166" y="929028"/>
            <a:ext cx="11556730" cy="30136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779167" y="1149038"/>
            <a:ext cx="107175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Bahnschrift Condensed" panose="020B0502040204020203" pitchFamily="34" charset="0"/>
              </a:rPr>
              <a:t>С 2021 года в Российской Федерации реализуются масштабные Программы Газификации и Догазификации, согласно поручения Президента Российской Федерации В.В. Путина.</a:t>
            </a:r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4019589"/>
              </p:ext>
            </p:extLst>
          </p:nvPr>
        </p:nvGraphicFramePr>
        <p:xfrm>
          <a:off x="5676007" y="1980035"/>
          <a:ext cx="5811601" cy="18094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8883">
                  <a:extLst>
                    <a:ext uri="{9D8B030D-6E8A-4147-A177-3AD203B41FA5}">
                      <a16:colId xmlns:a16="http://schemas.microsoft.com/office/drawing/2014/main" val="3798308477"/>
                    </a:ext>
                  </a:extLst>
                </a:gridCol>
                <a:gridCol w="3922718">
                  <a:extLst>
                    <a:ext uri="{9D8B030D-6E8A-4147-A177-3AD203B41FA5}">
                      <a16:colId xmlns:a16="http://schemas.microsoft.com/office/drawing/2014/main" val="4095237069"/>
                    </a:ext>
                  </a:extLst>
                </a:gridCol>
              </a:tblGrid>
              <a:tr h="604637">
                <a:tc>
                  <a:txBody>
                    <a:bodyPr/>
                    <a:lstStyle/>
                    <a:p>
                      <a:pPr algn="r"/>
                      <a:r>
                        <a:rPr lang="en-US" sz="3200" b="1" dirty="0">
                          <a:solidFill>
                            <a:srgbClr val="0070C0"/>
                          </a:solidFill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&gt;</a:t>
                      </a:r>
                      <a:r>
                        <a:rPr lang="ru-RU" sz="3200" b="1" dirty="0">
                          <a:solidFill>
                            <a:srgbClr val="0070C0"/>
                          </a:solidFill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3200" b="1" dirty="0">
                          <a:solidFill>
                            <a:srgbClr val="0070C0"/>
                          </a:solidFill>
                          <a:latin typeface="Bahnschrift Condensed" panose="020B0502040204020203" pitchFamily="34" charset="0"/>
                        </a:rPr>
                        <a:t>2 000 000</a:t>
                      </a:r>
                      <a:endParaRPr lang="ru-RU" sz="3200" b="1" dirty="0">
                        <a:solidFill>
                          <a:srgbClr val="0070C0"/>
                        </a:solidFill>
                        <a:latin typeface="Bahnschrift Condensed" panose="020B0502040204020203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12542" marR="112542" marT="56271" marB="56271" anchor="ctr"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Bahnschrift Condensed" panose="020B0502040204020203" pitchFamily="34" charset="0"/>
                        </a:rPr>
                        <a:t>ЗАЯВОК НА ПРИСОЕДИНЕНИЕ К ГАЗОСНАБЖЕНИЮ</a:t>
                      </a:r>
                    </a:p>
                  </a:txBody>
                  <a:tcPr marL="112542" marR="112542" marT="56271" marB="56271" anchor="ctr"/>
                </a:tc>
                <a:extLst>
                  <a:ext uri="{0D108BD9-81ED-4DB2-BD59-A6C34878D82A}">
                    <a16:rowId xmlns:a16="http://schemas.microsoft.com/office/drawing/2014/main" val="1168528190"/>
                  </a:ext>
                </a:extLst>
              </a:tr>
              <a:tr h="504745">
                <a:tc>
                  <a:txBody>
                    <a:bodyPr/>
                    <a:lstStyle/>
                    <a:p>
                      <a:pPr algn="r"/>
                      <a:r>
                        <a:rPr lang="en-US" sz="3200" b="1" dirty="0">
                          <a:solidFill>
                            <a:srgbClr val="0070C0"/>
                          </a:solidFill>
                          <a:latin typeface="Bahnschrift Condensed" panose="020B0502040204020203" pitchFamily="34" charset="0"/>
                        </a:rPr>
                        <a:t>&gt;</a:t>
                      </a:r>
                      <a:r>
                        <a:rPr lang="en-US" sz="3200" b="1" baseline="0" dirty="0">
                          <a:solidFill>
                            <a:srgbClr val="0070C0"/>
                          </a:solidFill>
                          <a:latin typeface="Bahnschrift Condensed" panose="020B0502040204020203" pitchFamily="34" charset="0"/>
                        </a:rPr>
                        <a:t> </a:t>
                      </a:r>
                      <a:r>
                        <a:rPr lang="ru-RU" sz="3200" b="1" dirty="0">
                          <a:solidFill>
                            <a:srgbClr val="0070C0"/>
                          </a:solidFill>
                          <a:latin typeface="Bahnschrift Condensed" panose="020B0502040204020203" pitchFamily="34" charset="0"/>
                        </a:rPr>
                        <a:t>1 600</a:t>
                      </a:r>
                      <a:r>
                        <a:rPr lang="ru-RU" sz="3200" b="1" baseline="0" dirty="0">
                          <a:solidFill>
                            <a:srgbClr val="0070C0"/>
                          </a:solidFill>
                          <a:latin typeface="Bahnschrift Condensed" panose="020B0502040204020203" pitchFamily="34" charset="0"/>
                        </a:rPr>
                        <a:t> 000</a:t>
                      </a:r>
                      <a:endParaRPr lang="ru-RU" sz="3200" b="1" dirty="0">
                        <a:solidFill>
                          <a:srgbClr val="0070C0"/>
                        </a:solidFill>
                        <a:latin typeface="Bahnschrift Condensed" panose="020B0502040204020203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12542" marR="112542" marT="56271" marB="56271" anchor="ctr"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Bahnschrift Condensed" panose="020B0502040204020203" pitchFamily="34" charset="0"/>
                        </a:rPr>
                        <a:t>ТЕХНИЧЕСКАЯ ВОЗМОЖНОСТЬ ПРИСОЕДИНЕНИЯ</a:t>
                      </a:r>
                    </a:p>
                  </a:txBody>
                  <a:tcPr marL="112542" marR="112542" marT="56271" marB="56271" anchor="ctr"/>
                </a:tc>
                <a:extLst>
                  <a:ext uri="{0D108BD9-81ED-4DB2-BD59-A6C34878D82A}">
                    <a16:rowId xmlns:a16="http://schemas.microsoft.com/office/drawing/2014/main" val="2588447558"/>
                  </a:ext>
                </a:extLst>
              </a:tr>
              <a:tr h="604637">
                <a:tc>
                  <a:txBody>
                    <a:bodyPr/>
                    <a:lstStyle/>
                    <a:p>
                      <a:pPr algn="r"/>
                      <a:r>
                        <a:rPr lang="en-US" sz="3200" b="1" dirty="0">
                          <a:solidFill>
                            <a:srgbClr val="0070C0"/>
                          </a:solidFill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&gt; 1</a:t>
                      </a:r>
                      <a:r>
                        <a:rPr lang="ru-RU" sz="3200" b="1" dirty="0">
                          <a:solidFill>
                            <a:srgbClr val="0070C0"/>
                          </a:solidFill>
                          <a:latin typeface="Bahnschrift Condensed" panose="020B0502040204020203" pitchFamily="34" charset="0"/>
                          <a:ea typeface="+mn-ea"/>
                          <a:cs typeface="+mn-cs"/>
                        </a:rPr>
                        <a:t> 200 000</a:t>
                      </a:r>
                      <a:endParaRPr lang="ru-RU" sz="3200" b="1" dirty="0">
                        <a:solidFill>
                          <a:srgbClr val="0070C0"/>
                        </a:solidFill>
                        <a:latin typeface="Bahnschrift Condensed" panose="020B0502040204020203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12542" marR="112542" marT="56271" marB="56271" anchor="ctr"/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latin typeface="Bahnschrift Condensed" panose="020B0502040204020203" pitchFamily="34" charset="0"/>
                        </a:rPr>
                        <a:t>ПОДКЛЮЧЕНЫХ К ГАЗУ ДОМОВЛАДЕНИЙ</a:t>
                      </a:r>
                    </a:p>
                  </a:txBody>
                  <a:tcPr marL="112542" marR="112542" marT="56271" marB="56271" anchor="ctr"/>
                </a:tc>
                <a:extLst>
                  <a:ext uri="{0D108BD9-81ED-4DB2-BD59-A6C34878D82A}">
                    <a16:rowId xmlns:a16="http://schemas.microsoft.com/office/drawing/2014/main" val="2259960052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0084" y="2811032"/>
            <a:ext cx="9805834" cy="380868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70100" y="2247347"/>
            <a:ext cx="47859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Средний уровень газификации в РФ = 75,6%</a:t>
            </a:r>
          </a:p>
        </p:txBody>
      </p:sp>
    </p:spTree>
    <p:extLst>
      <p:ext uri="{BB962C8B-B14F-4D97-AF65-F5344CB8AC3E}">
        <p14:creationId xmlns:p14="http://schemas.microsoft.com/office/powerpoint/2010/main" val="1676213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4022" t="15824" r="172" b="412"/>
          <a:stretch/>
        </p:blipFill>
        <p:spPr>
          <a:xfrm>
            <a:off x="6654675" y="3621958"/>
            <a:ext cx="4829325" cy="296604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79167" y="236915"/>
            <a:ext cx="11412833" cy="698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939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ГРУППА КОМПАНИЙ ПРАЙД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779166" y="965024"/>
            <a:ext cx="11520000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4176032" y="994609"/>
            <a:ext cx="73206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Bahnschrift Condensed" panose="020B0502040204020203" pitchFamily="34" charset="0"/>
              </a:rPr>
              <a:t>ГК «ПРАЙД» работает в области систем газоснабжения и газораспределения с 2010 года и выполняет весь спектр работ по проектированию и строительству: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554" y="1234117"/>
            <a:ext cx="2834584" cy="2176205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755651" y="3621958"/>
            <a:ext cx="574109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Bahnschrift Condensed" panose="020B0502040204020203" pitchFamily="34" charset="0"/>
              </a:rPr>
              <a:t>В рамках </a:t>
            </a:r>
            <a:r>
              <a:rPr lang="ru-RU" sz="2400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газификации и социальной догазификации </a:t>
            </a:r>
            <a:r>
              <a:rPr lang="ru-RU" sz="2400" dirty="0">
                <a:latin typeface="Bahnschrift Condensed" panose="020B0502040204020203" pitchFamily="34" charset="0"/>
              </a:rPr>
              <a:t>ГК «ПРАЙД» выполняет работы:</a:t>
            </a:r>
          </a:p>
          <a:p>
            <a:pPr marL="391009" indent="-391009">
              <a:buFont typeface="Wingdings" panose="05000000000000000000" pitchFamily="2" charset="2"/>
              <a:buChar char="§"/>
            </a:pPr>
            <a:r>
              <a:rPr lang="ru-RU" sz="2400" dirty="0">
                <a:latin typeface="Bahnschrift Condensed" panose="020B0502040204020203" pitchFamily="34" charset="0"/>
              </a:rPr>
              <a:t>в качестве субподрядной организации в ПАО «Газпром газораспределение Уфа» с 2016 г., </a:t>
            </a:r>
          </a:p>
          <a:p>
            <a:pPr marL="391009" indent="-391009">
              <a:buFont typeface="Wingdings" panose="05000000000000000000" pitchFamily="2" charset="2"/>
              <a:buChar char="§"/>
            </a:pPr>
            <a:r>
              <a:rPr lang="ru-RU" sz="2400" dirty="0">
                <a:latin typeface="Bahnschrift Condensed" panose="020B0502040204020203" pitchFamily="34" charset="0"/>
              </a:rPr>
              <a:t>в качестве подрядчика в АО «Газпром газораспределение Курган» с 2021 г., </a:t>
            </a:r>
          </a:p>
          <a:p>
            <a:pPr marL="391009" indent="-391009">
              <a:buFont typeface="Wingdings" panose="05000000000000000000" pitchFamily="2" charset="2"/>
              <a:buChar char="§"/>
            </a:pPr>
            <a:r>
              <a:rPr lang="ru-RU" sz="2400" dirty="0">
                <a:latin typeface="Bahnschrift Condensed" panose="020B0502040204020203" pitchFamily="34" charset="0"/>
              </a:rPr>
              <a:t>в качестве подрядчика в АО «Газпром газораспределение Челябинск» - с 2023 г. </a:t>
            </a: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16200000" flipH="1">
            <a:off x="9353883" y="4311047"/>
            <a:ext cx="744114" cy="539993"/>
          </a:xfrm>
          <a:prstGeom prst="curvedConnector3">
            <a:avLst>
              <a:gd name="adj1" fmla="val 50000"/>
            </a:avLst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9256355" y="4810505"/>
            <a:ext cx="2280022" cy="478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Курганская область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8786322" y="5449262"/>
            <a:ext cx="2829586" cy="478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70C0"/>
                </a:solidFill>
                <a:latin typeface="Bahnschrift Condensed" panose="020B0502040204020203" pitchFamily="34" charset="0"/>
              </a:rPr>
              <a:t>Челябинская область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8015968" y="6044156"/>
            <a:ext cx="4055198" cy="478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70C0"/>
                </a:solidFill>
                <a:latin typeface="Bahnschrift Condensed" panose="020B0502040204020203" pitchFamily="34" charset="0"/>
              </a:rPr>
              <a:t>Республика Башкортостан</a:t>
            </a:r>
          </a:p>
        </p:txBody>
      </p:sp>
      <p:cxnSp>
        <p:nvCxnSpPr>
          <p:cNvPr id="49" name="Прямая соединительная линия 23"/>
          <p:cNvCxnSpPr/>
          <p:nvPr/>
        </p:nvCxnSpPr>
        <p:spPr>
          <a:xfrm rot="16200000" flipH="1">
            <a:off x="8295623" y="4611403"/>
            <a:ext cx="1177428" cy="732593"/>
          </a:xfrm>
          <a:prstGeom prst="curvedConnector3">
            <a:avLst>
              <a:gd name="adj1" fmla="val 50000"/>
            </a:avLst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23"/>
          <p:cNvCxnSpPr/>
          <p:nvPr/>
        </p:nvCxnSpPr>
        <p:spPr>
          <a:xfrm rot="16200000" flipH="1">
            <a:off x="7133448" y="4803600"/>
            <a:ext cx="1667122" cy="1102059"/>
          </a:xfrm>
          <a:prstGeom prst="curvedConnector3">
            <a:avLst>
              <a:gd name="adj1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4176032" y="2286532"/>
            <a:ext cx="7320642" cy="1200329"/>
          </a:xfrm>
          <a:prstGeom prst="rect">
            <a:avLst/>
          </a:prstGeom>
        </p:spPr>
        <p:txBody>
          <a:bodyPr wrap="square" numCol="2" spcCol="54000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>
                <a:latin typeface="Bahnschrift Condensed" panose="020B0502040204020203" pitchFamily="34" charset="0"/>
              </a:rPr>
              <a:t>Изыскания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>
                <a:latin typeface="Bahnschrift Condensed" panose="020B0502040204020203" pitchFamily="34" charset="0"/>
              </a:rPr>
              <a:t>Проектирование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>
                <a:latin typeface="Bahnschrift Condensed" panose="020B0502040204020203" pitchFamily="34" charset="0"/>
              </a:rPr>
              <a:t>Поставка материала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>
                <a:latin typeface="Bahnschrift Condensed" panose="020B0502040204020203" pitchFamily="34" charset="0"/>
              </a:rPr>
              <a:t>Строительство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>
                <a:latin typeface="Bahnschrift Condensed" panose="020B0502040204020203" pitchFamily="34" charset="0"/>
              </a:rPr>
              <a:t>Кадастровые работы</a:t>
            </a:r>
            <a:endParaRPr lang="ru-RU" sz="2000" dirty="0">
              <a:latin typeface="Bahnschrift Condensed" panose="020B0502040204020203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271774" y="4830385"/>
            <a:ext cx="2280022" cy="478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Курганская область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8801259" y="5470494"/>
            <a:ext cx="2829586" cy="478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Челябинская область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8032750" y="6064036"/>
            <a:ext cx="4055198" cy="478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Bahnschrift Condensed" panose="020B0502040204020203" pitchFamily="34" charset="0"/>
              </a:rPr>
              <a:t>Республика Башкортостан</a:t>
            </a:r>
          </a:p>
        </p:txBody>
      </p:sp>
    </p:spTree>
    <p:extLst>
      <p:ext uri="{BB962C8B-B14F-4D97-AF65-F5344CB8AC3E}">
        <p14:creationId xmlns:p14="http://schemas.microsoft.com/office/powerpoint/2010/main" val="3188023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79165" y="224433"/>
            <a:ext cx="11412835" cy="698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939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ГРУППА КОМПАНИЙ ПРАЙД</a:t>
            </a:r>
            <a:r>
              <a:rPr lang="en-US" sz="3939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. </a:t>
            </a:r>
            <a:r>
              <a:rPr lang="ru-RU" sz="3939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В ЦИФРАХ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779165" y="949859"/>
            <a:ext cx="11520000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779165" y="1224956"/>
            <a:ext cx="106326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Bahnschrift Condensed" panose="020B0502040204020203" pitchFamily="34" charset="0"/>
              </a:rPr>
              <a:t>Объём </a:t>
            </a:r>
            <a:r>
              <a:rPr lang="ru-RU" sz="2400" b="1" dirty="0">
                <a:latin typeface="Bahnschrift Condensed" panose="020B0502040204020203" pitchFamily="34" charset="0"/>
              </a:rPr>
              <a:t>строительно-монтажных работ</a:t>
            </a:r>
            <a:r>
              <a:rPr lang="ru-RU" sz="2400" dirty="0">
                <a:latin typeface="Bahnschrift Condensed" panose="020B0502040204020203" pitchFamily="34" charset="0"/>
              </a:rPr>
              <a:t>: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2089745" y="1705655"/>
            <a:ext cx="16142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Bahnschrift Condensed" panose="020B0502040204020203" pitchFamily="34" charset="0"/>
              </a:rPr>
              <a:t>объектов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6647919" y="1705655"/>
            <a:ext cx="45429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Bahnschrift Condensed" panose="020B0502040204020203" pitchFamily="34" charset="0"/>
              </a:rPr>
              <a:t>километров газопровода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81278" y="2238748"/>
            <a:ext cx="106326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Bahnschrift Condensed" panose="020B0502040204020203" pitchFamily="34" charset="0"/>
              </a:rPr>
              <a:t>Объём </a:t>
            </a:r>
            <a:r>
              <a:rPr lang="ru-RU" sz="2400" b="1" dirty="0">
                <a:latin typeface="Bahnschrift Condensed" panose="020B0502040204020203" pitchFamily="34" charset="0"/>
              </a:rPr>
              <a:t>проектно-изыскательских работ</a:t>
            </a:r>
            <a:r>
              <a:rPr lang="ru-RU" sz="2400" dirty="0">
                <a:latin typeface="Bahnschrift Condensed" panose="020B0502040204020203" pitchFamily="34" charset="0"/>
              </a:rPr>
              <a:t>: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091280" y="2748426"/>
            <a:ext cx="10333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Bahnschrift Condensed" panose="020B0502040204020203" pitchFamily="34" charset="0"/>
              </a:rPr>
              <a:t>объекта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172536" y="2739594"/>
            <a:ext cx="7193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82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648583" y="2801149"/>
            <a:ext cx="58832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Bahnschrift Condensed" panose="020B0502040204020203" pitchFamily="34" charset="0"/>
              </a:rPr>
              <a:t>распределительных газопровода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089025" y="3211762"/>
            <a:ext cx="60277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Bahnschrift Condensed" panose="020B0502040204020203" pitchFamily="34" charset="0"/>
              </a:rPr>
              <a:t>километров проектных решений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236081" y="3165854"/>
            <a:ext cx="924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&gt;</a:t>
            </a:r>
            <a:r>
              <a:rPr lang="ru-RU" sz="32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 450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341704" y="2687925"/>
            <a:ext cx="10244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1062</a:t>
            </a: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859" y="4922225"/>
            <a:ext cx="1683692" cy="1683692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6309" y="4925071"/>
            <a:ext cx="1683692" cy="1683692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5"/>
          <a:srcRect t="6438" b="18734"/>
          <a:stretch/>
        </p:blipFill>
        <p:spPr>
          <a:xfrm>
            <a:off x="760584" y="4922225"/>
            <a:ext cx="1683692" cy="1683692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 rotWithShape="1">
          <a:blip r:embed="rId6"/>
          <a:srcRect t="16610" b="8562"/>
          <a:stretch/>
        </p:blipFill>
        <p:spPr>
          <a:xfrm>
            <a:off x="2570809" y="4925071"/>
            <a:ext cx="1683692" cy="1683692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 rotWithShape="1">
          <a:blip r:embed="rId7"/>
          <a:srcRect t="19623" b="5454"/>
          <a:stretch/>
        </p:blipFill>
        <p:spPr>
          <a:xfrm>
            <a:off x="8001484" y="4922225"/>
            <a:ext cx="1683692" cy="1683692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4" r="7941"/>
          <a:stretch/>
        </p:blipFill>
        <p:spPr>
          <a:xfrm>
            <a:off x="4381034" y="4925071"/>
            <a:ext cx="1683692" cy="1683692"/>
          </a:xfrm>
          <a:prstGeom prst="rect">
            <a:avLst/>
          </a:prstGeom>
        </p:spPr>
      </p:pic>
      <p:sp>
        <p:nvSpPr>
          <p:cNvPr id="49" name="Прямоугольник 48"/>
          <p:cNvSpPr/>
          <p:nvPr/>
        </p:nvSpPr>
        <p:spPr>
          <a:xfrm>
            <a:off x="951990" y="1648485"/>
            <a:ext cx="11758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32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&gt;</a:t>
            </a:r>
            <a:r>
              <a:rPr lang="ru-RU" sz="32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32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7500</a:t>
            </a:r>
            <a:endParaRPr lang="ru-RU" sz="3200" b="1" dirty="0">
              <a:solidFill>
                <a:srgbClr val="0070C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5512528" y="1651184"/>
            <a:ext cx="11758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32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&gt;</a:t>
            </a:r>
            <a:r>
              <a:rPr lang="ru-RU" sz="32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32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400</a:t>
            </a:r>
            <a:endParaRPr lang="ru-RU" sz="3200" b="1" dirty="0">
              <a:solidFill>
                <a:srgbClr val="0070C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755650" y="3968991"/>
            <a:ext cx="107410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Bahnschrift Condensed" panose="020B0502040204020203" pitchFamily="34" charset="0"/>
              </a:rPr>
              <a:t>Свыше</a:t>
            </a:r>
            <a:r>
              <a:rPr lang="ru-RU" sz="3200" dirty="0">
                <a:solidFill>
                  <a:srgbClr val="0070C0"/>
                </a:solidFill>
                <a:latin typeface="Bahnschrift Condensed" panose="020B0502040204020203" pitchFamily="34" charset="0"/>
              </a:rPr>
              <a:t> </a:t>
            </a:r>
            <a:r>
              <a:rPr lang="ru-RU" sz="3200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15000 </a:t>
            </a:r>
            <a:r>
              <a:rPr lang="ru-RU" sz="2400" dirty="0">
                <a:latin typeface="Bahnschrift Condensed" panose="020B0502040204020203" pitchFamily="34" charset="0"/>
              </a:rPr>
              <a:t>домохозяйств получили доступ к экономичному и экологически чистому топливу.</a:t>
            </a:r>
          </a:p>
        </p:txBody>
      </p:sp>
    </p:spTree>
    <p:extLst>
      <p:ext uri="{BB962C8B-B14F-4D97-AF65-F5344CB8AC3E}">
        <p14:creationId xmlns:p14="http://schemas.microsoft.com/office/powerpoint/2010/main" val="2011694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78973" y="222672"/>
            <a:ext cx="11413027" cy="698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939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КАДРОВЫЕ РЕСУРСЫ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778974" y="947777"/>
            <a:ext cx="11520000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755650" y="1284287"/>
            <a:ext cx="53181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Bahnschrift Condensed" panose="020B0502040204020203" pitchFamily="34" charset="0"/>
              </a:rPr>
              <a:t>Кадровые ресурсы ГК «ПРАЙД» на сегодняшний день составляют 80 человек. В их состав входят: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3"/>
          <a:srcRect l="12997" t="-287" r="23549" b="287"/>
          <a:stretch/>
        </p:blipFill>
        <p:spPr>
          <a:xfrm>
            <a:off x="6096002" y="1209443"/>
            <a:ext cx="1683692" cy="1683692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4"/>
          <a:srcRect t="5319" b="19680"/>
          <a:stretch/>
        </p:blipFill>
        <p:spPr>
          <a:xfrm>
            <a:off x="7978394" y="1209443"/>
            <a:ext cx="1683692" cy="1683692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5"/>
          <a:srcRect t="5321" b="19682"/>
          <a:stretch/>
        </p:blipFill>
        <p:spPr>
          <a:xfrm>
            <a:off x="9839257" y="1198033"/>
            <a:ext cx="1683692" cy="1683692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6"/>
          <a:srcRect l="13593" r="11407"/>
          <a:stretch/>
        </p:blipFill>
        <p:spPr>
          <a:xfrm>
            <a:off x="6096000" y="3067349"/>
            <a:ext cx="1683692" cy="1683692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7"/>
          <a:srcRect l="246" t="15957" r="-246" b="9043"/>
          <a:stretch/>
        </p:blipFill>
        <p:spPr>
          <a:xfrm>
            <a:off x="6096000" y="4925255"/>
            <a:ext cx="1683692" cy="1683692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 rotWithShape="1">
          <a:blip r:embed="rId8"/>
          <a:srcRect t="34051" b="20947"/>
          <a:stretch/>
        </p:blipFill>
        <p:spPr>
          <a:xfrm>
            <a:off x="9839257" y="4925255"/>
            <a:ext cx="1683692" cy="1683692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9"/>
          <a:srcRect l="7544" r="17456"/>
          <a:stretch/>
        </p:blipFill>
        <p:spPr>
          <a:xfrm>
            <a:off x="9845417" y="3063934"/>
            <a:ext cx="1683692" cy="16836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10"/>
          <a:srcRect t="17127" b="7873"/>
          <a:stretch/>
        </p:blipFill>
        <p:spPr>
          <a:xfrm>
            <a:off x="7980950" y="3063934"/>
            <a:ext cx="1683692" cy="16836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11"/>
          <a:srcRect l="17921" r="25830"/>
          <a:stretch/>
        </p:blipFill>
        <p:spPr>
          <a:xfrm>
            <a:off x="7978394" y="4925255"/>
            <a:ext cx="1683692" cy="1683692"/>
          </a:xfrm>
          <a:prstGeom prst="rect">
            <a:avLst/>
          </a:prstGeom>
        </p:spPr>
      </p:pic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269929"/>
              </p:ext>
            </p:extLst>
          </p:nvPr>
        </p:nvGraphicFramePr>
        <p:xfrm>
          <a:off x="745861" y="2183655"/>
          <a:ext cx="5318615" cy="4044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6578">
                  <a:extLst>
                    <a:ext uri="{9D8B030D-6E8A-4147-A177-3AD203B41FA5}">
                      <a16:colId xmlns:a16="http://schemas.microsoft.com/office/drawing/2014/main" val="3798308477"/>
                    </a:ext>
                  </a:extLst>
                </a:gridCol>
                <a:gridCol w="4662037">
                  <a:extLst>
                    <a:ext uri="{9D8B030D-6E8A-4147-A177-3AD203B41FA5}">
                      <a16:colId xmlns:a16="http://schemas.microsoft.com/office/drawing/2014/main" val="4095237069"/>
                    </a:ext>
                  </a:extLst>
                </a:gridCol>
              </a:tblGrid>
              <a:tr h="866202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>
                          <a:solidFill>
                            <a:srgbClr val="0070C0"/>
                          </a:solidFill>
                          <a:latin typeface="Bahnschrift Condensed" panose="020B0502040204020203" pitchFamily="34" charset="0"/>
                        </a:rPr>
                        <a:t>16</a:t>
                      </a:r>
                      <a:endParaRPr lang="ru-RU" sz="4000" b="1" dirty="0">
                        <a:solidFill>
                          <a:srgbClr val="0070C0"/>
                        </a:solidFill>
                        <a:latin typeface="Bahnschrift Condensed" panose="020B0502040204020203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12542" marR="112542" marT="56271" marB="56271" anchor="ctr"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Bahnschrift Condensed" panose="020B0502040204020203" pitchFamily="34" charset="0"/>
                        </a:rPr>
                        <a:t>Строительно-монтажных бригад по прокладке газопроводов</a:t>
                      </a:r>
                    </a:p>
                  </a:txBody>
                  <a:tcPr marL="112542" marR="112542" marT="56271" marB="56271" anchor="ctr"/>
                </a:tc>
                <a:extLst>
                  <a:ext uri="{0D108BD9-81ED-4DB2-BD59-A6C34878D82A}">
                    <a16:rowId xmlns:a16="http://schemas.microsoft.com/office/drawing/2014/main" val="1168528190"/>
                  </a:ext>
                </a:extLst>
              </a:tr>
              <a:tr h="723097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>
                          <a:solidFill>
                            <a:srgbClr val="0070C0"/>
                          </a:solidFill>
                          <a:latin typeface="Bahnschrift Condensed" panose="020B0502040204020203" pitchFamily="34" charset="0"/>
                        </a:rPr>
                        <a:t>9</a:t>
                      </a:r>
                      <a:endParaRPr lang="ru-RU" sz="4000" b="1" dirty="0">
                        <a:solidFill>
                          <a:srgbClr val="0070C0"/>
                        </a:solidFill>
                        <a:latin typeface="Bahnschrift Condensed" panose="020B0502040204020203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12542" marR="112542" marT="56271" marB="56271" anchor="ctr"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Bahnschrift Condensed" panose="020B0502040204020203" pitchFamily="34" charset="0"/>
                        </a:rPr>
                        <a:t>Специалистов ИТР </a:t>
                      </a:r>
                    </a:p>
                  </a:txBody>
                  <a:tcPr marL="112542" marR="112542" marT="56271" marB="56271" anchor="ctr"/>
                </a:tc>
                <a:extLst>
                  <a:ext uri="{0D108BD9-81ED-4DB2-BD59-A6C34878D82A}">
                    <a16:rowId xmlns:a16="http://schemas.microsoft.com/office/drawing/2014/main" val="2588447558"/>
                  </a:ext>
                </a:extLst>
              </a:tr>
              <a:tr h="866202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>
                          <a:solidFill>
                            <a:srgbClr val="0070C0"/>
                          </a:solidFill>
                          <a:latin typeface="Bahnschrift Condensed" panose="020B0502040204020203" pitchFamily="34" charset="0"/>
                        </a:rPr>
                        <a:t>5</a:t>
                      </a:r>
                      <a:endParaRPr lang="ru-RU" sz="4000" b="1" dirty="0">
                        <a:solidFill>
                          <a:srgbClr val="0070C0"/>
                        </a:solidFill>
                        <a:latin typeface="Bahnschrift Condensed" panose="020B0502040204020203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12542" marR="112542" marT="56271" marB="56271" anchor="ctr"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Bahnschrift Condensed" panose="020B0502040204020203" pitchFamily="34" charset="0"/>
                        </a:rPr>
                        <a:t>Штатных инженеров ПСО, выполняющих комплекс ПИР</a:t>
                      </a:r>
                    </a:p>
                  </a:txBody>
                  <a:tcPr marL="112542" marR="112542" marT="56271" marB="56271" anchor="ctr"/>
                </a:tc>
                <a:extLst>
                  <a:ext uri="{0D108BD9-81ED-4DB2-BD59-A6C34878D82A}">
                    <a16:rowId xmlns:a16="http://schemas.microsoft.com/office/drawing/2014/main" val="2259960052"/>
                  </a:ext>
                </a:extLst>
              </a:tr>
              <a:tr h="866202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>
                          <a:solidFill>
                            <a:srgbClr val="0070C0"/>
                          </a:solidFill>
                          <a:latin typeface="Bahnschrift Condensed" panose="020B0502040204020203" pitchFamily="34" charset="0"/>
                        </a:rPr>
                        <a:t>8</a:t>
                      </a:r>
                      <a:endParaRPr lang="ru-RU" sz="4000" b="1" dirty="0">
                        <a:solidFill>
                          <a:srgbClr val="0070C0"/>
                        </a:solidFill>
                        <a:latin typeface="Bahnschrift Condensed" panose="020B0502040204020203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12542" marR="112542" marT="56271" marB="56271" anchor="ctr"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Bahnschrift Condensed" panose="020B0502040204020203" pitchFamily="34" charset="0"/>
                        </a:rPr>
                        <a:t>Штатных инженеров ПТО, выполняющих ИТД</a:t>
                      </a:r>
                    </a:p>
                  </a:txBody>
                  <a:tcPr marL="112542" marR="112542" marT="56271" marB="56271" anchor="ctr"/>
                </a:tc>
                <a:extLst>
                  <a:ext uri="{0D108BD9-81ED-4DB2-BD59-A6C34878D82A}">
                    <a16:rowId xmlns:a16="http://schemas.microsoft.com/office/drawing/2014/main" val="1863888613"/>
                  </a:ext>
                </a:extLst>
              </a:tr>
              <a:tr h="723097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>
                          <a:solidFill>
                            <a:srgbClr val="0070C0"/>
                          </a:solidFill>
                          <a:latin typeface="Bahnschrift Condensed" panose="020B0502040204020203" pitchFamily="34" charset="0"/>
                        </a:rPr>
                        <a:t>5</a:t>
                      </a:r>
                      <a:endParaRPr lang="ru-RU" sz="4000" b="1" dirty="0">
                        <a:solidFill>
                          <a:srgbClr val="0070C0"/>
                        </a:solidFill>
                        <a:latin typeface="Bahnschrift Condensed" panose="020B0502040204020203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12542" marR="112542" marT="56271" marB="56271" anchor="ctr"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Bahnschrift Condensed" panose="020B0502040204020203" pitchFamily="34" charset="0"/>
                        </a:rPr>
                        <a:t>Штатных единиц в отделе снабжения</a:t>
                      </a:r>
                    </a:p>
                  </a:txBody>
                  <a:tcPr marL="112542" marR="112542" marT="56271" marB="56271" anchor="ctr"/>
                </a:tc>
                <a:extLst>
                  <a:ext uri="{0D108BD9-81ED-4DB2-BD59-A6C34878D82A}">
                    <a16:rowId xmlns:a16="http://schemas.microsoft.com/office/drawing/2014/main" val="28795121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2921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79463" y="220162"/>
            <a:ext cx="11412537" cy="698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939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ТЕХНИЧЕСКИЕ РЕСУРСЫ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779463" y="949262"/>
            <a:ext cx="11520000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755650" y="1149038"/>
            <a:ext cx="53419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Bahnschrift Condensed" panose="020B0502040204020203" pitchFamily="34" charset="0"/>
              </a:rPr>
              <a:t>Более 80 единиц техники и оборудования. В их состав входят: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55651" y="5410430"/>
            <a:ext cx="107410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Bahnschrift Condensed" panose="020B0502040204020203" pitchFamily="34" charset="0"/>
              </a:rPr>
              <a:t>А также КМУ, УАЗ (12 ед.), Соболь (11 ед.), эвакуаторы, грузовой тягач с полуприцепом, дизельные компрессоры, сварочные аппараты, локационные системы, геодезическое оборудование и прочая техника, что позволяет работать в любых условиях</a:t>
            </a:r>
            <a:r>
              <a:rPr lang="en-US" sz="2400" dirty="0">
                <a:latin typeface="Bahnschrift Condensed" panose="020B0502040204020203" pitchFamily="34" charset="0"/>
              </a:rPr>
              <a:t>.</a:t>
            </a:r>
            <a:endParaRPr lang="ru-RU" sz="2400" dirty="0">
              <a:latin typeface="Bahnschrift Condensed" panose="020B0502040204020203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123" t="7092" r="-123" b="17908"/>
          <a:stretch/>
        </p:blipFill>
        <p:spPr>
          <a:xfrm>
            <a:off x="9812218" y="1527821"/>
            <a:ext cx="1683692" cy="16836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r="25000"/>
          <a:stretch/>
        </p:blipFill>
        <p:spPr>
          <a:xfrm>
            <a:off x="9812218" y="3424213"/>
            <a:ext cx="1683692" cy="168369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l="24648" r="506"/>
          <a:stretch/>
        </p:blipFill>
        <p:spPr>
          <a:xfrm>
            <a:off x="8008016" y="3425280"/>
            <a:ext cx="1683692" cy="168369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1E21F6C-9699-9E48-8931-91BA0437994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2" r="11122"/>
          <a:stretch>
            <a:fillRect/>
          </a:stretch>
        </p:blipFill>
        <p:spPr>
          <a:xfrm>
            <a:off x="6203814" y="1527821"/>
            <a:ext cx="1683692" cy="168369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5F599AF-8349-5455-0581-D165B07BEC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" r="23974"/>
          <a:stretch>
            <a:fillRect/>
          </a:stretch>
        </p:blipFill>
        <p:spPr>
          <a:xfrm>
            <a:off x="6203814" y="3424213"/>
            <a:ext cx="1683692" cy="1683692"/>
          </a:xfrm>
          <a:prstGeom prst="rect">
            <a:avLst/>
          </a:prstGeom>
        </p:spPr>
      </p:pic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7521518"/>
              </p:ext>
            </p:extLst>
          </p:nvPr>
        </p:nvGraphicFramePr>
        <p:xfrm>
          <a:off x="755650" y="1924318"/>
          <a:ext cx="5317740" cy="3488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6470">
                  <a:extLst>
                    <a:ext uri="{9D8B030D-6E8A-4147-A177-3AD203B41FA5}">
                      <a16:colId xmlns:a16="http://schemas.microsoft.com/office/drawing/2014/main" val="3798308477"/>
                    </a:ext>
                  </a:extLst>
                </a:gridCol>
                <a:gridCol w="4661270">
                  <a:extLst>
                    <a:ext uri="{9D8B030D-6E8A-4147-A177-3AD203B41FA5}">
                      <a16:colId xmlns:a16="http://schemas.microsoft.com/office/drawing/2014/main" val="4095237069"/>
                    </a:ext>
                  </a:extLst>
                </a:gridCol>
              </a:tblGrid>
              <a:tr h="513688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solidFill>
                            <a:srgbClr val="0070C0"/>
                          </a:solidFill>
                          <a:latin typeface="Bahnschrift Condensed" panose="020B0502040204020203" pitchFamily="34" charset="0"/>
                        </a:rPr>
                        <a:t>9</a:t>
                      </a:r>
                      <a:endParaRPr lang="ru-RU" sz="3200" b="1" dirty="0">
                        <a:solidFill>
                          <a:srgbClr val="0070C0"/>
                        </a:solidFill>
                        <a:latin typeface="Bahnschrift Condensed" panose="020B0502040204020203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12542" marR="112542" marT="56271" marB="56271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latin typeface="Bahnschrift Condensed" panose="020B0502040204020203" pitchFamily="34" charset="0"/>
                        </a:rPr>
                        <a:t>Экскаваторов-погрузчиков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marL="112542" marR="112542" marT="56271" marB="56271" anchor="ctr"/>
                </a:tc>
                <a:extLst>
                  <a:ext uri="{0D108BD9-81ED-4DB2-BD59-A6C34878D82A}">
                    <a16:rowId xmlns:a16="http://schemas.microsoft.com/office/drawing/2014/main" val="1168528190"/>
                  </a:ext>
                </a:extLst>
              </a:tr>
              <a:tr h="513688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solidFill>
                            <a:srgbClr val="0070C0"/>
                          </a:solidFill>
                          <a:latin typeface="Bahnschrift Condensed" panose="020B0502040204020203" pitchFamily="34" charset="0"/>
                        </a:rPr>
                        <a:t>6</a:t>
                      </a:r>
                      <a:endParaRPr lang="ru-RU" sz="3200" b="1" dirty="0">
                        <a:solidFill>
                          <a:srgbClr val="0070C0"/>
                        </a:solidFill>
                        <a:latin typeface="Bahnschrift Condensed" panose="020B0502040204020203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12542" marR="112542" marT="56271" marB="56271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latin typeface="Bahnschrift Condensed" panose="020B0502040204020203" pitchFamily="34" charset="0"/>
                        </a:rPr>
                        <a:t>Полноповоротных</a:t>
                      </a:r>
                      <a:r>
                        <a:rPr lang="ru-RU" sz="2400" baseline="0" dirty="0">
                          <a:latin typeface="Bahnschrift Condensed" panose="020B0502040204020203" pitchFamily="34" charset="0"/>
                        </a:rPr>
                        <a:t> экскаваторов (3 т – 24 т)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marL="112542" marR="112542" marT="56271" marB="56271" anchor="ctr"/>
                </a:tc>
                <a:extLst>
                  <a:ext uri="{0D108BD9-81ED-4DB2-BD59-A6C34878D82A}">
                    <a16:rowId xmlns:a16="http://schemas.microsoft.com/office/drawing/2014/main" val="2588447558"/>
                  </a:ext>
                </a:extLst>
              </a:tr>
              <a:tr h="513688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solidFill>
                            <a:srgbClr val="0070C0"/>
                          </a:solidFill>
                          <a:latin typeface="Bahnschrift Condensed" panose="020B0502040204020203" pitchFamily="34" charset="0"/>
                        </a:rPr>
                        <a:t>3</a:t>
                      </a:r>
                      <a:endParaRPr lang="ru-RU" sz="3200" b="1" dirty="0">
                        <a:solidFill>
                          <a:srgbClr val="0070C0"/>
                        </a:solidFill>
                        <a:latin typeface="Bahnschrift Condensed" panose="020B0502040204020203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12542" marR="112542" marT="56271" marB="56271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 err="1">
                          <a:latin typeface="Bahnschrift Condensed" panose="020B0502040204020203" pitchFamily="34" charset="0"/>
                        </a:rPr>
                        <a:t>Баровые</a:t>
                      </a:r>
                      <a:r>
                        <a:rPr lang="ru-RU" sz="2400" baseline="0" dirty="0">
                          <a:latin typeface="Bahnschrift Condensed" panose="020B0502040204020203" pitchFamily="34" charset="0"/>
                        </a:rPr>
                        <a:t> установки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marL="112542" marR="112542" marT="56271" marB="56271" anchor="ctr"/>
                </a:tc>
                <a:extLst>
                  <a:ext uri="{0D108BD9-81ED-4DB2-BD59-A6C34878D82A}">
                    <a16:rowId xmlns:a16="http://schemas.microsoft.com/office/drawing/2014/main" val="2259960052"/>
                  </a:ext>
                </a:extLst>
              </a:tr>
              <a:tr h="696287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solidFill>
                            <a:srgbClr val="0070C0"/>
                          </a:solidFill>
                          <a:latin typeface="Bahnschrift Condensed" panose="020B0502040204020203" pitchFamily="34" charset="0"/>
                        </a:rPr>
                        <a:t>4</a:t>
                      </a:r>
                      <a:endParaRPr lang="ru-RU" sz="3200" b="1" dirty="0">
                        <a:solidFill>
                          <a:srgbClr val="0070C0"/>
                        </a:solidFill>
                        <a:latin typeface="Bahnschrift Condensed" panose="020B0502040204020203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12542" marR="112542" marT="56271" marB="56271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latin typeface="Bahnschrift Condensed" panose="020B0502040204020203" pitchFamily="34" charset="0"/>
                        </a:rPr>
                        <a:t>Установки ГНБ (бестраншейная прокладка</a:t>
                      </a:r>
                      <a:r>
                        <a:rPr lang="ru-RU" sz="2400" baseline="0" dirty="0">
                          <a:latin typeface="Bahnschrift Condensed" panose="020B0502040204020203" pitchFamily="34" charset="0"/>
                        </a:rPr>
                        <a:t> трубопроводов)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marL="112542" marR="112542" marT="56271" marB="56271" anchor="ctr"/>
                </a:tc>
                <a:extLst>
                  <a:ext uri="{0D108BD9-81ED-4DB2-BD59-A6C34878D82A}">
                    <a16:rowId xmlns:a16="http://schemas.microsoft.com/office/drawing/2014/main" val="1863888613"/>
                  </a:ext>
                </a:extLst>
              </a:tr>
              <a:tr h="696287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solidFill>
                            <a:srgbClr val="0070C0"/>
                          </a:solidFill>
                          <a:latin typeface="Bahnschrift Condensed" panose="020B0502040204020203" pitchFamily="34" charset="0"/>
                        </a:rPr>
                        <a:t>5</a:t>
                      </a:r>
                      <a:endParaRPr lang="ru-RU" sz="3200" b="1" dirty="0">
                        <a:solidFill>
                          <a:srgbClr val="0070C0"/>
                        </a:solidFill>
                        <a:latin typeface="Bahnschrift Condensed" panose="020B0502040204020203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12542" marR="112542" marT="56271" marB="56271" anchor="ctr"/>
                </a:tc>
                <a:tc>
                  <a:txBody>
                    <a:bodyPr/>
                    <a:lstStyle/>
                    <a:p>
                      <a:pPr marL="0" marR="0" indent="0" algn="l" defTabSz="9143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Bahnschrift Condensed" panose="020B0502040204020203" pitchFamily="34" charset="0"/>
                        </a:rPr>
                        <a:t>Насосно-смесительных установок на подвижном составе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Bahnschrift Condensed" panose="020B0502040204020203" pitchFamily="34" charset="0"/>
                      </a:endParaRPr>
                    </a:p>
                  </a:txBody>
                  <a:tcPr marL="112542" marR="112542" marT="56271" marB="56271" anchor="ctr"/>
                </a:tc>
                <a:extLst>
                  <a:ext uri="{0D108BD9-81ED-4DB2-BD59-A6C34878D82A}">
                    <a16:rowId xmlns:a16="http://schemas.microsoft.com/office/drawing/2014/main" val="2879512188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1" t="2996" r="33577" b="3421"/>
          <a:stretch/>
        </p:blipFill>
        <p:spPr>
          <a:xfrm>
            <a:off x="8017930" y="1531776"/>
            <a:ext cx="1684800" cy="168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833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78972" y="213960"/>
            <a:ext cx="11477795" cy="698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939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ПРИМЕРЫ РАБОТ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778973" y="949384"/>
            <a:ext cx="11520000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766722" y="1191753"/>
            <a:ext cx="1072995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Bahnschrift Condensed" panose="020B0502040204020203" pitchFamily="34" charset="0"/>
              </a:rPr>
              <a:t>География наших объектов научила работать нас в любых условиях: будь то плотная городская застройка с большим количеством коммуникаций, где мы применяем бестраншейные технологии, чтобы не нарушать благоустройство, так и сложные ландшафты — от болотистых почв до скальных пород, включая гранит и мрамор.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25373" t="25360" r="33424" b="43824"/>
          <a:stretch/>
        </p:blipFill>
        <p:spPr>
          <a:xfrm>
            <a:off x="4421698" y="3188763"/>
            <a:ext cx="3420000" cy="342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r="4999" b="4999"/>
          <a:stretch/>
        </p:blipFill>
        <p:spPr>
          <a:xfrm>
            <a:off x="754510" y="3188763"/>
            <a:ext cx="3420000" cy="3420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/>
          <a:srcRect l="15478" t="14043" r="4737" b="26287"/>
          <a:stretch/>
        </p:blipFill>
        <p:spPr>
          <a:xfrm>
            <a:off x="8082922" y="3188763"/>
            <a:ext cx="3420000" cy="34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656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78973" y="230801"/>
            <a:ext cx="11477795" cy="698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939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О ПРОИЗВОДИТЕЛЯХ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778974" y="959163"/>
            <a:ext cx="11520000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779586" y="1090458"/>
            <a:ext cx="106328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Bahnschrift Condensed" panose="020B0502040204020203" pitchFamily="34" charset="0"/>
              </a:rPr>
              <a:t>Программы газификации и догазификации послужили импульсом для развития Российских компаний по производству газового оборудования, трубной продукции и фасонных частей. </a:t>
            </a:r>
          </a:p>
          <a:p>
            <a:pPr algn="just"/>
            <a:r>
              <a:rPr lang="ru-RU" sz="2400" dirty="0">
                <a:latin typeface="Bahnschrift Condensed" panose="020B0502040204020203" pitchFamily="34" charset="0"/>
              </a:rPr>
              <a:t>В эти дни на Форуме представлено оборудование и материалы наших партнеров: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78973" y="3227366"/>
            <a:ext cx="106650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Bahnschrift Condensed" panose="020B0502040204020203" pitchFamily="34" charset="0"/>
              </a:rPr>
              <a:t>Качество и надежность применяемой продукции подтверждается и при производстве работ и от представителей эксплуатирующих организаций.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78974" y="2290787"/>
            <a:ext cx="10632811" cy="934743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521345" indent="-521345">
              <a:buFont typeface="Arial" panose="020B0604020202020204" pitchFamily="34" charset="0"/>
              <a:buChar char="•"/>
            </a:pPr>
            <a:r>
              <a:rPr lang="ru-RU" sz="2737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Группа компаний «АИР-ГАЗ»</a:t>
            </a:r>
          </a:p>
          <a:p>
            <a:pPr marL="521345" indent="-521345">
              <a:buFont typeface="Arial" panose="020B0604020202020204" pitchFamily="34" charset="0"/>
              <a:buChar char="•"/>
            </a:pPr>
            <a:r>
              <a:rPr lang="ru-RU" sz="2737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«ПромГазСервис»</a:t>
            </a:r>
          </a:p>
          <a:p>
            <a:pPr marL="521345" indent="-521345">
              <a:buFont typeface="Arial" panose="020B0604020202020204" pitchFamily="34" charset="0"/>
              <a:buChar char="•"/>
            </a:pPr>
            <a:r>
              <a:rPr lang="ru-RU" sz="2737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« Компания ИнжТех»</a:t>
            </a:r>
          </a:p>
          <a:p>
            <a:pPr marL="521345" indent="-521345">
              <a:buFont typeface="Arial" panose="020B0604020202020204" pitchFamily="34" charset="0"/>
              <a:buChar char="•"/>
            </a:pPr>
            <a:r>
              <a:rPr lang="ru-RU" sz="2737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Группа компаний «РГК»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3"/>
          <a:srcRect l="4569" t="10618" r="17169" b="5023"/>
          <a:stretch/>
        </p:blipFill>
        <p:spPr>
          <a:xfrm>
            <a:off x="755650" y="4145689"/>
            <a:ext cx="2463073" cy="2463073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4"/>
          <a:srcRect l="-324" t="-547" r="-324" b="-547"/>
          <a:stretch/>
        </p:blipFill>
        <p:spPr>
          <a:xfrm>
            <a:off x="3479601" y="4119409"/>
            <a:ext cx="2478362" cy="248935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5"/>
          <a:srcRect r="5237" b="5237"/>
          <a:stretch/>
        </p:blipFill>
        <p:spPr>
          <a:xfrm>
            <a:off x="6175012" y="4146800"/>
            <a:ext cx="2462400" cy="246240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6"/>
          <a:srcRect r="469" b="6371"/>
          <a:stretch/>
        </p:blipFill>
        <p:spPr>
          <a:xfrm>
            <a:off x="8816055" y="4135225"/>
            <a:ext cx="2628000" cy="2484000"/>
          </a:xfrm>
          <a:prstGeom prst="rect">
            <a:avLst/>
          </a:prstGeom>
        </p:spPr>
      </p:pic>
      <p:pic>
        <p:nvPicPr>
          <p:cNvPr id="30" name="Picture 2" descr="https://ingtehcompany.ru/img/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593" y="6039499"/>
            <a:ext cx="1156167" cy="549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21652" y="6129346"/>
            <a:ext cx="1414259" cy="489879"/>
          </a:xfrm>
          <a:prstGeom prst="rect">
            <a:avLst/>
          </a:prstGeom>
          <a:solidFill>
            <a:srgbClr val="FFFFFF">
              <a:alpha val="50196"/>
            </a:srgbClr>
          </a:solidFill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416" y="6326550"/>
            <a:ext cx="1873596" cy="282397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10"/>
          <a:srcRect b="38294"/>
          <a:stretch/>
        </p:blipFill>
        <p:spPr>
          <a:xfrm>
            <a:off x="778973" y="6230062"/>
            <a:ext cx="1462810" cy="35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758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78973" y="230801"/>
            <a:ext cx="11477795" cy="698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939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ПРОГРАММЫ СОЦИАЛЬНОЙ ГАЗИФИКАЦИИ РФ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778974" y="959163"/>
            <a:ext cx="11520000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623713"/>
              </p:ext>
            </p:extLst>
          </p:nvPr>
        </p:nvGraphicFramePr>
        <p:xfrm>
          <a:off x="755650" y="1722632"/>
          <a:ext cx="10743148" cy="413897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63852">
                  <a:extLst>
                    <a:ext uri="{9D8B030D-6E8A-4147-A177-3AD203B41FA5}">
                      <a16:colId xmlns:a16="http://schemas.microsoft.com/office/drawing/2014/main" val="638774718"/>
                    </a:ext>
                  </a:extLst>
                </a:gridCol>
                <a:gridCol w="3597280">
                  <a:extLst>
                    <a:ext uri="{9D8B030D-6E8A-4147-A177-3AD203B41FA5}">
                      <a16:colId xmlns:a16="http://schemas.microsoft.com/office/drawing/2014/main" val="1635723600"/>
                    </a:ext>
                  </a:extLst>
                </a:gridCol>
                <a:gridCol w="4282016">
                  <a:extLst>
                    <a:ext uri="{9D8B030D-6E8A-4147-A177-3AD203B41FA5}">
                      <a16:colId xmlns:a16="http://schemas.microsoft.com/office/drawing/2014/main" val="1999973640"/>
                    </a:ext>
                  </a:extLst>
                </a:gridCol>
              </a:tblGrid>
              <a:tr h="529115"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0070C0"/>
                        </a:solidFill>
                        <a:latin typeface="Bahnschrift SemiBold 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Bahnschrift SemiBold Condensed" panose="020B0502040204020203" pitchFamily="34" charset="0"/>
                        </a:rPr>
                        <a:t>СЕРТИФИКАТ</a:t>
                      </a:r>
                      <a:endParaRPr lang="ru-RU" sz="3200" dirty="0">
                        <a:solidFill>
                          <a:srgbClr val="0070C0"/>
                        </a:solidFill>
                        <a:latin typeface="Bahnschrift SemiBold 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Bahnschrift SemiBold Condensed" panose="020B0502040204020203" pitchFamily="34" charset="0"/>
                        </a:rPr>
                        <a:t>ЧИСТЫЙ ВОЗДУХ</a:t>
                      </a:r>
                      <a:endParaRPr lang="ru-RU" sz="3200" dirty="0">
                        <a:solidFill>
                          <a:srgbClr val="0070C0"/>
                        </a:solidFill>
                        <a:latin typeface="Bahnschrift SemiBold Condensed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656611"/>
                  </a:ext>
                </a:extLst>
              </a:tr>
              <a:tr h="666769">
                <a:tc>
                  <a:txBody>
                    <a:bodyPr/>
                    <a:lstStyle/>
                    <a:p>
                      <a:pPr algn="r"/>
                      <a:r>
                        <a:rPr lang="ru-RU" sz="2800" dirty="0">
                          <a:solidFill>
                            <a:srgbClr val="0070C0"/>
                          </a:solidFill>
                          <a:latin typeface="Bahnschrift SemiBold Condensed" panose="020B0502040204020203" pitchFamily="34" charset="0"/>
                        </a:rPr>
                        <a:t>КТО</a:t>
                      </a:r>
                      <a:r>
                        <a:rPr lang="ru-RU" sz="2800" baseline="0" dirty="0">
                          <a:solidFill>
                            <a:srgbClr val="0070C0"/>
                          </a:solidFill>
                          <a:latin typeface="Bahnschrift SemiBold Condensed" panose="020B0502040204020203" pitchFamily="34" charset="0"/>
                        </a:rPr>
                        <a:t> МОЖЕТ ПОЛУЧИТЬ</a:t>
                      </a:r>
                      <a:endParaRPr lang="ru-RU" sz="2800" b="1" dirty="0">
                        <a:solidFill>
                          <a:srgbClr val="0070C0"/>
                        </a:solidFill>
                        <a:latin typeface="Bahnschrift SemiBold Condensed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latin typeface="Bahnschrift SemiBold Condensed" panose="020B0502040204020203" pitchFamily="34" charset="0"/>
                        </a:rPr>
                        <a:t>Льготные* категории граждан</a:t>
                      </a:r>
                      <a:endParaRPr lang="ru-RU" sz="2400" dirty="0">
                        <a:solidFill>
                          <a:schemeClr val="tx1"/>
                        </a:solidFill>
                        <a:latin typeface="Bahnschrift SemiBold Condensed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latin typeface="Bahnschrift SemiBold Condensed" panose="020B0502040204020203" pitchFamily="34" charset="0"/>
                        </a:rPr>
                        <a:t>Подходит для всех групп граждан</a:t>
                      </a:r>
                      <a:endParaRPr lang="ru-RU" sz="2400" dirty="0">
                        <a:solidFill>
                          <a:schemeClr val="tx1"/>
                        </a:solidFill>
                        <a:latin typeface="Bahnschrift SemiBold Condensed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700052"/>
                  </a:ext>
                </a:extLst>
              </a:tr>
              <a:tr h="666769">
                <a:tc>
                  <a:txBody>
                    <a:bodyPr/>
                    <a:lstStyle/>
                    <a:p>
                      <a:pPr algn="r"/>
                      <a:r>
                        <a:rPr lang="ru-RU" sz="2800" b="1" dirty="0">
                          <a:solidFill>
                            <a:srgbClr val="0070C0"/>
                          </a:solidFill>
                          <a:latin typeface="Bahnschrift SemiBold Condensed" panose="020B0502040204020203" pitchFamily="34" charset="0"/>
                        </a:rPr>
                        <a:t>БЮДЖЕТ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solidFill>
                            <a:schemeClr val="tx1"/>
                          </a:solidFill>
                          <a:latin typeface="Bahnschrift SemiBold Condensed" panose="020B0502040204020203" pitchFamily="34" charset="0"/>
                        </a:rPr>
                        <a:t>Федеральный и региональный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solidFill>
                            <a:schemeClr val="tx1"/>
                          </a:solidFill>
                          <a:latin typeface="Bahnschrift SemiBold Condensed" panose="020B0502040204020203" pitchFamily="34" charset="0"/>
                        </a:rPr>
                        <a:t>Федеральный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6552383"/>
                  </a:ext>
                </a:extLst>
              </a:tr>
              <a:tr h="1086078">
                <a:tc>
                  <a:txBody>
                    <a:bodyPr/>
                    <a:lstStyle/>
                    <a:p>
                      <a:pPr algn="r"/>
                      <a:r>
                        <a:rPr lang="ru-RU" sz="2800" dirty="0">
                          <a:solidFill>
                            <a:srgbClr val="0070C0"/>
                          </a:solidFill>
                          <a:latin typeface="Bahnschrift SemiBold Condensed" panose="020B0502040204020203" pitchFamily="34" charset="0"/>
                        </a:rPr>
                        <a:t>СУММЫ</a:t>
                      </a:r>
                      <a:endParaRPr lang="ru-RU" sz="2800" b="1" dirty="0">
                        <a:solidFill>
                          <a:srgbClr val="0070C0"/>
                        </a:solidFill>
                        <a:latin typeface="Bahnschrift SemiBold Condensed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latin typeface="Bahnschrift SemiBold Condensed" panose="020B0502040204020203" pitchFamily="34" charset="0"/>
                        </a:rPr>
                        <a:t>Частичное покрытие расходов, сумма выплат от 100 000 </a:t>
                      </a:r>
                      <a:r>
                        <a:rPr lang="ru-RU" sz="2400" b="1" dirty="0">
                          <a:latin typeface="Bahnschrift Condensed" panose="020B0502040204020203" pitchFamily="34" charset="0"/>
                        </a:rPr>
                        <a:t>₽</a:t>
                      </a:r>
                      <a:r>
                        <a:rPr lang="ru-RU" sz="2400" dirty="0">
                          <a:latin typeface="Bahnschrift SemiBold Condensed" panose="020B0502040204020203" pitchFamily="34" charset="0"/>
                        </a:rPr>
                        <a:t> до 150 000 </a:t>
                      </a:r>
                      <a:r>
                        <a:rPr lang="ru-RU" sz="2400" b="1" dirty="0">
                          <a:latin typeface="Bahnschrift Condensed" panose="020B0502040204020203" pitchFamily="34" charset="0"/>
                        </a:rPr>
                        <a:t>₽</a:t>
                      </a:r>
                      <a:r>
                        <a:rPr lang="ru-RU" sz="2400" b="1" baseline="0" dirty="0">
                          <a:latin typeface="Bahnschrift Condensed" panose="020B0502040204020203" pitchFamily="34" charset="0"/>
                        </a:rPr>
                        <a:t> **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Bahnschrift SemiBold Condensed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latin typeface="Bahnschrift SemiBold Condensed" panose="020B0502040204020203" pitchFamily="34" charset="0"/>
                        </a:rPr>
                        <a:t>Полностью компенсируют затраты, понесенные за газификацию</a:t>
                      </a:r>
                      <a:endParaRPr lang="ru-RU" sz="2400" dirty="0">
                        <a:solidFill>
                          <a:schemeClr val="tx1"/>
                        </a:solidFill>
                        <a:latin typeface="Bahnschrift SemiBold Condensed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9413345"/>
                  </a:ext>
                </a:extLst>
              </a:tr>
              <a:tr h="1037600">
                <a:tc>
                  <a:txBody>
                    <a:bodyPr/>
                    <a:lstStyle/>
                    <a:p>
                      <a:pPr algn="r"/>
                      <a:r>
                        <a:rPr lang="ru-RU" sz="2800" dirty="0">
                          <a:solidFill>
                            <a:srgbClr val="0070C0"/>
                          </a:solidFill>
                          <a:latin typeface="Bahnschrift SemiBold Condensed" panose="020B0502040204020203" pitchFamily="34" charset="0"/>
                        </a:rPr>
                        <a:t>ОГРАНИЧЕНИЯ</a:t>
                      </a:r>
                      <a:endParaRPr lang="ru-RU" sz="2800" b="1" dirty="0">
                        <a:solidFill>
                          <a:srgbClr val="0070C0"/>
                        </a:solidFill>
                        <a:latin typeface="Bahnschrift SemiBold Condensed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latin typeface="Bahnschrift SemiBold Condensed" panose="020B0502040204020203" pitchFamily="34" charset="0"/>
                        </a:rPr>
                        <a:t>Программа ограниченна</a:t>
                      </a:r>
                      <a:r>
                        <a:rPr lang="ru-RU" sz="2400" baseline="0" dirty="0">
                          <a:latin typeface="Bahnschrift SemiBold Condensed" panose="020B0502040204020203" pitchFamily="34" charset="0"/>
                        </a:rPr>
                        <a:t> </a:t>
                      </a:r>
                      <a:r>
                        <a:rPr lang="ru-RU" sz="2400" dirty="0">
                          <a:latin typeface="Bahnschrift SemiBold Condensed" panose="020B0502040204020203" pitchFamily="34" charset="0"/>
                        </a:rPr>
                        <a:t>конкретным регионом</a:t>
                      </a:r>
                      <a:endParaRPr lang="ru-RU" sz="2400" dirty="0">
                        <a:solidFill>
                          <a:schemeClr val="tx1"/>
                        </a:solidFill>
                        <a:latin typeface="Bahnschrift SemiBold Condensed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latin typeface="Bahnschrift SemiBold Condensed" panose="020B0502040204020203" pitchFamily="34" charset="0"/>
                        </a:rPr>
                        <a:t>Действует в определенных</a:t>
                      </a:r>
                      <a:r>
                        <a:rPr lang="ru-RU" sz="2400" b="1" baseline="0" dirty="0">
                          <a:latin typeface="Bahnschrift SemiBold Condensed" panose="020B0502040204020203" pitchFamily="34" charset="0"/>
                        </a:rPr>
                        <a:t> </a:t>
                      </a:r>
                      <a:r>
                        <a:rPr lang="ru-RU" sz="2400" baseline="0" dirty="0">
                          <a:latin typeface="Bahnschrift SemiBold Condensed" panose="020B0502040204020203" pitchFamily="34" charset="0"/>
                        </a:rPr>
                        <a:t>населенных пунктах, вошедших в программу</a:t>
                      </a:r>
                      <a:endParaRPr lang="ru-RU" sz="2400" dirty="0">
                        <a:solidFill>
                          <a:schemeClr val="tx1"/>
                        </a:solidFill>
                        <a:latin typeface="Bahnschrift SemiBold Condensed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0424264"/>
                  </a:ext>
                </a:extLst>
              </a:tr>
            </a:tbl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755650" y="5897645"/>
            <a:ext cx="106335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Bahnschrift Condensed" panose="020B0502040204020203" pitchFamily="34" charset="0"/>
              </a:rPr>
              <a:t>* Участники ВОВ, Ветераны труда, Участники боевых действий, Участники СВО; малоимущие семьи, многодетные семьи, пожилые люди старше 65 лет; в отдельных регионах для врачей, учителей, обладателей семейных сертификатов.</a:t>
            </a:r>
          </a:p>
          <a:p>
            <a:pPr algn="just"/>
            <a:r>
              <a:rPr lang="ru-RU" sz="1600" dirty="0">
                <a:latin typeface="Bahnschrift Condensed" panose="020B0502040204020203" pitchFamily="34" charset="0"/>
              </a:rPr>
              <a:t>** Кроме Москвы и Московской области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79167" y="1149038"/>
            <a:ext cx="10717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Bahnschrift Condensed" panose="020B0502040204020203" pitchFamily="34" charset="0"/>
              </a:rPr>
              <a:t>Процент перехода на газовое отопление на сегодняшний день составляет от 65% до 83%. </a:t>
            </a:r>
          </a:p>
        </p:txBody>
      </p:sp>
    </p:spTree>
    <p:extLst>
      <p:ext uri="{BB962C8B-B14F-4D97-AF65-F5344CB8AC3E}">
        <p14:creationId xmlns:p14="http://schemas.microsoft.com/office/powerpoint/2010/main" val="938435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78973" y="230801"/>
            <a:ext cx="11477795" cy="698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939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ГАЗИФИКАЦИЯ В РАССРОЧКУ. ОПЫТ РЕСПУБЛИКИ ТАТАРСТАН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778974" y="959163"/>
            <a:ext cx="11520000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6933400"/>
              </p:ext>
            </p:extLst>
          </p:nvPr>
        </p:nvGraphicFramePr>
        <p:xfrm>
          <a:off x="755651" y="1269036"/>
          <a:ext cx="10764348" cy="348452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006905">
                  <a:extLst>
                    <a:ext uri="{9D8B030D-6E8A-4147-A177-3AD203B41FA5}">
                      <a16:colId xmlns:a16="http://schemas.microsoft.com/office/drawing/2014/main" val="638774718"/>
                    </a:ext>
                  </a:extLst>
                </a:gridCol>
                <a:gridCol w="7757443">
                  <a:extLst>
                    <a:ext uri="{9D8B030D-6E8A-4147-A177-3AD203B41FA5}">
                      <a16:colId xmlns:a16="http://schemas.microsoft.com/office/drawing/2014/main" val="1635723600"/>
                    </a:ext>
                  </a:extLst>
                </a:gridCol>
              </a:tblGrid>
              <a:tr h="548520"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0070C0"/>
                        </a:solidFill>
                        <a:latin typeface="Bahnschrift SemiBold Condensed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Bahnschrift SemiBold Condensed" panose="020B0502040204020203" pitchFamily="34" charset="0"/>
                        </a:rPr>
                        <a:t>ГАЗОВОЕ ОТОПЛЕНИЕ В БЕСПРОЦЕНТНУЮ РАССРОЧКУ</a:t>
                      </a:r>
                      <a:endParaRPr lang="ru-RU" sz="3200" dirty="0">
                        <a:solidFill>
                          <a:srgbClr val="0070C0"/>
                        </a:solidFill>
                        <a:latin typeface="Bahnschrift SemiBold Condensed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656611"/>
                  </a:ext>
                </a:extLst>
              </a:tr>
              <a:tr h="841752">
                <a:tc>
                  <a:txBody>
                    <a:bodyPr/>
                    <a:lstStyle/>
                    <a:p>
                      <a:pPr algn="r"/>
                      <a:r>
                        <a:rPr lang="ru-RU" sz="2800" dirty="0">
                          <a:solidFill>
                            <a:srgbClr val="0070C0"/>
                          </a:solidFill>
                          <a:latin typeface="Bahnschrift SemiBold Condensed" panose="020B0502040204020203" pitchFamily="34" charset="0"/>
                        </a:rPr>
                        <a:t>КТО</a:t>
                      </a:r>
                      <a:r>
                        <a:rPr lang="ru-RU" sz="2800" baseline="0" dirty="0">
                          <a:solidFill>
                            <a:srgbClr val="0070C0"/>
                          </a:solidFill>
                          <a:latin typeface="Bahnschrift SemiBold Condensed" panose="020B0502040204020203" pitchFamily="34" charset="0"/>
                        </a:rPr>
                        <a:t> МОЖЕТ ПОЛУЧИТЬ</a:t>
                      </a:r>
                      <a:endParaRPr lang="ru-RU" sz="2800" b="1" dirty="0">
                        <a:solidFill>
                          <a:srgbClr val="0070C0"/>
                        </a:solidFill>
                        <a:latin typeface="Bahnschrift SemiBold Condensed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solidFill>
                            <a:schemeClr val="tx1"/>
                          </a:solidFill>
                          <a:latin typeface="Bahnschrift SemiBold Condensed" panose="020B0502040204020203" pitchFamily="34" charset="0"/>
                        </a:rPr>
                        <a:t>Все</a:t>
                      </a:r>
                      <a:r>
                        <a:rPr lang="ru-RU" sz="2400" baseline="0" dirty="0">
                          <a:solidFill>
                            <a:schemeClr val="tx1"/>
                          </a:solidFill>
                          <a:latin typeface="Bahnschrift SemiBold Condensed" panose="020B0502040204020203" pitchFamily="34" charset="0"/>
                        </a:rPr>
                        <a:t> заявители, подавшие заявку на переход на газовое отопление</a:t>
                      </a:r>
                      <a:endParaRPr lang="ru-RU" sz="2400" dirty="0">
                        <a:solidFill>
                          <a:schemeClr val="tx1"/>
                        </a:solidFill>
                        <a:latin typeface="Bahnschrift SemiBold Condensed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700052"/>
                  </a:ext>
                </a:extLst>
              </a:tr>
              <a:tr h="841752">
                <a:tc>
                  <a:txBody>
                    <a:bodyPr/>
                    <a:lstStyle/>
                    <a:p>
                      <a:pPr algn="r"/>
                      <a:r>
                        <a:rPr lang="ru-RU" sz="2800" b="1" dirty="0">
                          <a:solidFill>
                            <a:srgbClr val="0070C0"/>
                          </a:solidFill>
                          <a:latin typeface="Bahnschrift SemiBold Condensed" panose="020B0502040204020203" pitchFamily="34" charset="0"/>
                        </a:rPr>
                        <a:t>БЮДЖЕТ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solidFill>
                            <a:schemeClr val="tx1"/>
                          </a:solidFill>
                          <a:latin typeface="Bahnschrift SemiBold Condensed" panose="020B0502040204020203" pitchFamily="34" charset="0"/>
                        </a:rPr>
                        <a:t>Средства</a:t>
                      </a:r>
                      <a:r>
                        <a:rPr lang="ru-RU" sz="2400" baseline="0" dirty="0">
                          <a:solidFill>
                            <a:schemeClr val="tx1"/>
                          </a:solidFill>
                          <a:latin typeface="Bahnschrift SemiBold Condensed" panose="020B0502040204020203" pitchFamily="34" charset="0"/>
                        </a:rPr>
                        <a:t> Управления Капитального Строительства РТ</a:t>
                      </a:r>
                      <a:endParaRPr lang="ru-RU" sz="2400" dirty="0">
                        <a:solidFill>
                          <a:schemeClr val="tx1"/>
                        </a:solidFill>
                        <a:latin typeface="Bahnschrift SemiBold Condensed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6552383"/>
                  </a:ext>
                </a:extLst>
              </a:tr>
              <a:tr h="1221898">
                <a:tc>
                  <a:txBody>
                    <a:bodyPr/>
                    <a:lstStyle/>
                    <a:p>
                      <a:pPr algn="r"/>
                      <a:r>
                        <a:rPr lang="ru-RU" sz="2800" dirty="0">
                          <a:solidFill>
                            <a:srgbClr val="0070C0"/>
                          </a:solidFill>
                          <a:latin typeface="Bahnschrift SemiBold Condensed" panose="020B0502040204020203" pitchFamily="34" charset="0"/>
                        </a:rPr>
                        <a:t>СУММЫ</a:t>
                      </a:r>
                      <a:endParaRPr lang="ru-RU" sz="2800" b="1" dirty="0">
                        <a:solidFill>
                          <a:srgbClr val="0070C0"/>
                        </a:solidFill>
                        <a:latin typeface="Bahnschrift SemiBold Condensed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solidFill>
                            <a:schemeClr val="tx1"/>
                          </a:solidFill>
                          <a:latin typeface="Bahnschrift SemiBold Condensed" panose="020B0502040204020203" pitchFamily="34" charset="0"/>
                        </a:rPr>
                        <a:t>Рассрочка</a:t>
                      </a:r>
                      <a:r>
                        <a:rPr lang="ru-RU" sz="2400" baseline="0" dirty="0">
                          <a:solidFill>
                            <a:schemeClr val="tx1"/>
                          </a:solidFill>
                          <a:latin typeface="Bahnschrift SemiBold Condensed" panose="020B0502040204020203" pitchFamily="34" charset="0"/>
                        </a:rPr>
                        <a:t> на 5 лет без первоначального взноса. Оплата производится ежемесячно равными долями, согласно условиям договора (от 150 000 </a:t>
                      </a:r>
                      <a:r>
                        <a:rPr lang="ru-RU" sz="2400" b="0" dirty="0">
                          <a:latin typeface="Bahnschrift Condensed" panose="020B0502040204020203" pitchFamily="34" charset="0"/>
                        </a:rPr>
                        <a:t>₽</a:t>
                      </a:r>
                      <a:r>
                        <a:rPr lang="ru-RU" sz="2400" baseline="0" dirty="0">
                          <a:solidFill>
                            <a:schemeClr val="tx1"/>
                          </a:solidFill>
                          <a:latin typeface="Bahnschrift SemiBold Condensed" panose="020B0502040204020203" pitchFamily="34" charset="0"/>
                        </a:rPr>
                        <a:t> до 250 000 </a:t>
                      </a:r>
                      <a:r>
                        <a:rPr lang="ru-RU" sz="2400" b="0" dirty="0">
                          <a:latin typeface="Bahnschrift Condensed" panose="020B0502040204020203" pitchFamily="34" charset="0"/>
                        </a:rPr>
                        <a:t>₽</a:t>
                      </a:r>
                      <a:r>
                        <a:rPr lang="ru-RU" sz="2400" baseline="0" dirty="0">
                          <a:solidFill>
                            <a:schemeClr val="tx1"/>
                          </a:solidFill>
                          <a:latin typeface="Bahnschrift SemiBold Condensed" panose="020B0502040204020203" pitchFamily="34" charset="0"/>
                        </a:rPr>
                        <a:t>, в зависимости от применяемого оборудования)</a:t>
                      </a:r>
                      <a:endParaRPr lang="ru-RU" sz="2400" dirty="0">
                        <a:solidFill>
                          <a:schemeClr val="tx1"/>
                        </a:solidFill>
                        <a:latin typeface="Bahnschrift SemiBold Condensed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9413345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779586" y="4972272"/>
            <a:ext cx="1071708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Bahnschrift Condensed" panose="020B0502040204020203" pitchFamily="34" charset="0"/>
              </a:rPr>
              <a:t>Пример: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2400" dirty="0">
                <a:latin typeface="Bahnschrift Condensed" panose="020B0502040204020203" pitchFamily="34" charset="0"/>
              </a:rPr>
              <a:t>При стоимости договора 150 000 ₽ ежемесячный платеж составит 2500 ₽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2400" dirty="0">
                <a:latin typeface="Bahnschrift Condensed" panose="020B0502040204020203" pitchFamily="34" charset="0"/>
              </a:rPr>
              <a:t>При стоимости договора 200 000 ₽ ежемесячный платеж составит 3334 ₽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2400" dirty="0">
                <a:latin typeface="Bahnschrift Condensed" panose="020B0502040204020203" pitchFamily="34" charset="0"/>
              </a:rPr>
              <a:t>При стоимости договора 250 000 ₽ ежемесячный платеж составит 4167 ₽</a:t>
            </a:r>
          </a:p>
        </p:txBody>
      </p:sp>
    </p:spTree>
    <p:extLst>
      <p:ext uri="{BB962C8B-B14F-4D97-AF65-F5344CB8AC3E}">
        <p14:creationId xmlns:p14="http://schemas.microsoft.com/office/powerpoint/2010/main" val="1492412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78973" y="234732"/>
            <a:ext cx="11477795" cy="698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939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КОНТАКТЫ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778974" y="959163"/>
            <a:ext cx="11520000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3216048" y="1275489"/>
            <a:ext cx="4461989" cy="830997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lvl="0"/>
            <a:r>
              <a:rPr lang="ru-RU" sz="2400" b="1" dirty="0">
                <a:solidFill>
                  <a:prstClr val="black"/>
                </a:solidFill>
                <a:latin typeface="Bahnschrift Condensed" panose="020B0502040204020203" pitchFamily="34" charset="0"/>
              </a:rPr>
              <a:t>УФА</a:t>
            </a:r>
          </a:p>
          <a:p>
            <a:pPr lvl="0"/>
            <a:endParaRPr lang="ru-RU" sz="2400" b="1" dirty="0">
              <a:solidFill>
                <a:prstClr val="black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18036" y="1764576"/>
            <a:ext cx="28795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улица Карла Маркса, 60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87" y="1028373"/>
            <a:ext cx="2640623" cy="264062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565145" y="1763867"/>
            <a:ext cx="2207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+7 (917) 756-44-46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744" y="4506871"/>
            <a:ext cx="2994566" cy="205199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5"/>
          <a:srcRect l="4845" t="8050" r="4845" b="7991"/>
          <a:stretch/>
        </p:blipFill>
        <p:spPr>
          <a:xfrm>
            <a:off x="9369808" y="5855295"/>
            <a:ext cx="1284923" cy="73845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18" y="5890502"/>
            <a:ext cx="1242060" cy="66803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7"/>
          <a:srcRect l="16112" t="19615" r="30766" b="18854"/>
          <a:stretch/>
        </p:blipFill>
        <p:spPr>
          <a:xfrm>
            <a:off x="6643341" y="5879939"/>
            <a:ext cx="1284923" cy="78377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61009" y="4993066"/>
            <a:ext cx="1414259" cy="48987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9"/>
          <a:srcRect b="38294"/>
          <a:stretch/>
        </p:blipFill>
        <p:spPr>
          <a:xfrm>
            <a:off x="3918523" y="5059517"/>
            <a:ext cx="1462810" cy="35697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0785" y="5047758"/>
            <a:ext cx="2887290" cy="435186"/>
          </a:xfrm>
          <a:prstGeom prst="rect">
            <a:avLst/>
          </a:prstGeom>
        </p:spPr>
      </p:pic>
      <p:pic>
        <p:nvPicPr>
          <p:cNvPr id="1026" name="Picture 2" descr="https://ingtehcompany.ru/img/logo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943" y="4963243"/>
            <a:ext cx="1156167" cy="549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783865" y="3608997"/>
            <a:ext cx="11477795" cy="698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939" b="1" dirty="0">
                <a:solidFill>
                  <a:srgbClr val="0070C0"/>
                </a:solidFill>
                <a:latin typeface="Bahnschrift Condensed" panose="020B0502040204020203" pitchFamily="34" charset="0"/>
              </a:rPr>
              <a:t>ПАРТНЕРЫ</a:t>
            </a: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783865" y="4341131"/>
            <a:ext cx="11520000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9395945" y="1761455"/>
            <a:ext cx="24599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info@pride-gas.ru</a:t>
            </a:r>
          </a:p>
          <a:p>
            <a:pPr lvl="0"/>
            <a:r>
              <a:rPr lang="en-US" sz="2400" dirty="0">
                <a:solidFill>
                  <a:prstClr val="black"/>
                </a:solidFill>
                <a:latin typeface="Bahnschrift Condensed" panose="020B0502040204020203" pitchFamily="34" charset="0"/>
              </a:rPr>
              <a:t>pride-gas.ru</a:t>
            </a:r>
            <a:endParaRPr lang="ru-RU" sz="2400" dirty="0">
              <a:solidFill>
                <a:prstClr val="black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0615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36497</TotalTime>
  <Words>723</Words>
  <Application>Microsoft Office PowerPoint</Application>
  <PresentationFormat>Широкоэкранный</PresentationFormat>
  <Paragraphs>115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Bahnschrift SemiBold Condensed</vt:lpstr>
      <vt:lpstr>Calibri</vt:lpstr>
      <vt:lpstr>Wingdings</vt:lpstr>
      <vt:lpstr>Bahnschrift Condensed</vt:lpstr>
      <vt:lpstr>Calibri Light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Роксана Курунова</dc:creator>
  <cp:lastModifiedBy>Петр Дементьев</cp:lastModifiedBy>
  <cp:revision>204</cp:revision>
  <cp:lastPrinted>2026-10-14T10:25:03Z</cp:lastPrinted>
  <dcterms:created xsi:type="dcterms:W3CDTF">2022-03-19T07:24:37Z</dcterms:created>
  <dcterms:modified xsi:type="dcterms:W3CDTF">2026-10-16T03:58:53Z</dcterms:modified>
</cp:coreProperties>
</file>