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Noto Sans JP" panose="020B0604020202020204" charset="-128"/>
      <p:regular r:id="rId11"/>
    </p:embeddedFont>
    <p:embeddedFont>
      <p:font typeface="Noto Sans JP Bold" panose="020B0604020202020204" charset="-128"/>
      <p:regular r:id="rId12"/>
    </p:embeddedFont>
    <p:embeddedFont>
      <p:font typeface="HK Grotesk" panose="020B0604020202020204" charset="-52"/>
      <p:regular r:id="rId13"/>
    </p:embeddedFont>
    <p:embeddedFont>
      <p:font typeface="HK Grotesk Bold" panose="020B0604020202020204" charset="-52"/>
      <p:regular r:id="rId14"/>
    </p:embeddedFont>
    <p:embeddedFont>
      <p:font typeface="HK Grotesk Medium" panose="020B0604020202020204" charset="-52"/>
      <p:regular r:id="rId15"/>
    </p:embeddedFont>
    <p:embeddedFont>
      <p:font typeface="Montserrat" panose="00000500000000000000" pitchFamily="2" charset="-52"/>
      <p:regular r:id="rId16"/>
      <p:bold r:id="rId17"/>
      <p:italic r:id="rId18"/>
      <p:boldItalic r:id="rId19"/>
    </p:embeddedFont>
    <p:embeddedFont>
      <p:font typeface="Montserrat Bold" panose="020B0604020202020204" charset="-52"/>
      <p:regular r:id="rId20"/>
    </p:embeddedFont>
    <p:embeddedFont>
      <p:font typeface="Vollkorn" panose="020B0604020202020204" charset="0"/>
      <p:regular r:id="rId21"/>
    </p:embeddedFont>
    <p:embeddedFont>
      <p:font typeface="Vollkorn Bold" panose="020B0604020202020204" charset="0"/>
      <p:regular r:id="rId22"/>
    </p:embeddedFont>
    <p:embeddedFont>
      <p:font typeface="Vollkorn Italics" panose="020B060402020202020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0" d="100"/>
          <a:sy n="60" d="100"/>
        </p:scale>
        <p:origin x="43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12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10.png"/><Relationship Id="rId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9243584"/>
            <a:ext cx="5389397" cy="372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731F7D"/>
                </a:solidFill>
                <a:latin typeface="Montserrat"/>
                <a:ea typeface="Montserrat"/>
                <a:cs typeface="Montserrat"/>
                <a:sym typeface="Montserrat"/>
              </a:rPr>
              <a:t>МАСТЕРСТВО НАХОДИТЬ РЕШЕНИЯ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5527034"/>
            <a:ext cx="10724012" cy="1153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84"/>
              </a:lnSpc>
            </a:pPr>
            <a:r>
              <a:rPr lang="en-US" sz="7698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ГАЗ ПОД КОНТРОЛЕМ:</a:t>
            </a:r>
          </a:p>
        </p:txBody>
      </p:sp>
      <p:sp>
        <p:nvSpPr>
          <p:cNvPr id="4" name="Freeform 4"/>
          <p:cNvSpPr/>
          <p:nvPr/>
        </p:nvSpPr>
        <p:spPr>
          <a:xfrm rot="-5624184">
            <a:off x="9190413" y="-1204481"/>
            <a:ext cx="9054625" cy="8058616"/>
          </a:xfrm>
          <a:custGeom>
            <a:avLst/>
            <a:gdLst/>
            <a:ahLst/>
            <a:cxnLst/>
            <a:rect l="l" t="t" r="r" b="b"/>
            <a:pathLst>
              <a:path w="9054625" h="8058616">
                <a:moveTo>
                  <a:pt x="0" y="0"/>
                </a:moveTo>
                <a:lnTo>
                  <a:pt x="9054625" y="0"/>
                </a:lnTo>
                <a:lnTo>
                  <a:pt x="9054625" y="8058616"/>
                </a:lnTo>
                <a:lnTo>
                  <a:pt x="0" y="80586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017281">
            <a:off x="7304671" y="971407"/>
            <a:ext cx="1811240" cy="1716150"/>
          </a:xfrm>
          <a:custGeom>
            <a:avLst/>
            <a:gdLst/>
            <a:ahLst/>
            <a:cxnLst/>
            <a:rect l="l" t="t" r="r" b="b"/>
            <a:pathLst>
              <a:path w="1811240" h="1716150">
                <a:moveTo>
                  <a:pt x="0" y="0"/>
                </a:moveTo>
                <a:lnTo>
                  <a:pt x="1811240" y="0"/>
                </a:lnTo>
                <a:lnTo>
                  <a:pt x="1811240" y="1716150"/>
                </a:lnTo>
                <a:lnTo>
                  <a:pt x="0" y="17161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567437">
            <a:off x="16126494" y="6825098"/>
            <a:ext cx="3789612" cy="3623816"/>
          </a:xfrm>
          <a:custGeom>
            <a:avLst/>
            <a:gdLst/>
            <a:ahLst/>
            <a:cxnLst/>
            <a:rect l="l" t="t" r="r" b="b"/>
            <a:pathLst>
              <a:path w="3789612" h="3623816">
                <a:moveTo>
                  <a:pt x="0" y="0"/>
                </a:moveTo>
                <a:lnTo>
                  <a:pt x="3789612" y="0"/>
                </a:lnTo>
                <a:lnTo>
                  <a:pt x="3789612" y="3623816"/>
                </a:lnTo>
                <a:lnTo>
                  <a:pt x="0" y="36238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28700" y="1028700"/>
            <a:ext cx="1603026" cy="731161"/>
          </a:xfrm>
          <a:custGeom>
            <a:avLst/>
            <a:gdLst/>
            <a:ahLst/>
            <a:cxnLst/>
            <a:rect l="l" t="t" r="r" b="b"/>
            <a:pathLst>
              <a:path w="1603026" h="731161">
                <a:moveTo>
                  <a:pt x="0" y="0"/>
                </a:moveTo>
                <a:lnTo>
                  <a:pt x="1603026" y="0"/>
                </a:lnTo>
                <a:lnTo>
                  <a:pt x="1603026" y="731161"/>
                </a:lnTo>
                <a:lnTo>
                  <a:pt x="0" y="7311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28700" y="6710682"/>
            <a:ext cx="10724012" cy="1393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30"/>
              </a:lnSpc>
            </a:pPr>
            <a:r>
              <a:rPr lang="en-US" sz="4686" b="1">
                <a:solidFill>
                  <a:srgbClr val="58127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УМНЫЕ РЕШЕНИЯ ПРОТИВ СКРЫТЫХ ПОТЕРЬ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199663">
            <a:off x="4111359" y="-3364814"/>
            <a:ext cx="9366851" cy="8957051"/>
          </a:xfrm>
          <a:custGeom>
            <a:avLst/>
            <a:gdLst/>
            <a:ahLst/>
            <a:cxnLst/>
            <a:rect l="l" t="t" r="r" b="b"/>
            <a:pathLst>
              <a:path w="9366851" h="8957051">
                <a:moveTo>
                  <a:pt x="0" y="0"/>
                </a:moveTo>
                <a:lnTo>
                  <a:pt x="9366851" y="0"/>
                </a:lnTo>
                <a:lnTo>
                  <a:pt x="9366851" y="8957051"/>
                </a:lnTo>
                <a:lnTo>
                  <a:pt x="0" y="89570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715964">
            <a:off x="14635296" y="2779072"/>
            <a:ext cx="2207918" cy="2092002"/>
          </a:xfrm>
          <a:custGeom>
            <a:avLst/>
            <a:gdLst/>
            <a:ahLst/>
            <a:cxnLst/>
            <a:rect l="l" t="t" r="r" b="b"/>
            <a:pathLst>
              <a:path w="2207918" h="2092002">
                <a:moveTo>
                  <a:pt x="0" y="0"/>
                </a:moveTo>
                <a:lnTo>
                  <a:pt x="2207918" y="0"/>
                </a:lnTo>
                <a:lnTo>
                  <a:pt x="2207918" y="2092003"/>
                </a:lnTo>
                <a:lnTo>
                  <a:pt x="0" y="20920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394911">
            <a:off x="16125490" y="7311630"/>
            <a:ext cx="5163362" cy="4892285"/>
          </a:xfrm>
          <a:custGeom>
            <a:avLst/>
            <a:gdLst/>
            <a:ahLst/>
            <a:cxnLst/>
            <a:rect l="l" t="t" r="r" b="b"/>
            <a:pathLst>
              <a:path w="5163362" h="4892285">
                <a:moveTo>
                  <a:pt x="0" y="0"/>
                </a:moveTo>
                <a:lnTo>
                  <a:pt x="5163361" y="0"/>
                </a:lnTo>
                <a:lnTo>
                  <a:pt x="5163361" y="4892285"/>
                </a:lnTo>
                <a:lnTo>
                  <a:pt x="0" y="4892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5926359"/>
            <a:ext cx="10349449" cy="729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65"/>
              </a:lnSpc>
            </a:pPr>
            <a:r>
              <a:rPr lang="en-US" sz="5140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ПРОБЛЕМЫ И СКРЫТЫЕ УГРОЗЫ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5084746"/>
            <a:ext cx="7278782" cy="621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92"/>
              </a:lnSpc>
              <a:spcBef>
                <a:spcPct val="0"/>
              </a:spcBef>
            </a:pPr>
            <a:r>
              <a:rPr lang="en-US" sz="1780" i="1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По</a:t>
            </a:r>
            <a:r>
              <a:rPr lang="en-US" sz="1780" i="1" u="none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тери газа не всегда заметны сразу - часть из них возникает из-за недостатка данных и несвоевременного контроля.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7095144"/>
            <a:ext cx="2300686" cy="733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13"/>
              </a:lnSpc>
            </a:pPr>
            <a:r>
              <a:rPr lang="en-US" sz="2240" b="1">
                <a:solidFill>
                  <a:srgbClr val="731F7D"/>
                </a:solidFill>
                <a:latin typeface="Vollkorn Bold"/>
                <a:ea typeface="Vollkorn Bold"/>
                <a:cs typeface="Vollkorn Bold"/>
                <a:sym typeface="Vollkorn Bold"/>
              </a:rPr>
              <a:t>Угроза жизни и безопасности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8009726"/>
            <a:ext cx="3069279" cy="708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11"/>
              </a:lnSpc>
              <a:spcBef>
                <a:spcPct val="0"/>
              </a:spcBef>
            </a:pPr>
            <a:r>
              <a:rPr lang="en-US" sz="1365" spc="-13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Физические утечки из-за износа инфраструктуры, ведущие к авариям, загазованности и ЧП.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796190" y="7133244"/>
            <a:ext cx="3661736" cy="1584744"/>
            <a:chOff x="0" y="0"/>
            <a:chExt cx="4882315" cy="2112992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38100"/>
              <a:ext cx="3993014" cy="9654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913"/>
                </a:lnSpc>
              </a:pPr>
              <a:r>
                <a:rPr lang="en-US" sz="2240" b="1">
                  <a:solidFill>
                    <a:srgbClr val="731F7D"/>
                  </a:solidFill>
                  <a:latin typeface="Vollkorn Bold"/>
                  <a:ea typeface="Vollkorn Bold"/>
                  <a:cs typeface="Vollkorn Bold"/>
                  <a:sym typeface="Vollkorn Bold"/>
                </a:rPr>
                <a:t>Коммерческие потери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178168"/>
              <a:ext cx="4882315" cy="9348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911"/>
                </a:lnSpc>
                <a:spcBef>
                  <a:spcPct val="0"/>
                </a:spcBef>
              </a:pPr>
              <a:r>
                <a:rPr lang="en-US" sz="1365" spc="-13">
                  <a:solidFill>
                    <a:srgbClr val="000000"/>
                  </a:solidFill>
                  <a:latin typeface="Noto Sans JP"/>
                  <a:ea typeface="Noto Sans JP"/>
                  <a:cs typeface="Noto Sans JP"/>
                  <a:sym typeface="Noto Sans JP"/>
                </a:rPr>
                <a:t>Хищения, несанкционированные врезки, манипуляции с приборами учета (магниты, вмешательство в механизм).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153251" y="7133244"/>
            <a:ext cx="4814625" cy="1584744"/>
            <a:chOff x="0" y="0"/>
            <a:chExt cx="6419501" cy="2112992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38100"/>
              <a:ext cx="4123562" cy="9654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913"/>
                </a:lnSpc>
              </a:pPr>
              <a:r>
                <a:rPr lang="en-US" sz="2240" b="1">
                  <a:solidFill>
                    <a:srgbClr val="731F7D"/>
                  </a:solidFill>
                  <a:latin typeface="Vollkorn Bold"/>
                  <a:ea typeface="Vollkorn Bold"/>
                  <a:cs typeface="Vollkorn Bold"/>
                  <a:sym typeface="Vollkorn Bold"/>
                </a:rPr>
                <a:t>Инструментальные ошибки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178168"/>
              <a:ext cx="6419501" cy="9348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911"/>
                </a:lnSpc>
                <a:spcBef>
                  <a:spcPct val="0"/>
                </a:spcBef>
              </a:pPr>
              <a:r>
                <a:rPr lang="en-US" sz="1365" spc="-13">
                  <a:solidFill>
                    <a:srgbClr val="000000"/>
                  </a:solidFill>
                  <a:latin typeface="Noto Sans JP"/>
                  <a:ea typeface="Noto Sans JP"/>
                  <a:cs typeface="Noto Sans JP"/>
                  <a:sym typeface="Noto Sans JP"/>
                </a:rPr>
                <a:t>Неточности при ручном снятии показаний, отсутствие автоматической коррекции объема по температуре и давлению.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79544" y="1038225"/>
            <a:ext cx="987772" cy="1007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7910"/>
              </a:lnSpc>
              <a:spcBef>
                <a:spcPct val="0"/>
              </a:spcBef>
            </a:pPr>
            <a:r>
              <a:rPr lang="en-US" sz="6703" b="1" u="none">
                <a:solidFill>
                  <a:srgbClr val="1E2D75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494633">
            <a:off x="737717" y="7024205"/>
            <a:ext cx="2605188" cy="2468415"/>
          </a:xfrm>
          <a:custGeom>
            <a:avLst/>
            <a:gdLst/>
            <a:ahLst/>
            <a:cxnLst/>
            <a:rect l="l" t="t" r="r" b="b"/>
            <a:pathLst>
              <a:path w="2605188" h="2468415">
                <a:moveTo>
                  <a:pt x="0" y="0"/>
                </a:moveTo>
                <a:lnTo>
                  <a:pt x="2605187" y="0"/>
                </a:lnTo>
                <a:lnTo>
                  <a:pt x="2605187" y="2468415"/>
                </a:lnTo>
                <a:lnTo>
                  <a:pt x="0" y="24684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213644" y="-550315"/>
            <a:ext cx="5225712" cy="4650884"/>
          </a:xfrm>
          <a:custGeom>
            <a:avLst/>
            <a:gdLst/>
            <a:ahLst/>
            <a:cxnLst/>
            <a:rect l="l" t="t" r="r" b="b"/>
            <a:pathLst>
              <a:path w="5225712" h="4650884">
                <a:moveTo>
                  <a:pt x="0" y="0"/>
                </a:moveTo>
                <a:lnTo>
                  <a:pt x="5225712" y="0"/>
                </a:lnTo>
                <a:lnTo>
                  <a:pt x="5225712" y="4650884"/>
                </a:lnTo>
                <a:lnTo>
                  <a:pt x="0" y="46508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313119">
            <a:off x="3291026" y="3087831"/>
            <a:ext cx="5693252" cy="5444172"/>
          </a:xfrm>
          <a:custGeom>
            <a:avLst/>
            <a:gdLst/>
            <a:ahLst/>
            <a:cxnLst/>
            <a:rect l="l" t="t" r="r" b="b"/>
            <a:pathLst>
              <a:path w="5693252" h="5444172">
                <a:moveTo>
                  <a:pt x="0" y="0"/>
                </a:moveTo>
                <a:lnTo>
                  <a:pt x="5693252" y="0"/>
                </a:lnTo>
                <a:lnTo>
                  <a:pt x="5693252" y="5444173"/>
                </a:lnTo>
                <a:lnTo>
                  <a:pt x="0" y="54441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931202" y="1038225"/>
            <a:ext cx="12328098" cy="1527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065"/>
              </a:lnSpc>
            </a:pPr>
            <a:r>
              <a:rPr lang="en-US" sz="5139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ПОЧЕМУ СТАРЫЕ МЕТОРДЫ БОЛЬШЕ НЕ РАБОТАЮТ?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271364" y="8438135"/>
            <a:ext cx="987936" cy="100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7910"/>
              </a:lnSpc>
              <a:spcBef>
                <a:spcPct val="0"/>
              </a:spcBef>
            </a:pPr>
            <a:r>
              <a:rPr lang="en-US" sz="6703" b="1" u="none">
                <a:solidFill>
                  <a:srgbClr val="1E2D75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03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13883" y="4453090"/>
            <a:ext cx="7545417" cy="317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00"/>
              </a:lnSpc>
            </a:pPr>
            <a:r>
              <a:rPr lang="en-US" sz="2000" b="1">
                <a:solidFill>
                  <a:srgbClr val="731F7D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Данные поступают с задержкой.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13883" y="5065799"/>
            <a:ext cx="6516357" cy="339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 spc="-2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Ручной сбор показаний требует времени и ресурсов.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713883" y="5719816"/>
            <a:ext cx="7545417" cy="317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00"/>
              </a:lnSpc>
            </a:pPr>
            <a:r>
              <a:rPr lang="en-US" sz="2000" b="1">
                <a:solidFill>
                  <a:srgbClr val="731F7D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Ошибки считывания или ввода сложнее обнаружить.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13882" y="6332524"/>
            <a:ext cx="7735917" cy="3396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 spc="-20" dirty="0" err="1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Между</a:t>
            </a:r>
            <a:r>
              <a:rPr lang="en-US" sz="2000" spc="-20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 </a:t>
            </a:r>
            <a:r>
              <a:rPr lang="en-US" sz="2000" spc="-20" dirty="0" err="1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обходами</a:t>
            </a:r>
            <a:r>
              <a:rPr lang="en-US" sz="2000" spc="-20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 </a:t>
            </a:r>
            <a:r>
              <a:rPr lang="en-US" sz="2000" spc="-20" dirty="0" err="1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трудно</a:t>
            </a:r>
            <a:r>
              <a:rPr lang="en-US" sz="2000" spc="-20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 </a:t>
            </a:r>
            <a:r>
              <a:rPr lang="en-US" sz="2000" spc="-20" dirty="0" err="1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заметить</a:t>
            </a:r>
            <a:r>
              <a:rPr lang="en-US" sz="2000" spc="-20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 </a:t>
            </a:r>
            <a:r>
              <a:rPr lang="en-US" sz="2000" spc="-20" dirty="0" err="1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резкое</a:t>
            </a:r>
            <a:r>
              <a:rPr lang="en-US" sz="2000" spc="-20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 </a:t>
            </a:r>
            <a:r>
              <a:rPr lang="en-US" sz="2000" spc="-20" dirty="0" err="1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изменение</a:t>
            </a:r>
            <a:r>
              <a:rPr lang="en-US" sz="2000" spc="-20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 </a:t>
            </a:r>
            <a:r>
              <a:rPr lang="en-US" sz="2000" spc="-20" dirty="0" err="1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расхода</a:t>
            </a:r>
            <a:r>
              <a:rPr lang="en-US" sz="2000" spc="-20" dirty="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713883" y="6982965"/>
            <a:ext cx="7545417" cy="317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00"/>
              </a:lnSpc>
            </a:pPr>
            <a:r>
              <a:rPr lang="en-US" sz="2000" b="1">
                <a:solidFill>
                  <a:srgbClr val="731F7D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Расчётные начисления снижают прозрачность учёта.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55860" y="2669108"/>
            <a:ext cx="9803440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lnSpc>
                <a:spcPts val="2492"/>
              </a:lnSpc>
              <a:spcBef>
                <a:spcPct val="0"/>
              </a:spcBef>
            </a:pPr>
            <a:r>
              <a:rPr lang="en-US" sz="1780" i="1" dirty="0" err="1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П</a:t>
            </a:r>
            <a:r>
              <a:rPr lang="en-US" sz="1780" i="1" u="none" dirty="0" err="1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ериодический</a:t>
            </a:r>
            <a:r>
              <a:rPr lang="en-US" sz="1780" i="1" u="none" dirty="0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 </a:t>
            </a:r>
            <a:r>
              <a:rPr lang="en-US" sz="1780" i="1" u="none" dirty="0" err="1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ручной</a:t>
            </a:r>
            <a:r>
              <a:rPr lang="en-US" sz="1780" i="1" u="none" dirty="0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 </a:t>
            </a:r>
            <a:r>
              <a:rPr lang="en-US" sz="1780" i="1" u="none" dirty="0" err="1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учёт</a:t>
            </a:r>
            <a:r>
              <a:rPr lang="en-US" sz="1780" i="1" u="none" dirty="0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 </a:t>
            </a:r>
            <a:r>
              <a:rPr lang="en-US" sz="1780" i="1" u="none" dirty="0" err="1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показывает</a:t>
            </a:r>
            <a:r>
              <a:rPr lang="en-US" sz="1780" i="1" u="none" dirty="0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, </a:t>
            </a:r>
            <a:r>
              <a:rPr lang="en-US" sz="1780" i="1" u="none" dirty="0" err="1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что</a:t>
            </a:r>
            <a:r>
              <a:rPr lang="en-US" sz="1780" i="1" u="none" dirty="0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 </a:t>
            </a:r>
            <a:r>
              <a:rPr lang="en-US" sz="1780" i="1" u="none" dirty="0" err="1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происходило</a:t>
            </a:r>
            <a:r>
              <a:rPr lang="en-US" sz="1780" i="1" u="none" dirty="0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, </a:t>
            </a:r>
            <a:r>
              <a:rPr lang="en-US" sz="1780" i="1" u="none" dirty="0" err="1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но</a:t>
            </a:r>
            <a:r>
              <a:rPr lang="en-US" sz="1780" i="1" u="none" dirty="0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 </a:t>
            </a:r>
            <a:r>
              <a:rPr lang="en-US" sz="1780" i="1" u="none" dirty="0" err="1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не</a:t>
            </a:r>
            <a:r>
              <a:rPr lang="en-US" sz="1780" i="1" u="none" dirty="0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 </a:t>
            </a:r>
            <a:r>
              <a:rPr lang="en-US" sz="1780" i="1" u="none" dirty="0" err="1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всегда</a:t>
            </a:r>
            <a:r>
              <a:rPr lang="en-US" sz="1780" i="1" u="none" dirty="0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 </a:t>
            </a:r>
            <a:r>
              <a:rPr lang="en-US" sz="1780" i="1" u="none" dirty="0" err="1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помогает</a:t>
            </a:r>
            <a:r>
              <a:rPr lang="en-US" sz="1780" i="1" u="none" dirty="0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 </a:t>
            </a:r>
            <a:r>
              <a:rPr lang="en-US" sz="1780" i="1" u="none" dirty="0" err="1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понять</a:t>
            </a:r>
            <a:r>
              <a:rPr lang="en-US" sz="1780" i="1" u="none" dirty="0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, </a:t>
            </a:r>
            <a:r>
              <a:rPr lang="en-US" sz="1780" i="1" u="none" dirty="0" err="1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что</a:t>
            </a:r>
            <a:r>
              <a:rPr lang="en-US" sz="1780" i="1" u="none" dirty="0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 </a:t>
            </a:r>
            <a:r>
              <a:rPr lang="en-US" sz="1780" i="1" u="none" dirty="0" err="1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происходит</a:t>
            </a:r>
            <a:r>
              <a:rPr lang="en-US" sz="1780" i="1" u="none" dirty="0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 </a:t>
            </a:r>
            <a:r>
              <a:rPr lang="en-US" sz="1780" i="1" u="none" dirty="0" err="1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сейчас</a:t>
            </a:r>
            <a:r>
              <a:rPr lang="en-US" sz="1780" i="1" u="none" dirty="0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.</a:t>
            </a:r>
          </a:p>
        </p:txBody>
      </p:sp>
      <p:sp>
        <p:nvSpPr>
          <p:cNvPr id="13" name="AutoShape 13"/>
          <p:cNvSpPr/>
          <p:nvPr/>
        </p:nvSpPr>
        <p:spPr>
          <a:xfrm>
            <a:off x="9330690" y="4640382"/>
            <a:ext cx="24384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>
            <a:off x="9345057" y="5254695"/>
            <a:ext cx="24384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>
            <a:off x="9345057" y="5888057"/>
            <a:ext cx="24384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>
            <a:off x="9345057" y="6521420"/>
            <a:ext cx="24384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>
            <a:off x="9345057" y="7151207"/>
            <a:ext cx="24384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756544" y="1010186"/>
            <a:ext cx="7726964" cy="751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11"/>
              </a:lnSpc>
            </a:pPr>
            <a:r>
              <a:rPr lang="en-US" sz="5009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НОВЫЕ ВОЗМОЖНОСТИ</a:t>
            </a:r>
          </a:p>
        </p:txBody>
      </p:sp>
      <p:sp>
        <p:nvSpPr>
          <p:cNvPr id="3" name="Freeform 3"/>
          <p:cNvSpPr/>
          <p:nvPr/>
        </p:nvSpPr>
        <p:spPr>
          <a:xfrm rot="-10094169">
            <a:off x="-2768217" y="5870308"/>
            <a:ext cx="6176663" cy="5906434"/>
          </a:xfrm>
          <a:custGeom>
            <a:avLst/>
            <a:gdLst/>
            <a:ahLst/>
            <a:cxnLst/>
            <a:rect l="l" t="t" r="r" b="b"/>
            <a:pathLst>
              <a:path w="6176663" h="5906434">
                <a:moveTo>
                  <a:pt x="0" y="0"/>
                </a:moveTo>
                <a:lnTo>
                  <a:pt x="6176663" y="0"/>
                </a:lnTo>
                <a:lnTo>
                  <a:pt x="6176663" y="5906433"/>
                </a:lnTo>
                <a:lnTo>
                  <a:pt x="0" y="59064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756544" y="2724110"/>
            <a:ext cx="4790063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>
                <a:solidFill>
                  <a:srgbClr val="731F7D"/>
                </a:solidFill>
                <a:latin typeface="Vollkorn"/>
                <a:ea typeface="Vollkorn"/>
                <a:cs typeface="Vollkorn"/>
                <a:sym typeface="Vollkorn"/>
              </a:rPr>
              <a:t>Дистанционная передача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756544" y="3323542"/>
            <a:ext cx="5304700" cy="1700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23"/>
              </a:lnSpc>
              <a:spcBef>
                <a:spcPct val="0"/>
              </a:spcBef>
            </a:pPr>
            <a:r>
              <a:rPr lang="en-US" sz="1659" spc="-16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Данные о расходе передаются оператору автоматически - без регулярного обхода и ручного снятия показаний. Для некоторых решений дистанционный сбор можно организовать и на базе уже установленных счётчиков, добавив модуль связи.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156949" y="2733635"/>
            <a:ext cx="5632103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99"/>
              </a:lnSpc>
              <a:spcBef>
                <a:spcPct val="0"/>
              </a:spcBef>
            </a:pPr>
            <a:r>
              <a:rPr lang="en-US" sz="2999" i="1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Ав</a:t>
            </a:r>
            <a:r>
              <a:rPr lang="en-US" sz="2999" i="1" u="none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томатизированный сбор данных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56949" y="3314017"/>
            <a:ext cx="5632103" cy="1415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24"/>
              </a:lnSpc>
              <a:spcBef>
                <a:spcPct val="0"/>
              </a:spcBef>
            </a:pPr>
            <a:r>
              <a:rPr lang="en-US" sz="1660" spc="-16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Показания поступают в централизованную систему, где их можно хранить, сравнивать и использовать для учёта потребления. Это сокращает ручной ввод данных и помогает быстрее получать информацию по объектам.</a:t>
            </a:r>
          </a:p>
        </p:txBody>
      </p:sp>
      <p:sp>
        <p:nvSpPr>
          <p:cNvPr id="8" name="Freeform 8"/>
          <p:cNvSpPr/>
          <p:nvPr/>
        </p:nvSpPr>
        <p:spPr>
          <a:xfrm rot="9440951">
            <a:off x="-957979" y="335262"/>
            <a:ext cx="2207918" cy="2092002"/>
          </a:xfrm>
          <a:custGeom>
            <a:avLst/>
            <a:gdLst/>
            <a:ahLst/>
            <a:cxnLst/>
            <a:rect l="l" t="t" r="r" b="b"/>
            <a:pathLst>
              <a:path w="2207918" h="2092002">
                <a:moveTo>
                  <a:pt x="0" y="0"/>
                </a:moveTo>
                <a:lnTo>
                  <a:pt x="2207919" y="0"/>
                </a:lnTo>
                <a:lnTo>
                  <a:pt x="2207919" y="2092002"/>
                </a:lnTo>
                <a:lnTo>
                  <a:pt x="0" y="20920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756544" y="5537213"/>
            <a:ext cx="5533069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>
                <a:solidFill>
                  <a:srgbClr val="731F7D"/>
                </a:solidFill>
                <a:latin typeface="Vollkorn"/>
                <a:ea typeface="Vollkorn"/>
                <a:cs typeface="Vollkorn"/>
                <a:sym typeface="Vollkorn"/>
              </a:rPr>
              <a:t>Оповещения о неисправностях или вмешательстве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56544" y="6675672"/>
            <a:ext cx="5304700" cy="1700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23"/>
              </a:lnSpc>
              <a:spcBef>
                <a:spcPct val="0"/>
              </a:spcBef>
            </a:pPr>
            <a:r>
              <a:rPr lang="en-US" sz="1659" spc="-16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Счётчик или система могут передавать уведомления о зарегистрированных ошибках и отдельных событиях, например подозрении на вмешательство. Это помогает быстрее определить, где требуется проверка. Набор доступных сигналов зависит от модели счётчика и её функций.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141585" y="5546738"/>
            <a:ext cx="5647467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99"/>
              </a:lnSpc>
              <a:spcBef>
                <a:spcPct val="0"/>
              </a:spcBef>
            </a:pPr>
            <a:r>
              <a:rPr lang="en-US" sz="2999" i="1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Ин</a:t>
            </a:r>
            <a:r>
              <a:rPr lang="en-US" sz="2999" i="1" u="none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теграция с системой учёта и управления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141585" y="6675673"/>
            <a:ext cx="5647467" cy="1700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24"/>
              </a:lnSpc>
              <a:spcBef>
                <a:spcPct val="0"/>
              </a:spcBef>
            </a:pPr>
            <a:r>
              <a:rPr lang="en-US" sz="1660" spc="-16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Данные со счётчиков можно передавать в централизованные системы оператора для анализа показаний, обработки уведомлений и планирования дальнейших действий. Так результаты измерений становятся частью рабочего процесса, а не остаются отдельными записями.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16043" y="879869"/>
            <a:ext cx="987936" cy="100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7910"/>
              </a:lnSpc>
              <a:spcBef>
                <a:spcPct val="0"/>
              </a:spcBef>
            </a:pPr>
            <a:r>
              <a:rPr lang="en-US" sz="6703" b="1" u="none">
                <a:solidFill>
                  <a:srgbClr val="1E2D75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494633">
            <a:off x="-2022061" y="8242530"/>
            <a:ext cx="4315504" cy="4088940"/>
          </a:xfrm>
          <a:custGeom>
            <a:avLst/>
            <a:gdLst/>
            <a:ahLst/>
            <a:cxnLst/>
            <a:rect l="l" t="t" r="r" b="b"/>
            <a:pathLst>
              <a:path w="4315504" h="4088940">
                <a:moveTo>
                  <a:pt x="0" y="0"/>
                </a:moveTo>
                <a:lnTo>
                  <a:pt x="4315504" y="0"/>
                </a:lnTo>
                <a:lnTo>
                  <a:pt x="4315504" y="4088940"/>
                </a:lnTo>
                <a:lnTo>
                  <a:pt x="0" y="40889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464926" y="2867770"/>
            <a:ext cx="13208645" cy="765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65"/>
              </a:lnSpc>
            </a:pPr>
            <a:r>
              <a:rPr lang="en-US" sz="5139" b="1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КАКИЕ ПРЕИМУЩЩЕСТВА МЫ ПОЛУЧАЕМ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572535" y="4414350"/>
            <a:ext cx="5388585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 i="1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Более оперативные и доступные данные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29187" y="9229725"/>
            <a:ext cx="10128225" cy="297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86"/>
              </a:lnSpc>
              <a:spcBef>
                <a:spcPct val="0"/>
              </a:spcBef>
            </a:pPr>
            <a:r>
              <a:rPr lang="en-US" sz="1775" spc="-17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МАСТЕРСТВО НАХОДИТЬ РЕШЕНИЯ</a:t>
            </a:r>
          </a:p>
        </p:txBody>
      </p:sp>
      <p:sp>
        <p:nvSpPr>
          <p:cNvPr id="6" name="Freeform 6"/>
          <p:cNvSpPr/>
          <p:nvPr/>
        </p:nvSpPr>
        <p:spPr>
          <a:xfrm rot="313119">
            <a:off x="15158388" y="-1579634"/>
            <a:ext cx="5214256" cy="4986132"/>
          </a:xfrm>
          <a:custGeom>
            <a:avLst/>
            <a:gdLst/>
            <a:ahLst/>
            <a:cxnLst/>
            <a:rect l="l" t="t" r="r" b="b"/>
            <a:pathLst>
              <a:path w="5214256" h="4986132">
                <a:moveTo>
                  <a:pt x="0" y="0"/>
                </a:moveTo>
                <a:lnTo>
                  <a:pt x="5214256" y="0"/>
                </a:lnTo>
                <a:lnTo>
                  <a:pt x="5214256" y="4986132"/>
                </a:lnTo>
                <a:lnTo>
                  <a:pt x="0" y="49861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472079" y="1688605"/>
            <a:ext cx="987936" cy="100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7910"/>
              </a:lnSpc>
              <a:spcBef>
                <a:spcPct val="0"/>
              </a:spcBef>
            </a:pPr>
            <a:r>
              <a:rPr lang="en-US" sz="6703" b="1" u="none">
                <a:solidFill>
                  <a:srgbClr val="1E2D75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05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572535" y="5670694"/>
            <a:ext cx="5388585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 i="1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Меньше ручных операций и риска ошибок при передаче показаний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568065" y="6927994"/>
            <a:ext cx="5540985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 i="1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Более точная основа для расчётов и анализа потребления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404488" y="4414350"/>
            <a:ext cx="6257265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 i="1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Быстрое выявление подозрительных изменений расхода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2947035" y="4732485"/>
            <a:ext cx="411480" cy="411480"/>
            <a:chOff x="0" y="0"/>
            <a:chExt cx="406400" cy="4064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177800" y="-19050"/>
              <a:ext cx="152400" cy="425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0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404488" y="5670694"/>
            <a:ext cx="6542142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 i="1">
                <a:solidFill>
                  <a:srgbClr val="731F7D"/>
                </a:solidFill>
                <a:latin typeface="Vollkorn Italics"/>
                <a:ea typeface="Vollkorn Italics"/>
                <a:cs typeface="Vollkorn Italics"/>
                <a:sym typeface="Vollkorn Italics"/>
              </a:rPr>
              <a:t>Основа для планирования обслуживания и управления сетью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2947035" y="5988829"/>
            <a:ext cx="411480" cy="411480"/>
            <a:chOff x="0" y="0"/>
            <a:chExt cx="406400" cy="4064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177800" y="-19050"/>
              <a:ext cx="152400" cy="425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947035" y="7246129"/>
            <a:ext cx="411480" cy="411480"/>
            <a:chOff x="0" y="0"/>
            <a:chExt cx="406400" cy="406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177800" y="-19050"/>
              <a:ext cx="152400" cy="425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714255" y="4732485"/>
            <a:ext cx="411480" cy="411480"/>
            <a:chOff x="0" y="0"/>
            <a:chExt cx="406400" cy="4064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177800" y="-19050"/>
              <a:ext cx="152400" cy="425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0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714255" y="5988829"/>
            <a:ext cx="411480" cy="411480"/>
            <a:chOff x="0" y="0"/>
            <a:chExt cx="406400" cy="4064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177800" y="-19050"/>
              <a:ext cx="152400" cy="425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0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9088749">
            <a:off x="13683664" y="4457623"/>
            <a:ext cx="1404784" cy="1331033"/>
          </a:xfrm>
          <a:custGeom>
            <a:avLst/>
            <a:gdLst/>
            <a:ahLst/>
            <a:cxnLst/>
            <a:rect l="l" t="t" r="r" b="b"/>
            <a:pathLst>
              <a:path w="1404784" h="1331033">
                <a:moveTo>
                  <a:pt x="0" y="0"/>
                </a:moveTo>
                <a:lnTo>
                  <a:pt x="1404784" y="0"/>
                </a:lnTo>
                <a:lnTo>
                  <a:pt x="1404784" y="1331033"/>
                </a:lnTo>
                <a:lnTo>
                  <a:pt x="0" y="13310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313119">
            <a:off x="13667511" y="-2216185"/>
            <a:ext cx="5583018" cy="5338761"/>
          </a:xfrm>
          <a:custGeom>
            <a:avLst/>
            <a:gdLst/>
            <a:ahLst/>
            <a:cxnLst/>
            <a:rect l="l" t="t" r="r" b="b"/>
            <a:pathLst>
              <a:path w="5583018" h="5338761">
                <a:moveTo>
                  <a:pt x="0" y="0"/>
                </a:moveTo>
                <a:lnTo>
                  <a:pt x="5583018" y="0"/>
                </a:lnTo>
                <a:lnTo>
                  <a:pt x="5583018" y="5338761"/>
                </a:lnTo>
                <a:lnTo>
                  <a:pt x="0" y="53387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485396">
            <a:off x="13903992" y="6576462"/>
            <a:ext cx="7824542" cy="6963843"/>
          </a:xfrm>
          <a:custGeom>
            <a:avLst/>
            <a:gdLst/>
            <a:ahLst/>
            <a:cxnLst/>
            <a:rect l="l" t="t" r="r" b="b"/>
            <a:pathLst>
              <a:path w="7824542" h="6963843">
                <a:moveTo>
                  <a:pt x="0" y="0"/>
                </a:moveTo>
                <a:lnTo>
                  <a:pt x="7824542" y="0"/>
                </a:lnTo>
                <a:lnTo>
                  <a:pt x="7824542" y="6963842"/>
                </a:lnTo>
                <a:lnTo>
                  <a:pt x="0" y="69638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6959566">
            <a:off x="12747146" y="6583096"/>
            <a:ext cx="2166722" cy="2071928"/>
          </a:xfrm>
          <a:custGeom>
            <a:avLst/>
            <a:gdLst/>
            <a:ahLst/>
            <a:cxnLst/>
            <a:rect l="l" t="t" r="r" b="b"/>
            <a:pathLst>
              <a:path w="2166722" h="2071928">
                <a:moveTo>
                  <a:pt x="0" y="0"/>
                </a:moveTo>
                <a:lnTo>
                  <a:pt x="2166722" y="0"/>
                </a:lnTo>
                <a:lnTo>
                  <a:pt x="2166722" y="2071928"/>
                </a:lnTo>
                <a:lnTo>
                  <a:pt x="0" y="20719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28700" y="3085147"/>
            <a:ext cx="7103887" cy="5327915"/>
          </a:xfrm>
          <a:custGeom>
            <a:avLst/>
            <a:gdLst/>
            <a:ahLst/>
            <a:cxnLst/>
            <a:rect l="l" t="t" r="r" b="b"/>
            <a:pathLst>
              <a:path w="7103887" h="5327915">
                <a:moveTo>
                  <a:pt x="0" y="0"/>
                </a:moveTo>
                <a:lnTo>
                  <a:pt x="7103887" y="0"/>
                </a:lnTo>
                <a:lnTo>
                  <a:pt x="7103887" y="5327915"/>
                </a:lnTo>
                <a:lnTo>
                  <a:pt x="0" y="53279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1028700"/>
            <a:ext cx="14207774" cy="799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8"/>
              </a:lnSpc>
            </a:pPr>
            <a:r>
              <a:rPr lang="en-US" sz="5304" b="1">
                <a:solidFill>
                  <a:srgbClr val="731F7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ПРЕДЛАГАЕМ ВАШЕМУ ВНИМАНИЮ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1861096"/>
            <a:ext cx="14074527" cy="552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87"/>
              </a:lnSpc>
            </a:pPr>
            <a:r>
              <a:rPr lang="en-US" sz="3633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ЛИНЕЙКА УЛЬТРАЗВУКОВЫХ СЧЕТЧИКОВ ГАЗА БЕЛОМО СМАРТ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33475" y="9056383"/>
            <a:ext cx="987936" cy="100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7910"/>
              </a:lnSpc>
              <a:spcBef>
                <a:spcPct val="0"/>
              </a:spcBef>
            </a:pPr>
            <a:r>
              <a:rPr lang="en-US" sz="6703" b="1" u="none">
                <a:solidFill>
                  <a:srgbClr val="1E2D75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06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571064" y="6529386"/>
            <a:ext cx="574531" cy="574531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71232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32293" tIns="32293" rIns="32293" bIns="32293" rtlCol="0" anchor="ctr"/>
            <a:lstStyle/>
            <a:p>
              <a:pPr algn="ctr">
                <a:lnSpc>
                  <a:spcPts val="2495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8678802" y="6620373"/>
            <a:ext cx="359056" cy="392557"/>
          </a:xfrm>
          <a:custGeom>
            <a:avLst/>
            <a:gdLst/>
            <a:ahLst/>
            <a:cxnLst/>
            <a:rect l="l" t="t" r="r" b="b"/>
            <a:pathLst>
              <a:path w="359056" h="392557">
                <a:moveTo>
                  <a:pt x="0" y="0"/>
                </a:moveTo>
                <a:lnTo>
                  <a:pt x="359056" y="0"/>
                </a:lnTo>
                <a:lnTo>
                  <a:pt x="359056" y="392557"/>
                </a:lnTo>
                <a:lnTo>
                  <a:pt x="0" y="3925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213784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8554392" y="8464483"/>
            <a:ext cx="574531" cy="574531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71232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32293" tIns="32293" rIns="32293" bIns="32293" rtlCol="0" anchor="ctr"/>
            <a:lstStyle/>
            <a:p>
              <a:pPr algn="ctr">
                <a:lnSpc>
                  <a:spcPts val="2495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8671645" y="8581736"/>
            <a:ext cx="340025" cy="340025"/>
          </a:xfrm>
          <a:custGeom>
            <a:avLst/>
            <a:gdLst/>
            <a:ahLst/>
            <a:cxnLst/>
            <a:rect l="l" t="t" r="r" b="b"/>
            <a:pathLst>
              <a:path w="340025" h="340025">
                <a:moveTo>
                  <a:pt x="0" y="0"/>
                </a:moveTo>
                <a:lnTo>
                  <a:pt x="340025" y="0"/>
                </a:lnTo>
                <a:lnTo>
                  <a:pt x="340025" y="340025"/>
                </a:lnTo>
                <a:lnTo>
                  <a:pt x="0" y="3400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8571064" y="5561837"/>
            <a:ext cx="574531" cy="574531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71232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32293" tIns="32293" rIns="32293" bIns="32293" rtlCol="0" anchor="ctr"/>
            <a:lstStyle/>
            <a:p>
              <a:pPr algn="ctr">
                <a:lnSpc>
                  <a:spcPts val="2495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8636723" y="5622025"/>
            <a:ext cx="443214" cy="443214"/>
          </a:xfrm>
          <a:custGeom>
            <a:avLst/>
            <a:gdLst/>
            <a:ahLst/>
            <a:cxnLst/>
            <a:rect l="l" t="t" r="r" b="b"/>
            <a:pathLst>
              <a:path w="443214" h="443214">
                <a:moveTo>
                  <a:pt x="0" y="0"/>
                </a:moveTo>
                <a:lnTo>
                  <a:pt x="443214" y="0"/>
                </a:lnTo>
                <a:lnTo>
                  <a:pt x="443214" y="443214"/>
                </a:lnTo>
                <a:lnTo>
                  <a:pt x="0" y="44321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8569469" y="7496935"/>
            <a:ext cx="574531" cy="574531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71232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32293" tIns="32293" rIns="32293" bIns="32293" rtlCol="0" anchor="ctr"/>
            <a:lstStyle/>
            <a:p>
              <a:pPr algn="ctr">
                <a:lnSpc>
                  <a:spcPts val="2495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8658837" y="7662189"/>
            <a:ext cx="395795" cy="244023"/>
          </a:xfrm>
          <a:custGeom>
            <a:avLst/>
            <a:gdLst/>
            <a:ahLst/>
            <a:cxnLst/>
            <a:rect l="l" t="t" r="r" b="b"/>
            <a:pathLst>
              <a:path w="395795" h="244023">
                <a:moveTo>
                  <a:pt x="0" y="0"/>
                </a:moveTo>
                <a:lnTo>
                  <a:pt x="395795" y="0"/>
                </a:lnTo>
                <a:lnTo>
                  <a:pt x="395795" y="244023"/>
                </a:lnTo>
                <a:lnTo>
                  <a:pt x="0" y="24402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b="-62195"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8534478" y="6222948"/>
            <a:ext cx="673681" cy="132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97"/>
              </a:lnSpc>
            </a:pPr>
            <a:r>
              <a:rPr lang="en-US" sz="1035" b="1">
                <a:solidFill>
                  <a:srgbClr val="000000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LoRaWan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617583" y="7190496"/>
            <a:ext cx="481494" cy="132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97"/>
              </a:lnSpc>
            </a:pPr>
            <a:r>
              <a:rPr lang="en-US" sz="1035" b="1">
                <a:solidFill>
                  <a:srgbClr val="000000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NB-IoT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584546" y="8158045"/>
            <a:ext cx="544378" cy="132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97"/>
              </a:lnSpc>
            </a:pPr>
            <a:r>
              <a:rPr lang="en-US" sz="1035" b="1">
                <a:solidFill>
                  <a:srgbClr val="000000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LPWAN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664709" y="9125594"/>
            <a:ext cx="353897" cy="132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97"/>
              </a:lnSpc>
            </a:pPr>
            <a:r>
              <a:rPr lang="en-US" sz="1035" b="1">
                <a:solidFill>
                  <a:srgbClr val="000000"/>
                </a:solidFill>
                <a:latin typeface="Noto Sans JP Bold"/>
                <a:ea typeface="Noto Sans JP Bold"/>
                <a:cs typeface="Noto Sans JP Bold"/>
                <a:sym typeface="Noto Sans JP Bold"/>
              </a:rPr>
              <a:t>GSM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9574889" y="5561837"/>
            <a:ext cx="820089" cy="2731410"/>
            <a:chOff x="0" y="0"/>
            <a:chExt cx="1093451" cy="3641880"/>
          </a:xfrm>
        </p:grpSpPr>
        <p:grpSp>
          <p:nvGrpSpPr>
            <p:cNvPr id="31" name="Group 31"/>
            <p:cNvGrpSpPr/>
            <p:nvPr/>
          </p:nvGrpSpPr>
          <p:grpSpPr>
            <a:xfrm>
              <a:off x="129841" y="0"/>
              <a:ext cx="766042" cy="766042"/>
              <a:chOff x="0" y="0"/>
              <a:chExt cx="812800" cy="8128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7BC7"/>
              </a:solidFill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lIns="32293" tIns="32293" rIns="32293" bIns="32293" rtlCol="0" anchor="ctr"/>
              <a:lstStyle/>
              <a:p>
                <a:pPr algn="ctr">
                  <a:lnSpc>
                    <a:spcPts val="2495"/>
                  </a:lnSpc>
                </a:pPr>
                <a:endParaRPr/>
              </a:p>
            </p:txBody>
          </p:sp>
        </p:grpSp>
        <p:sp>
          <p:nvSpPr>
            <p:cNvPr id="34" name="Freeform 34"/>
            <p:cNvSpPr/>
            <p:nvPr/>
          </p:nvSpPr>
          <p:spPr>
            <a:xfrm>
              <a:off x="298073" y="168232"/>
              <a:ext cx="429578" cy="429578"/>
            </a:xfrm>
            <a:custGeom>
              <a:avLst/>
              <a:gdLst/>
              <a:ahLst/>
              <a:cxnLst/>
              <a:rect l="l" t="t" r="r" b="b"/>
              <a:pathLst>
                <a:path w="429578" h="429578">
                  <a:moveTo>
                    <a:pt x="0" y="0"/>
                  </a:moveTo>
                  <a:lnTo>
                    <a:pt x="429578" y="0"/>
                  </a:lnTo>
                  <a:lnTo>
                    <a:pt x="429578" y="429578"/>
                  </a:lnTo>
                  <a:lnTo>
                    <a:pt x="0" y="4295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  <p:grpSp>
          <p:nvGrpSpPr>
            <p:cNvPr id="35" name="Group 35"/>
            <p:cNvGrpSpPr/>
            <p:nvPr/>
          </p:nvGrpSpPr>
          <p:grpSpPr>
            <a:xfrm>
              <a:off x="129841" y="1278085"/>
              <a:ext cx="766042" cy="766042"/>
              <a:chOff x="0" y="0"/>
              <a:chExt cx="812800" cy="81280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7BC7"/>
              </a:solidFill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lIns="32293" tIns="32293" rIns="32293" bIns="32293" rtlCol="0" anchor="ctr"/>
              <a:lstStyle/>
              <a:p>
                <a:pPr algn="ctr">
                  <a:lnSpc>
                    <a:spcPts val="2495"/>
                  </a:lnSpc>
                </a:pPr>
                <a:endParaRPr/>
              </a:p>
            </p:txBody>
          </p:sp>
        </p:grpSp>
        <p:sp>
          <p:nvSpPr>
            <p:cNvPr id="38" name="Freeform 38"/>
            <p:cNvSpPr/>
            <p:nvPr/>
          </p:nvSpPr>
          <p:spPr>
            <a:xfrm>
              <a:off x="317940" y="1367725"/>
              <a:ext cx="339043" cy="535961"/>
            </a:xfrm>
            <a:custGeom>
              <a:avLst/>
              <a:gdLst/>
              <a:ahLst/>
              <a:cxnLst/>
              <a:rect l="l" t="t" r="r" b="b"/>
              <a:pathLst>
                <a:path w="339043" h="535961">
                  <a:moveTo>
                    <a:pt x="0" y="0"/>
                  </a:moveTo>
                  <a:lnTo>
                    <a:pt x="339043" y="0"/>
                  </a:lnTo>
                  <a:lnTo>
                    <a:pt x="339043" y="535961"/>
                  </a:lnTo>
                  <a:lnTo>
                    <a:pt x="0" y="5359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grpSp>
          <p:nvGrpSpPr>
            <p:cNvPr id="39" name="Group 39"/>
            <p:cNvGrpSpPr/>
            <p:nvPr/>
          </p:nvGrpSpPr>
          <p:grpSpPr>
            <a:xfrm>
              <a:off x="191712" y="2552126"/>
              <a:ext cx="766042" cy="766042"/>
              <a:chOff x="0" y="0"/>
              <a:chExt cx="812800" cy="812800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7BC7"/>
              </a:solidFill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lIns="32293" tIns="32293" rIns="32293" bIns="32293" rtlCol="0" anchor="ctr"/>
              <a:lstStyle/>
              <a:p>
                <a:pPr algn="ctr">
                  <a:lnSpc>
                    <a:spcPts val="2495"/>
                  </a:lnSpc>
                </a:pPr>
                <a:endParaRPr/>
              </a:p>
            </p:txBody>
          </p:sp>
        </p:grpSp>
        <p:sp>
          <p:nvSpPr>
            <p:cNvPr id="42" name="Freeform 42"/>
            <p:cNvSpPr/>
            <p:nvPr/>
          </p:nvSpPr>
          <p:spPr>
            <a:xfrm>
              <a:off x="356812" y="2747504"/>
              <a:ext cx="404415" cy="402432"/>
            </a:xfrm>
            <a:custGeom>
              <a:avLst/>
              <a:gdLst/>
              <a:ahLst/>
              <a:cxnLst/>
              <a:rect l="l" t="t" r="r" b="b"/>
              <a:pathLst>
                <a:path w="404415" h="402432">
                  <a:moveTo>
                    <a:pt x="0" y="0"/>
                  </a:moveTo>
                  <a:lnTo>
                    <a:pt x="404415" y="0"/>
                  </a:lnTo>
                  <a:lnTo>
                    <a:pt x="404415" y="402432"/>
                  </a:lnTo>
                  <a:lnTo>
                    <a:pt x="0" y="402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837031"/>
              <a:ext cx="1093451" cy="23998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1504"/>
                </a:lnSpc>
                <a:spcBef>
                  <a:spcPct val="0"/>
                </a:spcBef>
              </a:pPr>
              <a:r>
                <a:rPr lang="en-US" sz="1074" b="1" dirty="0">
                  <a:solidFill>
                    <a:srgbClr val="000000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ИУСЦИФРА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64425" y="3401899"/>
              <a:ext cx="929024" cy="23998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1504"/>
                </a:lnSpc>
                <a:spcBef>
                  <a:spcPct val="0"/>
                </a:spcBef>
              </a:pPr>
              <a:r>
                <a:rPr lang="en-US" sz="1074" b="1" dirty="0">
                  <a:solidFill>
                    <a:srgbClr val="000000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ГАЗСЕРТ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98942" y="2111834"/>
              <a:ext cx="920155" cy="2366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504"/>
                </a:lnSpc>
                <a:spcBef>
                  <a:spcPct val="0"/>
                </a:spcBef>
              </a:pPr>
              <a:r>
                <a:rPr lang="en-US" sz="1074" b="1">
                  <a:solidFill>
                    <a:srgbClr val="000000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ГАЗПРОМ 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2302950" y="9251068"/>
            <a:ext cx="4038601" cy="588818"/>
            <a:chOff x="-1" y="-19049"/>
            <a:chExt cx="5384801" cy="785091"/>
          </a:xfrm>
        </p:grpSpPr>
        <p:sp>
          <p:nvSpPr>
            <p:cNvPr id="47" name="TextBox 47"/>
            <p:cNvSpPr txBox="1"/>
            <p:nvPr/>
          </p:nvSpPr>
          <p:spPr>
            <a:xfrm>
              <a:off x="-1" y="-19049"/>
              <a:ext cx="4142998" cy="23681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1473"/>
                </a:lnSpc>
              </a:pPr>
              <a:r>
                <a:rPr lang="en-US" sz="1052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Возможность</a:t>
              </a:r>
              <a:r>
                <a:rPr lang="en-US" sz="1052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1052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интеграции</a:t>
              </a:r>
              <a:r>
                <a:rPr lang="en-US" sz="1052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с ИУСЦИФРА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253845"/>
              <a:ext cx="3482777" cy="2247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473"/>
                </a:lnSpc>
              </a:pPr>
              <a:r>
                <a:rPr lang="en-US" sz="105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Сертифицирован в системе ГАЗСЕРТ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521176"/>
              <a:ext cx="5384800" cy="2448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558"/>
                </a:lnSpc>
              </a:pPr>
              <a:r>
                <a:rPr lang="en-US" sz="1113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Разработан в соответствие с требованиями ГАЗПРОМ</a:t>
              </a: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8523840" y="3231412"/>
            <a:ext cx="1263966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979"/>
              </a:lnSpc>
            </a:pPr>
            <a:r>
              <a:rPr lang="en-US" sz="4599" dirty="0">
                <a:solidFill>
                  <a:srgbClr val="731F7D"/>
                </a:solidFill>
                <a:latin typeface="Vollkorn"/>
                <a:ea typeface="Vollkorn"/>
                <a:cs typeface="Vollkorn"/>
                <a:sym typeface="Vollkorn"/>
              </a:rPr>
              <a:t>G4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9672269" y="3240529"/>
            <a:ext cx="722709" cy="751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79"/>
              </a:lnSpc>
            </a:pPr>
            <a:r>
              <a:rPr lang="en-US" sz="4599" dirty="0">
                <a:solidFill>
                  <a:srgbClr val="731F7D"/>
                </a:solidFill>
                <a:latin typeface="Vollkorn"/>
                <a:ea typeface="Vollkorn"/>
                <a:cs typeface="Vollkorn"/>
                <a:sym typeface="Vollkorn"/>
              </a:rPr>
              <a:t>G6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0752341" y="3240529"/>
            <a:ext cx="1004888" cy="751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79"/>
              </a:lnSpc>
            </a:pPr>
            <a:r>
              <a:rPr lang="en-US" sz="4599" dirty="0">
                <a:solidFill>
                  <a:srgbClr val="731F7D"/>
                </a:solidFill>
                <a:latin typeface="Vollkorn"/>
                <a:ea typeface="Vollkorn"/>
                <a:cs typeface="Vollkorn"/>
                <a:sym typeface="Vollkorn"/>
              </a:rPr>
              <a:t>G10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8534478" y="3004258"/>
            <a:ext cx="1269876" cy="276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3"/>
              </a:lnSpc>
            </a:pPr>
            <a:r>
              <a:rPr lang="en-US" sz="1816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Типоразмер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8534477" y="4537501"/>
            <a:ext cx="1620937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979"/>
              </a:lnSpc>
            </a:pPr>
            <a:r>
              <a:rPr lang="en-US" sz="4599" dirty="0">
                <a:solidFill>
                  <a:srgbClr val="731F7D"/>
                </a:solidFill>
                <a:latin typeface="Vollkorn"/>
                <a:ea typeface="Vollkorn"/>
                <a:cs typeface="Vollkorn"/>
                <a:sym typeface="Vollkorn"/>
              </a:rPr>
              <a:t>110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9672268" y="4537501"/>
            <a:ext cx="1226191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979"/>
              </a:lnSpc>
            </a:pPr>
            <a:r>
              <a:rPr lang="en-US" sz="4599" b="1" dirty="0">
                <a:solidFill>
                  <a:srgbClr val="731F7D"/>
                </a:solidFill>
                <a:latin typeface="Vollkorn Bold"/>
                <a:ea typeface="Vollkorn Bold"/>
                <a:cs typeface="Vollkorn Bold"/>
                <a:sym typeface="Vollkorn Bold"/>
              </a:rPr>
              <a:t>130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0820032" y="4537501"/>
            <a:ext cx="1216218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979"/>
              </a:lnSpc>
            </a:pPr>
            <a:r>
              <a:rPr lang="en-US" sz="4599" dirty="0">
                <a:solidFill>
                  <a:srgbClr val="731F7D"/>
                </a:solidFill>
                <a:latin typeface="Vollkorn"/>
                <a:ea typeface="Vollkorn"/>
                <a:cs typeface="Vollkorn"/>
                <a:sym typeface="Vollkorn"/>
              </a:rPr>
              <a:t>200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573466" y="4393870"/>
            <a:ext cx="2920314" cy="2760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43"/>
              </a:lnSpc>
            </a:pPr>
            <a:r>
              <a:rPr lang="en-US" sz="181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Межосвеое</a:t>
            </a:r>
            <a:r>
              <a:rPr lang="en-US" sz="1816" dirty="0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 </a:t>
            </a:r>
            <a:r>
              <a:rPr lang="en-US" sz="1816" dirty="0" err="1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расстояние</a:t>
            </a:r>
            <a:endParaRPr lang="en-US" sz="1816" dirty="0">
              <a:solidFill>
                <a:srgbClr val="000000"/>
              </a:solidFill>
              <a:latin typeface="HK Grotesk"/>
              <a:ea typeface="HK Grotesk"/>
              <a:cs typeface="HK Grotesk"/>
              <a:sym typeface="HK Grotesk"/>
            </a:endParaRPr>
          </a:p>
        </p:txBody>
      </p:sp>
      <p:sp>
        <p:nvSpPr>
          <p:cNvPr id="58" name="TextBox 58"/>
          <p:cNvSpPr txBox="1"/>
          <p:nvPr/>
        </p:nvSpPr>
        <p:spPr>
          <a:xfrm>
            <a:off x="12106204" y="4537501"/>
            <a:ext cx="1124432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979"/>
              </a:lnSpc>
            </a:pPr>
            <a:r>
              <a:rPr lang="en-US" sz="4599" dirty="0">
                <a:solidFill>
                  <a:srgbClr val="731F7D"/>
                </a:solidFill>
                <a:latin typeface="Vollkorn"/>
                <a:ea typeface="Vollkorn"/>
                <a:cs typeface="Vollkorn"/>
                <a:sym typeface="Vollkorn"/>
              </a:rPr>
              <a:t>250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355941">
            <a:off x="-4113593" y="4646585"/>
            <a:ext cx="7419214" cy="7085897"/>
          </a:xfrm>
          <a:custGeom>
            <a:avLst/>
            <a:gdLst/>
            <a:ahLst/>
            <a:cxnLst/>
            <a:rect l="l" t="t" r="r" b="b"/>
            <a:pathLst>
              <a:path w="7419214" h="7085897">
                <a:moveTo>
                  <a:pt x="0" y="0"/>
                </a:moveTo>
                <a:lnTo>
                  <a:pt x="7419214" y="0"/>
                </a:lnTo>
                <a:lnTo>
                  <a:pt x="7419214" y="7085897"/>
                </a:lnTo>
                <a:lnTo>
                  <a:pt x="0" y="7085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" t="-176" r="-26"/>
            </a:stretch>
          </a:blipFill>
        </p:spPr>
      </p:sp>
      <p:sp>
        <p:nvSpPr>
          <p:cNvPr id="3" name="Freeform 3"/>
          <p:cNvSpPr/>
          <p:nvPr/>
        </p:nvSpPr>
        <p:spPr>
          <a:xfrm rot="-9088749">
            <a:off x="-171456" y="4192014"/>
            <a:ext cx="1404784" cy="1331033"/>
          </a:xfrm>
          <a:custGeom>
            <a:avLst/>
            <a:gdLst/>
            <a:ahLst/>
            <a:cxnLst/>
            <a:rect l="l" t="t" r="r" b="b"/>
            <a:pathLst>
              <a:path w="1404784" h="1331033">
                <a:moveTo>
                  <a:pt x="0" y="0"/>
                </a:moveTo>
                <a:lnTo>
                  <a:pt x="1404783" y="0"/>
                </a:lnTo>
                <a:lnTo>
                  <a:pt x="1404783" y="1331032"/>
                </a:lnTo>
                <a:lnTo>
                  <a:pt x="0" y="13310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336194">
            <a:off x="3524670" y="8264520"/>
            <a:ext cx="6392886" cy="5689668"/>
          </a:xfrm>
          <a:custGeom>
            <a:avLst/>
            <a:gdLst/>
            <a:ahLst/>
            <a:cxnLst/>
            <a:rect l="l" t="t" r="r" b="b"/>
            <a:pathLst>
              <a:path w="6392886" h="5689668">
                <a:moveTo>
                  <a:pt x="0" y="0"/>
                </a:moveTo>
                <a:lnTo>
                  <a:pt x="6392886" y="0"/>
                </a:lnTo>
                <a:lnTo>
                  <a:pt x="6392886" y="5689668"/>
                </a:lnTo>
                <a:lnTo>
                  <a:pt x="0" y="56896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621237">
            <a:off x="7287109" y="7253893"/>
            <a:ext cx="2166722" cy="2071928"/>
          </a:xfrm>
          <a:custGeom>
            <a:avLst/>
            <a:gdLst/>
            <a:ahLst/>
            <a:cxnLst/>
            <a:rect l="l" t="t" r="r" b="b"/>
            <a:pathLst>
              <a:path w="2166722" h="2071928">
                <a:moveTo>
                  <a:pt x="0" y="0"/>
                </a:moveTo>
                <a:lnTo>
                  <a:pt x="2166722" y="0"/>
                </a:lnTo>
                <a:lnTo>
                  <a:pt x="2166722" y="2071928"/>
                </a:lnTo>
                <a:lnTo>
                  <a:pt x="0" y="20719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706476" y="2137174"/>
            <a:ext cx="4734114" cy="7023014"/>
          </a:xfrm>
          <a:custGeom>
            <a:avLst/>
            <a:gdLst/>
            <a:ahLst/>
            <a:cxnLst/>
            <a:rect l="l" t="t" r="r" b="b"/>
            <a:pathLst>
              <a:path w="4734114" h="7023014">
                <a:moveTo>
                  <a:pt x="0" y="0"/>
                </a:moveTo>
                <a:lnTo>
                  <a:pt x="4734114" y="0"/>
                </a:lnTo>
                <a:lnTo>
                  <a:pt x="4734114" y="7023014"/>
                </a:lnTo>
                <a:lnTo>
                  <a:pt x="0" y="70230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546315" y="2726787"/>
            <a:ext cx="3287027" cy="6323075"/>
          </a:xfrm>
          <a:custGeom>
            <a:avLst/>
            <a:gdLst/>
            <a:ahLst/>
            <a:cxnLst/>
            <a:rect l="l" t="t" r="r" b="b"/>
            <a:pathLst>
              <a:path w="3287027" h="6323075">
                <a:moveTo>
                  <a:pt x="0" y="0"/>
                </a:moveTo>
                <a:lnTo>
                  <a:pt x="3287027" y="0"/>
                </a:lnTo>
                <a:lnTo>
                  <a:pt x="3287027" y="6323074"/>
                </a:lnTo>
                <a:lnTo>
                  <a:pt x="0" y="63230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022036" y="2159086"/>
            <a:ext cx="4734114" cy="7023014"/>
          </a:xfrm>
          <a:custGeom>
            <a:avLst/>
            <a:gdLst/>
            <a:ahLst/>
            <a:cxnLst/>
            <a:rect l="l" t="t" r="r" b="b"/>
            <a:pathLst>
              <a:path w="4734114" h="7023014">
                <a:moveTo>
                  <a:pt x="0" y="0"/>
                </a:moveTo>
                <a:lnTo>
                  <a:pt x="4734115" y="0"/>
                </a:lnTo>
                <a:lnTo>
                  <a:pt x="4734115" y="7023014"/>
                </a:lnTo>
                <a:lnTo>
                  <a:pt x="0" y="70230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6883017" y="9059386"/>
            <a:ext cx="987936" cy="100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7910"/>
              </a:lnSpc>
              <a:spcBef>
                <a:spcPct val="0"/>
              </a:spcBef>
            </a:pPr>
            <a:r>
              <a:rPr lang="en-US" sz="6703" b="1" u="none">
                <a:solidFill>
                  <a:srgbClr val="1E2D75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07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1028700"/>
            <a:ext cx="15417523" cy="799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8"/>
              </a:lnSpc>
            </a:pPr>
            <a:r>
              <a:rPr lang="en-US" sz="5304" b="1">
                <a:solidFill>
                  <a:srgbClr val="731F7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ЛИНЕЙКА УЛЬТРАЗВУКОВЫХ СЧЕТЧИКОВ ГАЗА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1861096"/>
            <a:ext cx="15247563" cy="552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87"/>
              </a:lnSpc>
            </a:pPr>
            <a:r>
              <a:rPr lang="en-US" sz="3633">
                <a:solidFill>
                  <a:srgbClr val="000000"/>
                </a:solidFill>
                <a:latin typeface="HK Grotesk"/>
                <a:ea typeface="HK Grotesk"/>
                <a:cs typeface="HK Grotesk"/>
                <a:sym typeface="HK Grotesk"/>
              </a:rPr>
              <a:t>С ВЕРТИКАЛЬНЫМ ПОДКЛЮЧЕНИЕМ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017255" y="2909931"/>
            <a:ext cx="2350399" cy="714775"/>
            <a:chOff x="0" y="0"/>
            <a:chExt cx="3133865" cy="953033"/>
          </a:xfrm>
        </p:grpSpPr>
        <p:grpSp>
          <p:nvGrpSpPr>
            <p:cNvPr id="13" name="Group 13"/>
            <p:cNvGrpSpPr/>
            <p:nvPr/>
          </p:nvGrpSpPr>
          <p:grpSpPr>
            <a:xfrm>
              <a:off x="841900" y="0"/>
              <a:ext cx="687788" cy="687788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71232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lIns="28994" tIns="28994" rIns="28994" bIns="28994" rtlCol="0" anchor="ctr"/>
              <a:lstStyle/>
              <a:p>
                <a:pPr algn="ctr">
                  <a:lnSpc>
                    <a:spcPts val="2495"/>
                  </a:lnSpc>
                </a:pPr>
                <a:endParaRPr/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970876" y="108923"/>
              <a:ext cx="429836" cy="469942"/>
            </a:xfrm>
            <a:custGeom>
              <a:avLst/>
              <a:gdLst/>
              <a:ahLst/>
              <a:cxnLst/>
              <a:rect l="l" t="t" r="r" b="b"/>
              <a:pathLst>
                <a:path w="429836" h="469942">
                  <a:moveTo>
                    <a:pt x="0" y="0"/>
                  </a:moveTo>
                  <a:lnTo>
                    <a:pt x="429837" y="0"/>
                  </a:lnTo>
                  <a:lnTo>
                    <a:pt x="429837" y="469942"/>
                  </a:lnTo>
                  <a:lnTo>
                    <a:pt x="0" y="4699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213784"/>
              </a:stretch>
            </a:blipFill>
          </p:spPr>
        </p:sp>
        <p:grpSp>
          <p:nvGrpSpPr>
            <p:cNvPr id="17" name="Group 17"/>
            <p:cNvGrpSpPr/>
            <p:nvPr/>
          </p:nvGrpSpPr>
          <p:grpSpPr>
            <a:xfrm>
              <a:off x="2446077" y="0"/>
              <a:ext cx="687788" cy="687788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71232"/>
              </a:solid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lIns="28994" tIns="28994" rIns="28994" bIns="28994" rtlCol="0" anchor="ctr"/>
              <a:lstStyle/>
              <a:p>
                <a:pPr algn="ctr">
                  <a:lnSpc>
                    <a:spcPts val="2495"/>
                  </a:lnSpc>
                </a:pPr>
                <a:endParaRPr/>
              </a:p>
            </p:txBody>
          </p:sp>
        </p:grpSp>
        <p:sp>
          <p:nvSpPr>
            <p:cNvPr id="20" name="Freeform 20"/>
            <p:cNvSpPr/>
            <p:nvPr/>
          </p:nvSpPr>
          <p:spPr>
            <a:xfrm>
              <a:off x="2586444" y="140367"/>
              <a:ext cx="407054" cy="407054"/>
            </a:xfrm>
            <a:custGeom>
              <a:avLst/>
              <a:gdLst/>
              <a:ahLst/>
              <a:cxnLst/>
              <a:rect l="l" t="t" r="r" b="b"/>
              <a:pathLst>
                <a:path w="407054" h="407054">
                  <a:moveTo>
                    <a:pt x="0" y="0"/>
                  </a:moveTo>
                  <a:lnTo>
                    <a:pt x="407054" y="0"/>
                  </a:lnTo>
                  <a:lnTo>
                    <a:pt x="407054" y="407054"/>
                  </a:lnTo>
                  <a:lnTo>
                    <a:pt x="0" y="4070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grpSp>
          <p:nvGrpSpPr>
            <p:cNvPr id="21" name="Group 21"/>
            <p:cNvGrpSpPr/>
            <p:nvPr/>
          </p:nvGrpSpPr>
          <p:grpSpPr>
            <a:xfrm>
              <a:off x="43798" y="0"/>
              <a:ext cx="687788" cy="687788"/>
              <a:chOff x="0" y="0"/>
              <a:chExt cx="8128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71232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lIns="28994" tIns="28994" rIns="28994" bIns="28994" rtlCol="0" anchor="ctr"/>
              <a:lstStyle/>
              <a:p>
                <a:pPr algn="ctr">
                  <a:lnSpc>
                    <a:spcPts val="2495"/>
                  </a:lnSpc>
                </a:pPr>
                <a:endParaRPr/>
              </a:p>
            </p:txBody>
          </p:sp>
        </p:grpSp>
        <p:sp>
          <p:nvSpPr>
            <p:cNvPr id="24" name="Freeform 24"/>
            <p:cNvSpPr/>
            <p:nvPr/>
          </p:nvSpPr>
          <p:spPr>
            <a:xfrm>
              <a:off x="122400" y="72053"/>
              <a:ext cx="530584" cy="530584"/>
            </a:xfrm>
            <a:custGeom>
              <a:avLst/>
              <a:gdLst/>
              <a:ahLst/>
              <a:cxnLst/>
              <a:rect l="l" t="t" r="r" b="b"/>
              <a:pathLst>
                <a:path w="530584" h="530584">
                  <a:moveTo>
                    <a:pt x="0" y="0"/>
                  </a:moveTo>
                  <a:lnTo>
                    <a:pt x="530584" y="0"/>
                  </a:lnTo>
                  <a:lnTo>
                    <a:pt x="530584" y="530584"/>
                  </a:lnTo>
                  <a:lnTo>
                    <a:pt x="0" y="5305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  <p:grpSp>
          <p:nvGrpSpPr>
            <p:cNvPr id="25" name="Group 25"/>
            <p:cNvGrpSpPr/>
            <p:nvPr/>
          </p:nvGrpSpPr>
          <p:grpSpPr>
            <a:xfrm>
              <a:off x="1643989" y="0"/>
              <a:ext cx="687788" cy="687788"/>
              <a:chOff x="0" y="0"/>
              <a:chExt cx="812800" cy="8128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71232"/>
              </a:solidFill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lIns="28994" tIns="28994" rIns="28994" bIns="28994" rtlCol="0" anchor="ctr"/>
              <a:lstStyle/>
              <a:p>
                <a:pPr algn="ctr">
                  <a:lnSpc>
                    <a:spcPts val="2495"/>
                  </a:lnSpc>
                </a:pPr>
                <a:endParaRPr/>
              </a:p>
            </p:txBody>
          </p:sp>
        </p:grpSp>
        <p:sp>
          <p:nvSpPr>
            <p:cNvPr id="28" name="Freeform 28"/>
            <p:cNvSpPr/>
            <p:nvPr/>
          </p:nvSpPr>
          <p:spPr>
            <a:xfrm>
              <a:off x="1750974" y="197830"/>
              <a:ext cx="473817" cy="292128"/>
            </a:xfrm>
            <a:custGeom>
              <a:avLst/>
              <a:gdLst/>
              <a:ahLst/>
              <a:cxnLst/>
              <a:rect l="l" t="t" r="r" b="b"/>
              <a:pathLst>
                <a:path w="473817" h="292128">
                  <a:moveTo>
                    <a:pt x="0" y="0"/>
                  </a:moveTo>
                  <a:lnTo>
                    <a:pt x="473818" y="0"/>
                  </a:lnTo>
                  <a:lnTo>
                    <a:pt x="473818" y="292128"/>
                  </a:lnTo>
                  <a:lnTo>
                    <a:pt x="0" y="2921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b="-62195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775423"/>
              <a:ext cx="806483" cy="1776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985"/>
                </a:lnSpc>
              </a:pPr>
              <a:r>
                <a:rPr lang="en-US" sz="929" b="1">
                  <a:solidFill>
                    <a:srgbClr val="000000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LoRaWan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97589" y="775423"/>
              <a:ext cx="576411" cy="1776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985"/>
                </a:lnSpc>
              </a:pPr>
              <a:r>
                <a:rPr lang="en-US" sz="929" b="1">
                  <a:solidFill>
                    <a:srgbClr val="000000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NB-IoT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662037" y="775423"/>
              <a:ext cx="651691" cy="1776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985"/>
                </a:lnSpc>
              </a:pPr>
              <a:r>
                <a:rPr lang="en-US" sz="929" b="1">
                  <a:solidFill>
                    <a:srgbClr val="000000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LPWAN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578141" y="775423"/>
              <a:ext cx="423661" cy="1776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985"/>
                </a:lnSpc>
              </a:pPr>
              <a:r>
                <a:rPr lang="en-US" sz="929" b="1">
                  <a:solidFill>
                    <a:srgbClr val="000000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GSM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6756151" y="5777658"/>
            <a:ext cx="981153" cy="2720999"/>
            <a:chOff x="0" y="0"/>
            <a:chExt cx="1308202" cy="3627999"/>
          </a:xfrm>
        </p:grpSpPr>
        <p:grpSp>
          <p:nvGrpSpPr>
            <p:cNvPr id="34" name="Group 34"/>
            <p:cNvGrpSpPr/>
            <p:nvPr/>
          </p:nvGrpSpPr>
          <p:grpSpPr>
            <a:xfrm>
              <a:off x="129841" y="0"/>
              <a:ext cx="766042" cy="766042"/>
              <a:chOff x="0" y="0"/>
              <a:chExt cx="812800" cy="81280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7BC7"/>
              </a:solidFill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lIns="32293" tIns="32293" rIns="32293" bIns="32293" rtlCol="0" anchor="ctr"/>
              <a:lstStyle/>
              <a:p>
                <a:pPr algn="ctr">
                  <a:lnSpc>
                    <a:spcPts val="2495"/>
                  </a:lnSpc>
                </a:pPr>
                <a:endParaRPr/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298073" y="168232"/>
              <a:ext cx="429578" cy="429578"/>
            </a:xfrm>
            <a:custGeom>
              <a:avLst/>
              <a:gdLst/>
              <a:ahLst/>
              <a:cxnLst/>
              <a:rect l="l" t="t" r="r" b="b"/>
              <a:pathLst>
                <a:path w="429578" h="429578">
                  <a:moveTo>
                    <a:pt x="0" y="0"/>
                  </a:moveTo>
                  <a:lnTo>
                    <a:pt x="429578" y="0"/>
                  </a:lnTo>
                  <a:lnTo>
                    <a:pt x="429578" y="429578"/>
                  </a:lnTo>
                  <a:lnTo>
                    <a:pt x="0" y="4295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  <p:grpSp>
          <p:nvGrpSpPr>
            <p:cNvPr id="38" name="Group 38"/>
            <p:cNvGrpSpPr/>
            <p:nvPr/>
          </p:nvGrpSpPr>
          <p:grpSpPr>
            <a:xfrm>
              <a:off x="129841" y="1278085"/>
              <a:ext cx="766042" cy="766042"/>
              <a:chOff x="0" y="0"/>
              <a:chExt cx="812800" cy="812800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7BC7"/>
              </a:solidFill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lIns="32293" tIns="32293" rIns="32293" bIns="32293" rtlCol="0" anchor="ctr"/>
              <a:lstStyle/>
              <a:p>
                <a:pPr algn="ctr">
                  <a:lnSpc>
                    <a:spcPts val="2495"/>
                  </a:lnSpc>
                </a:pPr>
                <a:endParaRPr/>
              </a:p>
            </p:txBody>
          </p:sp>
        </p:grpSp>
        <p:sp>
          <p:nvSpPr>
            <p:cNvPr id="41" name="Freeform 41"/>
            <p:cNvSpPr/>
            <p:nvPr/>
          </p:nvSpPr>
          <p:spPr>
            <a:xfrm>
              <a:off x="317940" y="1367725"/>
              <a:ext cx="339043" cy="535961"/>
            </a:xfrm>
            <a:custGeom>
              <a:avLst/>
              <a:gdLst/>
              <a:ahLst/>
              <a:cxnLst/>
              <a:rect l="l" t="t" r="r" b="b"/>
              <a:pathLst>
                <a:path w="339043" h="535961">
                  <a:moveTo>
                    <a:pt x="0" y="0"/>
                  </a:moveTo>
                  <a:lnTo>
                    <a:pt x="339043" y="0"/>
                  </a:lnTo>
                  <a:lnTo>
                    <a:pt x="339043" y="535961"/>
                  </a:lnTo>
                  <a:lnTo>
                    <a:pt x="0" y="5359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  <p:grpSp>
          <p:nvGrpSpPr>
            <p:cNvPr id="42" name="Group 42"/>
            <p:cNvGrpSpPr/>
            <p:nvPr/>
          </p:nvGrpSpPr>
          <p:grpSpPr>
            <a:xfrm>
              <a:off x="191712" y="2552126"/>
              <a:ext cx="766042" cy="766042"/>
              <a:chOff x="0" y="0"/>
              <a:chExt cx="812800" cy="812800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7BC7"/>
              </a:solidFill>
            </p:spPr>
          </p:sp>
          <p:sp>
            <p:nvSpPr>
              <p:cNvPr id="44" name="TextBox 44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lIns="32293" tIns="32293" rIns="32293" bIns="32293" rtlCol="0" anchor="ctr"/>
              <a:lstStyle/>
              <a:p>
                <a:pPr algn="ctr">
                  <a:lnSpc>
                    <a:spcPts val="2495"/>
                  </a:lnSpc>
                </a:pPr>
                <a:endParaRPr/>
              </a:p>
            </p:txBody>
          </p:sp>
        </p:grpSp>
        <p:sp>
          <p:nvSpPr>
            <p:cNvPr id="45" name="Freeform 45"/>
            <p:cNvSpPr/>
            <p:nvPr/>
          </p:nvSpPr>
          <p:spPr>
            <a:xfrm>
              <a:off x="356812" y="2747504"/>
              <a:ext cx="404415" cy="402432"/>
            </a:xfrm>
            <a:custGeom>
              <a:avLst/>
              <a:gdLst/>
              <a:ahLst/>
              <a:cxnLst/>
              <a:rect l="l" t="t" r="r" b="b"/>
              <a:pathLst>
                <a:path w="404415" h="402432">
                  <a:moveTo>
                    <a:pt x="0" y="0"/>
                  </a:moveTo>
                  <a:lnTo>
                    <a:pt x="404415" y="0"/>
                  </a:lnTo>
                  <a:lnTo>
                    <a:pt x="404415" y="402432"/>
                  </a:lnTo>
                  <a:lnTo>
                    <a:pt x="0" y="402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837029"/>
              <a:ext cx="1128064" cy="23998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1504"/>
                </a:lnSpc>
                <a:spcBef>
                  <a:spcPct val="0"/>
                </a:spcBef>
              </a:pPr>
              <a:r>
                <a:rPr lang="en-US" sz="1074" b="1" dirty="0">
                  <a:solidFill>
                    <a:srgbClr val="000000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ИУСЦИФРА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80138" y="3388018"/>
              <a:ext cx="1128064" cy="23998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1504"/>
                </a:lnSpc>
                <a:spcBef>
                  <a:spcPct val="0"/>
                </a:spcBef>
              </a:pPr>
              <a:r>
                <a:rPr lang="en-US" sz="1074" b="1" dirty="0">
                  <a:solidFill>
                    <a:srgbClr val="000000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ГАЗСЕРТ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52784" y="2113976"/>
              <a:ext cx="920155" cy="2366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504"/>
                </a:lnSpc>
                <a:spcBef>
                  <a:spcPct val="0"/>
                </a:spcBef>
              </a:pPr>
              <a:r>
                <a:rPr lang="en-US" sz="1074" b="1">
                  <a:solidFill>
                    <a:srgbClr val="000000"/>
                  </a:solidFill>
                  <a:latin typeface="Noto Sans JP Bold"/>
                  <a:ea typeface="Noto Sans JP Bold"/>
                  <a:cs typeface="Noto Sans JP Bold"/>
                  <a:sym typeface="Noto Sans JP Bold"/>
                </a:rPr>
                <a:t>ГАЗПРОМ </a:t>
              </a:r>
            </a:p>
          </p:txBody>
        </p:sp>
      </p:grpSp>
      <p:sp>
        <p:nvSpPr>
          <p:cNvPr id="49" name="TextBox 49"/>
          <p:cNvSpPr txBox="1"/>
          <p:nvPr/>
        </p:nvSpPr>
        <p:spPr>
          <a:xfrm>
            <a:off x="1631304" y="4102336"/>
            <a:ext cx="2371297" cy="425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753"/>
              </a:lnSpc>
            </a:pPr>
            <a:r>
              <a:rPr lang="en-US" sz="1252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Возможность интеграции с </a:t>
            </a:r>
            <a:r>
              <a:rPr lang="en-US" sz="1252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ИУСЦИФРА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631304" y="4626561"/>
            <a:ext cx="2371297" cy="425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753"/>
              </a:lnSpc>
            </a:pPr>
            <a:r>
              <a:rPr lang="en-US" sz="1252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Сертифицирован в системе </a:t>
            </a:r>
            <a:r>
              <a:rPr lang="en-US" sz="1252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ГАЗСЕРТ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631304" y="5141260"/>
            <a:ext cx="2559696" cy="4524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1838"/>
              </a:lnSpc>
            </a:pPr>
            <a:r>
              <a:rPr lang="en-US" sz="1313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Разработан</a:t>
            </a:r>
            <a:r>
              <a:rPr lang="en-US" sz="1313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в </a:t>
            </a:r>
            <a:r>
              <a:rPr lang="en-US" sz="1313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соответствие</a:t>
            </a:r>
            <a:r>
              <a:rPr lang="en-US" sz="1313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с </a:t>
            </a:r>
            <a:r>
              <a:rPr lang="en-US" sz="1313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требованиями</a:t>
            </a:r>
            <a:r>
              <a:rPr lang="en-US" sz="1313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313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ГАЗПРОМ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9088749">
            <a:off x="15238549" y="7531796"/>
            <a:ext cx="2440941" cy="2312792"/>
          </a:xfrm>
          <a:custGeom>
            <a:avLst/>
            <a:gdLst/>
            <a:ahLst/>
            <a:cxnLst/>
            <a:rect l="l" t="t" r="r" b="b"/>
            <a:pathLst>
              <a:path w="2440941" h="2312792">
                <a:moveTo>
                  <a:pt x="0" y="0"/>
                </a:moveTo>
                <a:lnTo>
                  <a:pt x="2440941" y="0"/>
                </a:lnTo>
                <a:lnTo>
                  <a:pt x="2440941" y="2312792"/>
                </a:lnTo>
                <a:lnTo>
                  <a:pt x="0" y="23127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313119">
            <a:off x="13667511" y="-2216185"/>
            <a:ext cx="5583018" cy="5338761"/>
          </a:xfrm>
          <a:custGeom>
            <a:avLst/>
            <a:gdLst/>
            <a:ahLst/>
            <a:cxnLst/>
            <a:rect l="l" t="t" r="r" b="b"/>
            <a:pathLst>
              <a:path w="5583018" h="5338761">
                <a:moveTo>
                  <a:pt x="0" y="0"/>
                </a:moveTo>
                <a:lnTo>
                  <a:pt x="5583018" y="0"/>
                </a:lnTo>
                <a:lnTo>
                  <a:pt x="5583018" y="5338761"/>
                </a:lnTo>
                <a:lnTo>
                  <a:pt x="0" y="53387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705580">
            <a:off x="-2362671" y="6401890"/>
            <a:ext cx="7824542" cy="6963843"/>
          </a:xfrm>
          <a:custGeom>
            <a:avLst/>
            <a:gdLst/>
            <a:ahLst/>
            <a:cxnLst/>
            <a:rect l="l" t="t" r="r" b="b"/>
            <a:pathLst>
              <a:path w="7824542" h="6963843">
                <a:moveTo>
                  <a:pt x="0" y="0"/>
                </a:moveTo>
                <a:lnTo>
                  <a:pt x="7824542" y="0"/>
                </a:lnTo>
                <a:lnTo>
                  <a:pt x="7824542" y="6963843"/>
                </a:lnTo>
                <a:lnTo>
                  <a:pt x="0" y="69638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6959566">
            <a:off x="-761750" y="523555"/>
            <a:ext cx="2895099" cy="2768439"/>
          </a:xfrm>
          <a:custGeom>
            <a:avLst/>
            <a:gdLst/>
            <a:ahLst/>
            <a:cxnLst/>
            <a:rect l="l" t="t" r="r" b="b"/>
            <a:pathLst>
              <a:path w="2895099" h="2768439">
                <a:moveTo>
                  <a:pt x="0" y="0"/>
                </a:moveTo>
                <a:lnTo>
                  <a:pt x="2895100" y="0"/>
                </a:lnTo>
                <a:lnTo>
                  <a:pt x="2895100" y="2768439"/>
                </a:lnTo>
                <a:lnTo>
                  <a:pt x="0" y="27684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295701" y="3465947"/>
            <a:ext cx="9696599" cy="804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8"/>
              </a:lnSpc>
            </a:pPr>
            <a:r>
              <a:rPr lang="en-US" sz="5304" b="1">
                <a:solidFill>
                  <a:srgbClr val="731F7D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БУДУЩЕЕ ЗА ТЕХНОЛОГИЯМИ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95701" y="4367568"/>
            <a:ext cx="9696599" cy="2453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43"/>
              </a:lnSpc>
              <a:spcBef>
                <a:spcPct val="0"/>
              </a:spcBef>
            </a:pPr>
            <a:r>
              <a:rPr lang="en-US" sz="2031" spc="-2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Газовая отрасль развивается вместе с технологиями. Цифровые решения, автоматизация и работа с данными постепенно становятся частью управления газовой инфраструктурой, учётом и обслуживанием потребителей.</a:t>
            </a:r>
          </a:p>
          <a:p>
            <a:pPr algn="just">
              <a:lnSpc>
                <a:spcPts val="2843"/>
              </a:lnSpc>
              <a:spcBef>
                <a:spcPct val="0"/>
              </a:spcBef>
            </a:pPr>
            <a:r>
              <a:rPr lang="en-US" sz="2031" spc="-20">
                <a:solidFill>
                  <a:srgbClr val="000000"/>
                </a:solidFill>
                <a:latin typeface="Noto Sans JP"/>
                <a:ea typeface="Noto Sans JP"/>
                <a:cs typeface="Noto Sans JP"/>
                <a:sym typeface="Noto Sans JP"/>
              </a:rPr>
              <a:t>Для газовых компаний следовать этим изменениям - значит сохранять эффективность и готовность к новым требованиям рынка.</a:t>
            </a:r>
          </a:p>
          <a:p>
            <a:pPr algn="just">
              <a:lnSpc>
                <a:spcPts val="2843"/>
              </a:lnSpc>
              <a:spcBef>
                <a:spcPct val="0"/>
              </a:spcBef>
            </a:pPr>
            <a:endParaRPr lang="en-US" sz="2031" spc="-20">
              <a:solidFill>
                <a:srgbClr val="000000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3004363" y="7386360"/>
            <a:ext cx="987936" cy="100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7910"/>
              </a:lnSpc>
              <a:spcBef>
                <a:spcPct val="0"/>
              </a:spcBef>
            </a:pPr>
            <a:r>
              <a:rPr lang="en-US" sz="6703" b="1" u="none">
                <a:solidFill>
                  <a:srgbClr val="1E2D75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13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494633">
            <a:off x="7828277" y="9031944"/>
            <a:ext cx="2604581" cy="2467841"/>
          </a:xfrm>
          <a:custGeom>
            <a:avLst/>
            <a:gdLst/>
            <a:ahLst/>
            <a:cxnLst/>
            <a:rect l="l" t="t" r="r" b="b"/>
            <a:pathLst>
              <a:path w="2604581" h="2467841">
                <a:moveTo>
                  <a:pt x="0" y="0"/>
                </a:moveTo>
                <a:lnTo>
                  <a:pt x="2604581" y="0"/>
                </a:lnTo>
                <a:lnTo>
                  <a:pt x="2604581" y="2467841"/>
                </a:lnTo>
                <a:lnTo>
                  <a:pt x="0" y="24678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9088749">
            <a:off x="1631143" y="-2578373"/>
            <a:ext cx="3903561" cy="3698625"/>
          </a:xfrm>
          <a:custGeom>
            <a:avLst/>
            <a:gdLst/>
            <a:ahLst/>
            <a:cxnLst/>
            <a:rect l="l" t="t" r="r" b="b"/>
            <a:pathLst>
              <a:path w="3903561" h="3698625">
                <a:moveTo>
                  <a:pt x="0" y="0"/>
                </a:moveTo>
                <a:lnTo>
                  <a:pt x="3903562" y="0"/>
                </a:lnTo>
                <a:lnTo>
                  <a:pt x="3903562" y="3698625"/>
                </a:lnTo>
                <a:lnTo>
                  <a:pt x="0" y="36986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313119">
            <a:off x="-3109196" y="4175850"/>
            <a:ext cx="8275792" cy="7913726"/>
          </a:xfrm>
          <a:custGeom>
            <a:avLst/>
            <a:gdLst/>
            <a:ahLst/>
            <a:cxnLst/>
            <a:rect l="l" t="t" r="r" b="b"/>
            <a:pathLst>
              <a:path w="8275792" h="7913726">
                <a:moveTo>
                  <a:pt x="0" y="0"/>
                </a:moveTo>
                <a:lnTo>
                  <a:pt x="8275792" y="0"/>
                </a:lnTo>
                <a:lnTo>
                  <a:pt x="8275792" y="7913726"/>
                </a:lnTo>
                <a:lnTo>
                  <a:pt x="0" y="79137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7000"/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965189">
            <a:off x="11239029" y="-3141539"/>
            <a:ext cx="7824542" cy="6963843"/>
          </a:xfrm>
          <a:custGeom>
            <a:avLst/>
            <a:gdLst/>
            <a:ahLst/>
            <a:cxnLst/>
            <a:rect l="l" t="t" r="r" b="b"/>
            <a:pathLst>
              <a:path w="7824542" h="6963843">
                <a:moveTo>
                  <a:pt x="0" y="0"/>
                </a:moveTo>
                <a:lnTo>
                  <a:pt x="7824542" y="0"/>
                </a:lnTo>
                <a:lnTo>
                  <a:pt x="7824542" y="6963842"/>
                </a:lnTo>
                <a:lnTo>
                  <a:pt x="0" y="69638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8000"/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207755">
            <a:off x="13218087" y="5225672"/>
            <a:ext cx="6135171" cy="7102948"/>
          </a:xfrm>
          <a:custGeom>
            <a:avLst/>
            <a:gdLst/>
            <a:ahLst/>
            <a:cxnLst/>
            <a:rect l="l" t="t" r="r" b="b"/>
            <a:pathLst>
              <a:path w="6135171" h="7102948">
                <a:moveTo>
                  <a:pt x="0" y="0"/>
                </a:moveTo>
                <a:lnTo>
                  <a:pt x="6135171" y="0"/>
                </a:lnTo>
                <a:lnTo>
                  <a:pt x="6135171" y="7102948"/>
                </a:lnTo>
                <a:lnTo>
                  <a:pt x="0" y="71029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922320" y="4571264"/>
            <a:ext cx="8641280" cy="836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92"/>
              </a:lnSpc>
            </a:pPr>
            <a:r>
              <a:rPr lang="en-US" sz="5502" b="1" dirty="0">
                <a:solidFill>
                  <a:srgbClr val="FFFFFF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СПАСИБО ЗА ВНИМАНИЕ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46960" y="5407968"/>
            <a:ext cx="5394080" cy="314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4"/>
              </a:lnSpc>
            </a:pPr>
            <a:r>
              <a:rPr lang="en-US" sz="1880" dirty="0">
                <a:solidFill>
                  <a:srgbClr val="FFFFFF"/>
                </a:solidFill>
                <a:latin typeface="Vollkorn"/>
                <a:ea typeface="Vollkorn"/>
                <a:cs typeface="Vollkorn"/>
                <a:sym typeface="Vollkorn"/>
              </a:rPr>
              <a:t>БЕЛОМО - МАСТЕРСТВО НАХОДИТЬ РЕШЕНИЕ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471</Words>
  <Application>Microsoft Office PowerPoint</Application>
  <PresentationFormat>Произвольный</PresentationFormat>
  <Paragraphs>79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22" baseType="lpstr">
      <vt:lpstr>Noto Sans JP Bold</vt:lpstr>
      <vt:lpstr>Noto Sans JP</vt:lpstr>
      <vt:lpstr>Vollkorn Italics</vt:lpstr>
      <vt:lpstr>HK Grotesk Bold</vt:lpstr>
      <vt:lpstr>HK Grotesk Medium</vt:lpstr>
      <vt:lpstr>Calibri</vt:lpstr>
      <vt:lpstr>Vollkorn</vt:lpstr>
      <vt:lpstr>Montserrat Bold</vt:lpstr>
      <vt:lpstr>Vollkorn Bold</vt:lpstr>
      <vt:lpstr>Montserrat</vt:lpstr>
      <vt:lpstr>HK Grotesk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МАСТЕРСТВО НАХОДИТЬ РЕШЕНИЯ</dc:title>
  <cp:lastModifiedBy>Петр Дементьев</cp:lastModifiedBy>
  <cp:revision>4</cp:revision>
  <dcterms:created xsi:type="dcterms:W3CDTF">2006-08-16T00:00:00Z</dcterms:created>
  <dcterms:modified xsi:type="dcterms:W3CDTF">2026-10-16T03:58:06Z</dcterms:modified>
  <dc:identifier>DAHXxuk3uDA</dc:identifier>
</cp:coreProperties>
</file>