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61" r:id="rId5"/>
    <p:sldId id="260" r:id="rId6"/>
    <p:sldId id="263" r:id="rId7"/>
    <p:sldId id="264" r:id="rId8"/>
    <p:sldId id="271" r:id="rId9"/>
    <p:sldId id="272" r:id="rId10"/>
    <p:sldId id="265" r:id="rId11"/>
    <p:sldId id="266" r:id="rId12"/>
    <p:sldId id="267" r:id="rId13"/>
    <p:sldId id="268" r:id="rId14"/>
    <p:sldId id="269" r:id="rId15"/>
    <p:sldId id="273" r:id="rId16"/>
    <p:sldId id="274" r:id="rId17"/>
  </p:sldIdLst>
  <p:sldSz cx="12192000" cy="6858000"/>
  <p:notesSz cx="6858000" cy="9144000"/>
  <p:defaultTextStyle>
    <a:defPPr>
      <a:defRPr lang="se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4F5D"/>
    <a:srgbClr val="94735E"/>
    <a:srgbClr val="20373F"/>
    <a:srgbClr val="BDA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94660"/>
  </p:normalViewPr>
  <p:slideViewPr>
    <p:cSldViewPr snapToGrid="0" showGuides="1">
      <p:cViewPr varScale="1">
        <p:scale>
          <a:sx n="113" d="100"/>
          <a:sy n="113" d="100"/>
        </p:scale>
        <p:origin x="33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e-S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B5591-AE0C-4BEF-B248-2643C67D815C}" type="datetimeFigureOut">
              <a:rPr lang="se-SE" smtClean="0"/>
              <a:t>2026-10-15</a:t>
            </a:fld>
            <a:endParaRPr lang="se-S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e-S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e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B918C-D2D8-4F8D-90D0-6D9FB532BC3B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647911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se-S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B0F58-31BC-420E-8A21-028C95031001}" type="datetime1">
              <a:rPr lang="se-SE" smtClean="0"/>
              <a:t>2026-10-15</a:t>
            </a:fld>
            <a:endParaRPr lang="se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51933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99A60-8CBD-403F-9C28-640BD64A7F6F}" type="datetime1">
              <a:rPr lang="se-SE" smtClean="0"/>
              <a:t>2026-10-15</a:t>
            </a:fld>
            <a:endParaRPr lang="se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68196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DD5FE-97BF-4EF7-AE6D-DC8C2330C42B}" type="datetime1">
              <a:rPr lang="se-SE" smtClean="0"/>
              <a:t>2026-10-15</a:t>
            </a:fld>
            <a:endParaRPr lang="se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68253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D9F0F-9A42-4026-A9B7-BF51D3B4E971}" type="datetime1">
              <a:rPr lang="se-SE" smtClean="0"/>
              <a:t>2026-10-15</a:t>
            </a:fld>
            <a:endParaRPr lang="se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380094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4067E-1C2F-4041-B500-CB1A20A68DAC}" type="datetime1">
              <a:rPr lang="se-SE" smtClean="0"/>
              <a:t>2026-10-15</a:t>
            </a:fld>
            <a:endParaRPr lang="se-S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3111205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1EA7F-346A-41EB-854A-2B380717BC67}" type="datetime1">
              <a:rPr lang="se-SE" smtClean="0"/>
              <a:t>2026-10-15</a:t>
            </a:fld>
            <a:endParaRPr lang="se-S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29206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F240B1-1CBD-41B1-824A-909350B7B63D}" type="datetime1">
              <a:rPr lang="se-SE" smtClean="0"/>
              <a:t>2026-10-15</a:t>
            </a:fld>
            <a:endParaRPr lang="se-S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360977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1A2ACE-8EB2-4A99-95A4-E4C15FB2C898}" type="datetime1">
              <a:rPr lang="se-SE" smtClean="0"/>
              <a:t>2026-10-15</a:t>
            </a:fld>
            <a:endParaRPr lang="se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202733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e-SE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B3D6E6-7EB4-4CDA-8EAA-77A88D25C4D5}" type="datetime1">
              <a:rPr lang="se-SE" smtClean="0"/>
              <a:t>2026-10-15</a:t>
            </a:fld>
            <a:endParaRPr lang="se-S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713922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DBAC-715E-49BF-B2AD-6BACF573823A}" type="datetime1">
              <a:rPr lang="se-SE" smtClean="0"/>
              <a:t>2026-10-15</a:t>
            </a:fld>
            <a:endParaRPr lang="se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2036461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F5DA7-73F2-4C1E-961B-A465FCF90BFF}" type="datetime1">
              <a:rPr lang="se-SE" smtClean="0"/>
              <a:t>2026-10-15</a:t>
            </a:fld>
            <a:endParaRPr lang="se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e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4221749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se-SE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se-SE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9FAF5-D6D0-49B9-8A17-AEAA67015A60}" type="datetime1">
              <a:rPr lang="se-SE" smtClean="0"/>
              <a:t>2026-10-15</a:t>
            </a:fld>
            <a:endParaRPr lang="se-S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e-S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DF8DB-FF81-4D95-A81B-184ACE32D2E2}" type="slidenum">
              <a:rPr lang="se-SE" smtClean="0"/>
              <a:t>‹#›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589786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e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30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13" Type="http://schemas.openxmlformats.org/officeDocument/2006/relationships/image" Target="../media/image43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34.sv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ale@ibcon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075"/>
            <a:stretch/>
          </p:blipFill>
          <p:spPr>
            <a:xfrm>
              <a:off x="0" y="0"/>
              <a:ext cx="9622564" cy="6858000"/>
            </a:xfrm>
            <a:prstGeom prst="rect">
              <a:avLst/>
            </a:prstGeom>
          </p:spPr>
        </p:pic>
        <p:sp>
          <p:nvSpPr>
            <p:cNvPr id="9" name="Прямоугольник 8"/>
            <p:cNvSpPr/>
            <p:nvPr/>
          </p:nvSpPr>
          <p:spPr>
            <a:xfrm>
              <a:off x="9468740" y="0"/>
              <a:ext cx="2723260" cy="6858000"/>
            </a:xfrm>
            <a:prstGeom prst="rect">
              <a:avLst/>
            </a:prstGeom>
            <a:solidFill>
              <a:srgbClr val="2037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e-SE"/>
            </a:p>
          </p:txBody>
        </p:sp>
      </p:grp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5" t="29958" r="14638" b="29094"/>
          <a:stretch/>
        </p:blipFill>
        <p:spPr>
          <a:xfrm>
            <a:off x="8201025" y="337796"/>
            <a:ext cx="3905250" cy="156539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67000" y="3050652"/>
            <a:ext cx="91725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700" dirty="0">
                <a:solidFill>
                  <a:schemeClr val="bg1"/>
                </a:solidFill>
                <a:latin typeface="Geologica Light" pitchFamily="2" charset="0"/>
              </a:rPr>
              <a:t>КОМПЛЕКСНОЕ УПРАВЛЕНИЕ СТРОИТЕЛЬСТВОМ </a:t>
            </a:r>
          </a:p>
          <a:p>
            <a:pPr algn="r"/>
            <a:r>
              <a:rPr lang="ru-RU" sz="2700" dirty="0">
                <a:solidFill>
                  <a:schemeClr val="bg1"/>
                </a:solidFill>
                <a:latin typeface="Geologica Light" pitchFamily="2" charset="0"/>
              </a:rPr>
              <a:t>ТЕХНИЧЕСКИ СЛОЖНЫХ ОБЪЕКТОВ</a:t>
            </a:r>
            <a:endParaRPr lang="se-SE" sz="270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82990" y="6087278"/>
            <a:ext cx="2637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solidFill>
                  <a:schemeClr val="bg1"/>
                </a:solidFill>
                <a:latin typeface="Geologica Light" pitchFamily="2" charset="0"/>
              </a:rPr>
              <a:t>Санкт-Петербург </a:t>
            </a:r>
            <a:r>
              <a:rPr lang="en-US" sz="1400" dirty="0">
                <a:solidFill>
                  <a:schemeClr val="bg1"/>
                </a:solidFill>
                <a:latin typeface="Geologica Light" pitchFamily="2" charset="0"/>
              </a:rPr>
              <a:t>| </a:t>
            </a:r>
            <a:r>
              <a:rPr lang="ru-RU" sz="1400" dirty="0">
                <a:solidFill>
                  <a:schemeClr val="bg1"/>
                </a:solidFill>
                <a:latin typeface="Geologica Light" pitchFamily="2" charset="0"/>
              </a:rPr>
              <a:t>2026</a:t>
            </a:r>
            <a:endParaRPr lang="se-SE" sz="1400" dirty="0">
              <a:solidFill>
                <a:schemeClr val="bg1"/>
              </a:solidFill>
              <a:latin typeface="Geologica Light" pitchFamily="2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D85E525-7AC9-4750-9677-C9A803422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381004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84249" y="2501542"/>
            <a:ext cx="495507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b="1" dirty="0">
                <a:solidFill>
                  <a:srgbClr val="94735E"/>
                </a:solidFill>
                <a:latin typeface="Geologica Ligh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АйБиКон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eologica Ligh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специализируется на управлении полным циклом реализации строительных проектов за счёт объединения функций технического заказчика в единую систему.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eologica Ligh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Мы работаем с инвесторами, исполнителями государственных заказов и EPC-подрядчиками, реализующими нестандартные и технически сложные проекты.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Geologica Light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Управляем неопределённостью: выявляем риски и превращаем данные о стройке в конкретные управленческие действия, которые помогают соблюдать сроки и бюджет, а также обеспечивать качество строительства.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4249" y="1880941"/>
            <a:ext cx="9172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4735E"/>
                </a:solidFill>
                <a:latin typeface="Geologica Light" pitchFamily="2" charset="0"/>
              </a:rPr>
              <a:t>IBCON</a:t>
            </a:r>
            <a:r>
              <a:rPr lang="en-US" dirty="0">
                <a:solidFill>
                  <a:srgbClr val="94735E"/>
                </a:solidFill>
                <a:latin typeface="Geologica Light" pitchFamily="2" charset="0"/>
              </a:rPr>
              <a:t> -</a:t>
            </a:r>
            <a:r>
              <a:rPr lang="en-US" dirty="0">
                <a:solidFill>
                  <a:srgbClr val="BDA18C"/>
                </a:solidFill>
                <a:latin typeface="Geologica Light" pitchFamily="2" charset="0"/>
              </a:rPr>
              <a:t> </a:t>
            </a:r>
            <a:r>
              <a:rPr lang="en-US" b="1" dirty="0">
                <a:solidFill>
                  <a:srgbClr val="20373F"/>
                </a:solidFill>
                <a:latin typeface="Geologica Light" pitchFamily="2" charset="0"/>
              </a:rPr>
              <a:t>I</a:t>
            </a:r>
            <a:r>
              <a:rPr lang="en-US" b="1" dirty="0">
                <a:solidFill>
                  <a:srgbClr val="94735E"/>
                </a:solidFill>
                <a:latin typeface="Geologica Light" pitchFamily="2" charset="0"/>
              </a:rPr>
              <a:t>ntelligent</a:t>
            </a:r>
            <a:r>
              <a:rPr lang="en-US" b="1" dirty="0">
                <a:solidFill>
                  <a:srgbClr val="BDA18C"/>
                </a:solidFill>
                <a:latin typeface="Geologica Light" pitchFamily="2" charset="0"/>
              </a:rPr>
              <a:t>. </a:t>
            </a:r>
            <a:r>
              <a:rPr lang="en-US" b="1" dirty="0">
                <a:solidFill>
                  <a:srgbClr val="20373F"/>
                </a:solidFill>
                <a:latin typeface="Geologica Light" pitchFamily="2" charset="0"/>
              </a:rPr>
              <a:t>B</a:t>
            </a:r>
            <a:r>
              <a:rPr lang="en-US" b="1" dirty="0">
                <a:solidFill>
                  <a:srgbClr val="94735E"/>
                </a:solidFill>
                <a:latin typeface="Geologica Light" pitchFamily="2" charset="0"/>
              </a:rPr>
              <a:t>usiness. </a:t>
            </a:r>
            <a:r>
              <a:rPr lang="en-US" b="1" dirty="0" err="1">
                <a:solidFill>
                  <a:srgbClr val="20373F"/>
                </a:solidFill>
                <a:latin typeface="Geologica Light" pitchFamily="2" charset="0"/>
              </a:rPr>
              <a:t>CON</a:t>
            </a:r>
            <a:r>
              <a:rPr lang="en-US" b="1" dirty="0" err="1">
                <a:solidFill>
                  <a:srgbClr val="94735E"/>
                </a:solidFill>
                <a:latin typeface="Geologica Light" pitchFamily="2" charset="0"/>
              </a:rPr>
              <a:t>straction</a:t>
            </a:r>
            <a:r>
              <a:rPr lang="en-US" b="1" dirty="0">
                <a:solidFill>
                  <a:srgbClr val="94735E"/>
                </a:solidFill>
                <a:latin typeface="Geologica Light" pitchFamily="2" charset="0"/>
              </a:rPr>
              <a:t>. </a:t>
            </a:r>
            <a:endParaRPr lang="se-SE" b="1" dirty="0">
              <a:solidFill>
                <a:srgbClr val="94735E"/>
              </a:solidFill>
              <a:latin typeface="Geologica Ligh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4250" y="709638"/>
            <a:ext cx="917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КОНТРОЛИРУЕМ НАСТОЯЩЕЕ, УПРАВЛЯЕМ БУДУЩИМ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45258" y="1767006"/>
            <a:ext cx="418743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000" b="1" dirty="0">
                <a:solidFill>
                  <a:srgbClr val="BDA18C"/>
                </a:solidFill>
                <a:latin typeface="Geologica ExtraBold" pitchFamily="2" charset="0"/>
              </a:rPr>
              <a:t>20</a:t>
            </a:r>
            <a:endParaRPr lang="se-SE" sz="21000" b="1" dirty="0">
              <a:solidFill>
                <a:srgbClr val="BDA18C"/>
              </a:solidFill>
              <a:latin typeface="Geologica ExtraBold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86115" y="1925588"/>
            <a:ext cx="3529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BDA18C"/>
                </a:solidFill>
                <a:latin typeface="Geologica ExtraBold" pitchFamily="2" charset="0"/>
              </a:rPr>
              <a:t>БОЛЕЕ</a:t>
            </a:r>
            <a:endParaRPr lang="se-SE" sz="2000" b="1" dirty="0">
              <a:solidFill>
                <a:srgbClr val="BDA18C"/>
              </a:solidFill>
              <a:latin typeface="Geologica ExtraBold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22232" y="4063115"/>
            <a:ext cx="7898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BDA18C"/>
                </a:solidFill>
                <a:latin typeface="Geologica ExtraBold" pitchFamily="2" charset="0"/>
              </a:rPr>
              <a:t>ЛЕТ</a:t>
            </a:r>
            <a:endParaRPr lang="se-SE" sz="2000" b="1" dirty="0">
              <a:solidFill>
                <a:srgbClr val="BDA18C"/>
              </a:solidFill>
              <a:latin typeface="Geologica ExtraBold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26294" y="4463225"/>
            <a:ext cx="37857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BDA18C"/>
                </a:solidFill>
                <a:latin typeface="Geologica ExtraBold" pitchFamily="2" charset="0"/>
              </a:rPr>
              <a:t>ПОДТВЕРЖДЕННОГО ОПЫТА</a:t>
            </a:r>
            <a:endParaRPr lang="se-SE" b="1" dirty="0">
              <a:solidFill>
                <a:srgbClr val="BDA18C"/>
              </a:solidFill>
              <a:latin typeface="Geologica ExtraBold" pitchFamily="2" charset="0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5A27766-F684-42F3-B6F3-634956775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2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121684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810998" y="324740"/>
            <a:ext cx="5381002" cy="6533260"/>
          </a:xfrm>
          <a:prstGeom prst="rect">
            <a:avLst/>
          </a:prstGeom>
          <a:solidFill>
            <a:srgbClr val="274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3443" y="4063492"/>
            <a:ext cx="2743624" cy="924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8350" y="2438107"/>
            <a:ext cx="1303528" cy="61473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6116" y="1547475"/>
            <a:ext cx="3675557" cy="77776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544" y="3348596"/>
            <a:ext cx="2690667" cy="67266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4451" y="2616106"/>
            <a:ext cx="1710639" cy="39853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6232" y="5559629"/>
            <a:ext cx="4481958" cy="9550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86544" y="5384855"/>
            <a:ext cx="2169581" cy="4395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86305" y="510507"/>
            <a:ext cx="1233112" cy="75189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24816" y="4875262"/>
            <a:ext cx="1420561" cy="24955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085725" y="573068"/>
            <a:ext cx="1153611" cy="6975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55937" y="4063492"/>
            <a:ext cx="1392537" cy="7349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501573" y="5141498"/>
            <a:ext cx="1393490" cy="57200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0835" y="2620995"/>
            <a:ext cx="1306970" cy="55576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748910" y="624034"/>
            <a:ext cx="1245526" cy="670667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12133" y="534372"/>
            <a:ext cx="952954" cy="7280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246263" y="3541203"/>
            <a:ext cx="1515434" cy="349715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26939" y="1683223"/>
            <a:ext cx="438261" cy="47173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526679" y="501741"/>
            <a:ext cx="5997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e-SE"/>
            </a:defPPr>
            <a:lvl1pPr>
              <a:defRPr sz="2000">
                <a:solidFill>
                  <a:schemeClr val="bg1"/>
                </a:solidFill>
                <a:latin typeface="Geologica Light" pitchFamily="2" charset="0"/>
              </a:defRPr>
            </a:lvl1pPr>
          </a:lstStyle>
          <a:p>
            <a:r>
              <a:rPr lang="ru-RU" sz="2400" b="1" dirty="0">
                <a:solidFill>
                  <a:srgbClr val="274F5D"/>
                </a:solidFill>
              </a:rPr>
              <a:t>ПРОЕКТЫ И КЛЮЧЕВЫЕ ПАРТНЕРЫ </a:t>
            </a:r>
          </a:p>
          <a:p>
            <a:r>
              <a:rPr lang="ru-RU" sz="2400" b="1" dirty="0">
                <a:solidFill>
                  <a:srgbClr val="274F5D"/>
                </a:solidFill>
              </a:rPr>
              <a:t>В РФ ЗА ПОСЛЕДНИЕ 6 ЛЕТ</a:t>
            </a:r>
            <a:endParaRPr lang="se-SE" sz="2400" b="1" dirty="0">
              <a:solidFill>
                <a:srgbClr val="274F5D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04900" y="1723248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ЧЕРНОГОРСКИЙ ГОК (г. Норильск)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138360" y="2239211"/>
            <a:ext cx="31977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ПОЛЮС МАГАДАН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138360" y="2713418"/>
            <a:ext cx="466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ПАО «ГМК «НОРИЛЬСКИЙ НИКЕЛЬ»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38360" y="3224637"/>
            <a:ext cx="1918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ПОРТ ВЫСОЦК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35184" y="3697334"/>
            <a:ext cx="1986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УЛЬТРАМАР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163324" y="6105820"/>
            <a:ext cx="18407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274F5D"/>
                </a:solidFill>
                <a:latin typeface="Geologica Light" pitchFamily="2" charset="0"/>
              </a:rPr>
              <a:t>КОЛЬСКАЯ ГМК</a:t>
            </a:r>
            <a:endParaRPr lang="se-SE" sz="1200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26939" y="2179656"/>
            <a:ext cx="438261" cy="471739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14949" y="2674789"/>
            <a:ext cx="438261" cy="47173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26939" y="3173433"/>
            <a:ext cx="438261" cy="471739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14949" y="3666829"/>
            <a:ext cx="438261" cy="471739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14948" y="4162094"/>
            <a:ext cx="438261" cy="47173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135184" y="4213297"/>
            <a:ext cx="2757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КОЛЬСКАЯ ГМК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14948" y="4657359"/>
            <a:ext cx="438261" cy="47173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089006" y="4694768"/>
            <a:ext cx="383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«ГАЗПРОМНЕФТЬ-ТЕРМИНАЛ»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514947" y="5152624"/>
            <a:ext cx="438261" cy="471739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1135184" y="5203827"/>
            <a:ext cx="3439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ЦБК «СЕГЕЖА»</a:t>
            </a:r>
            <a:endParaRPr lang="se-SE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9D7A724-237F-414A-9985-4EDA8BBCF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3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69653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5675" y="528663"/>
            <a:ext cx="9172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ГЕОГРАФИЯ ПРОЕКТОВ В КАЗАХСТАНЕ И КЫРГЫЗСТАНЕ. </a:t>
            </a:r>
          </a:p>
          <a:p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55675" y="2430919"/>
            <a:ext cx="4664075" cy="2277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ru-RU" sz="1400" dirty="0">
                <a:latin typeface="Geologica Light" pitchFamily="2" charset="0"/>
              </a:rPr>
              <a:t>С 2025 года </a:t>
            </a:r>
            <a:r>
              <a:rPr lang="ru-RU" sz="1400" dirty="0" err="1">
                <a:latin typeface="Geologica Light" pitchFamily="2" charset="0"/>
              </a:rPr>
              <a:t>АйБиКон</a:t>
            </a:r>
            <a:r>
              <a:rPr lang="ru-RU" sz="1400" dirty="0">
                <a:latin typeface="Geologica Light" pitchFamily="2" charset="0"/>
              </a:rPr>
              <a:t> начал участвовать в реализации проектов в Казахстане и Кыргызстане, в связи с чем в </a:t>
            </a:r>
            <a:r>
              <a:rPr lang="en-US" sz="1400" dirty="0">
                <a:latin typeface="Geologica Light" pitchFamily="2" charset="0"/>
              </a:rPr>
              <a:t>        </a:t>
            </a:r>
            <a:r>
              <a:rPr lang="ru-RU" sz="1400" dirty="0">
                <a:latin typeface="Geologica Light" pitchFamily="2" charset="0"/>
              </a:rPr>
              <a:t>г. Алматы и г. Бишкек были открыты представительства компании.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ru-RU" sz="1400" dirty="0">
                <a:latin typeface="Geologica Light" pitchFamily="2" charset="0"/>
              </a:rPr>
              <a:t>Филиалы зарекомендовали себя как надежный партнер в разных отраслях экономики.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ru-RU" sz="1400" dirty="0">
                <a:latin typeface="Geologica Light" pitchFamily="2" charset="0"/>
              </a:rPr>
              <a:t>Компании обладают Лицензиями 1-ой категорией на проектирование и СМР.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556500" y="1725793"/>
            <a:ext cx="4435475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Расширение нефтебазы АО «Костанайские минералы»,                    Казахстан, Костанайская область.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Система топливообеспечения автомобильного завода KIA,               Казахстан, г. Костанай.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Реконструкция топливообеспечения ГОК Актогай и Бозшаколь компании KAZ Minerals. Казахстан.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Проектирование склада авиационного топлива Jet A-1 объёмом 6 000 м³, Карагандинская область. Казахстан.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Строительство склада ГСМ международного аэропорта Туркестана. Казахстан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Технико-экономические обоснования объектов хранения ГСМ объёмом 20 200 м³ для АО «</a:t>
            </a:r>
            <a:r>
              <a:rPr lang="ru-RU" sz="1200" dirty="0" err="1">
                <a:latin typeface="Geologica Light" pitchFamily="2" charset="0"/>
              </a:rPr>
              <a:t>КазМунайГаз-Аэро</a:t>
            </a:r>
            <a:r>
              <a:rPr lang="ru-RU" sz="1200" dirty="0">
                <a:latin typeface="Geologica Light" pitchFamily="2" charset="0"/>
              </a:rPr>
              <a:t>». Казахстан.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Склад ГСМ и система топливообеспечения нового аэропорта в курортной зоне Катон-Карагай. Казахстан.</a:t>
            </a:r>
            <a:endParaRPr lang="en-US" sz="1200" dirty="0">
              <a:latin typeface="Geologica Light" pitchFamily="2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Проектирование расширения инфраструктуры ГОК для ООО «Альянс Алтын». Кыргызстан.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200" dirty="0">
                <a:latin typeface="Geologica Light" pitchFamily="2" charset="0"/>
              </a:rPr>
              <a:t>Комплекс работ «под ключ» - Строительство вахтового поселка на 223 мест ГОК «</a:t>
            </a:r>
            <a:r>
              <a:rPr lang="ru-RU" sz="1200" dirty="0" err="1">
                <a:latin typeface="Geologica Light" pitchFamily="2" charset="0"/>
              </a:rPr>
              <a:t>Таласский</a:t>
            </a:r>
            <a:r>
              <a:rPr lang="ru-RU" sz="1200" dirty="0">
                <a:latin typeface="Geologica Light" pitchFamily="2" charset="0"/>
              </a:rPr>
              <a:t> золоторудный комбинат». Кыргызстан.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dirty="0">
              <a:latin typeface="Geologica Light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1778338"/>
            <a:ext cx="374650" cy="36867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2264113"/>
            <a:ext cx="374650" cy="3686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2783126"/>
            <a:ext cx="374650" cy="36867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3302139"/>
            <a:ext cx="374650" cy="36867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3821152"/>
            <a:ext cx="374650" cy="36867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4340165"/>
            <a:ext cx="374650" cy="36867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4859178"/>
            <a:ext cx="374650" cy="36867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5410714"/>
            <a:ext cx="374650" cy="3686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1A70F89-63FC-4000-B979-0E6C30E20E2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6981825" y="5933149"/>
            <a:ext cx="374650" cy="368671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5B62C40-ABC5-4453-82F5-4419A0C1A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4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785494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984249" y="2196742"/>
            <a:ext cx="495507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latin typeface="Geologica Light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84250" y="1415752"/>
            <a:ext cx="9172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94735E"/>
                </a:solidFill>
                <a:latin typeface="Geologica Light" pitchFamily="2" charset="0"/>
              </a:rPr>
              <a:t>МЫ ОБЪЕДИНИЛИ </a:t>
            </a:r>
            <a:r>
              <a:rPr lang="en-US" b="1" dirty="0">
                <a:solidFill>
                  <a:srgbClr val="94735E"/>
                </a:solidFill>
                <a:latin typeface="Geologica Light" pitchFamily="2" charset="0"/>
              </a:rPr>
              <a:t>IT </a:t>
            </a:r>
            <a:r>
              <a:rPr lang="ru-RU" b="1" dirty="0">
                <a:solidFill>
                  <a:srgbClr val="94735E"/>
                </a:solidFill>
                <a:latin typeface="Geologica Light" pitchFamily="2" charset="0"/>
              </a:rPr>
              <a:t>И СТРОИТЕЛЬСТВО</a:t>
            </a:r>
            <a:endParaRPr lang="se-SE" b="1" dirty="0">
              <a:solidFill>
                <a:srgbClr val="94735E"/>
              </a:solidFill>
              <a:latin typeface="Geologica Light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4250" y="709638"/>
            <a:ext cx="9172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РАЗВИТИЕ ЧЕРЕЗ ТЕХНОЛОГИИ И ОПЫТ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17574" y="2016157"/>
            <a:ext cx="308292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600" dirty="0">
                <a:solidFill>
                  <a:srgbClr val="BDA18C"/>
                </a:solidFill>
                <a:latin typeface="Geologica ExtraBold" pitchFamily="2" charset="0"/>
              </a:rPr>
              <a:t>80%</a:t>
            </a:r>
            <a:endParaRPr lang="se-SE" sz="6600" dirty="0">
              <a:solidFill>
                <a:srgbClr val="BDA18C"/>
              </a:solidFill>
              <a:latin typeface="Geologica ExtraBold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7574" y="2970312"/>
            <a:ext cx="44386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Geologica Light" pitchFamily="2" charset="0"/>
              </a:rPr>
              <a:t>Нашей команды — </a:t>
            </a:r>
          </a:p>
          <a:p>
            <a:r>
              <a:rPr lang="ru-RU" sz="1600" b="1" dirty="0">
                <a:latin typeface="Geologica Light" pitchFamily="2" charset="0"/>
              </a:rPr>
              <a:t>инженеры‑строители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63363" y="4193209"/>
            <a:ext cx="2827888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  <a:sym typeface="Wingdings" panose="05000000000000000000" pitchFamily="2" charset="2"/>
              </a:rPr>
              <a:t>Мы одними </a:t>
            </a:r>
            <a:r>
              <a:rPr lang="ru-RU" sz="1400" dirty="0">
                <a:latin typeface="Geologica Light" pitchFamily="2" charset="0"/>
              </a:rPr>
              <a:t>из первых в России перешли на цифровые методы управлением проектами.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Одними из первых начали заниматься </a:t>
            </a:r>
            <a:r>
              <a:rPr lang="en-US" sz="1400" dirty="0">
                <a:latin typeface="Geologica Light" pitchFamily="2" charset="0"/>
              </a:rPr>
              <a:t>BIM </a:t>
            </a:r>
            <a:r>
              <a:rPr lang="ru-RU" sz="1400" dirty="0">
                <a:latin typeface="Geologica Light" pitchFamily="2" charset="0"/>
              </a:rPr>
              <a:t>и использовать модели в управлении проектами.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63363" y="2196742"/>
            <a:ext cx="281146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Мы постоянно заняты в управлении строительными проектами в широком диапазоне услуг: от проектирования и управления стройкой до ввода объектов в эксплуатацию.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73949" y="2148502"/>
            <a:ext cx="2694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BDA18C"/>
                </a:solidFill>
                <a:latin typeface="Geologica ExtraBold" pitchFamily="2" charset="0"/>
              </a:rPr>
              <a:t>СОБСТВЕННЫЕ </a:t>
            </a:r>
            <a:r>
              <a:rPr lang="en-US" sz="2400" dirty="0">
                <a:solidFill>
                  <a:srgbClr val="BDA18C"/>
                </a:solidFill>
                <a:latin typeface="Geologica ExtraBold" pitchFamily="2" charset="0"/>
              </a:rPr>
              <a:t>IT</a:t>
            </a:r>
            <a:r>
              <a:rPr lang="ru-RU" sz="2400" dirty="0">
                <a:solidFill>
                  <a:srgbClr val="BDA18C"/>
                </a:solidFill>
                <a:latin typeface="Geologica ExtraBold" pitchFamily="2" charset="0"/>
              </a:rPr>
              <a:t>-РЕШЕНИЯ</a:t>
            </a:r>
            <a:endParaRPr lang="se-SE" sz="2400" dirty="0">
              <a:solidFill>
                <a:srgbClr val="BDA18C"/>
              </a:solidFill>
              <a:latin typeface="Geologica ExtraBold" pitchFamily="2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068833" y="2196742"/>
            <a:ext cx="288563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В Группу АйБиКон входит </a:t>
            </a:r>
            <a:r>
              <a:rPr lang="en-US" sz="1400" dirty="0">
                <a:latin typeface="Geologica Light" pitchFamily="2" charset="0"/>
              </a:rPr>
              <a:t>IT-</a:t>
            </a:r>
            <a:r>
              <a:rPr lang="ru-RU" sz="1400" dirty="0">
                <a:latin typeface="Geologica Light" pitchFamily="2" charset="0"/>
              </a:rPr>
              <a:t>компания «АйБиКон-Проект», которая занимается разработкой новых цифровых решений под разные проекты и задачи, учитывая специфики разных отраслей промышленности. 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373949" y="4512356"/>
            <a:ext cx="550178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dirty="0">
                <a:latin typeface="Geologica Light" pitchFamily="2" charset="0"/>
              </a:rPr>
              <a:t>ООО «АйБиКон-Проект» внесено в реестр участников проекта о присвоении статуса участника проекта создания и обеспечения функционирования инновационного центра «Сколково» (основной регистрационный номер 1122044 от 30.01.2018)</a:t>
            </a:r>
            <a:endParaRPr lang="se-SE" sz="1050" dirty="0">
              <a:latin typeface="Geologica Light" pitchFamily="2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205" y="3036077"/>
            <a:ext cx="1497561" cy="74878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6453" y="3881952"/>
            <a:ext cx="2018452" cy="43959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66628" y="5344929"/>
            <a:ext cx="537529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>
                <a:latin typeface="Geologica Light" pitchFamily="2" charset="0"/>
              </a:rPr>
              <a:t>ООО «АйБиКон-Проект» является аккредитованной организацией, осуществляющей деятельность в области информационных технологий (номер записи в реестре 13980 от 12.04.2021)</a:t>
            </a:r>
            <a:endParaRPr lang="se-SE" sz="1050" dirty="0">
              <a:latin typeface="Geologica Light" pitchFamily="2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4D2896A-8514-4310-963A-ADE5F51C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5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646038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8800" y="1104478"/>
            <a:ext cx="3781426" cy="2400721"/>
          </a:xfrm>
          <a:prstGeom prst="rect">
            <a:avLst/>
          </a:prstGeom>
          <a:solidFill>
            <a:srgbClr val="BDA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b="1"/>
          </a:p>
        </p:txBody>
      </p:sp>
      <p:sp>
        <p:nvSpPr>
          <p:cNvPr id="6" name="Прямоугольник 5"/>
          <p:cNvSpPr/>
          <p:nvPr/>
        </p:nvSpPr>
        <p:spPr>
          <a:xfrm>
            <a:off x="4432846" y="1104476"/>
            <a:ext cx="3543548" cy="2400721"/>
          </a:xfrm>
          <a:prstGeom prst="rect">
            <a:avLst/>
          </a:prstGeom>
          <a:solidFill>
            <a:srgbClr val="BDA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b="1"/>
          </a:p>
        </p:txBody>
      </p:sp>
      <p:sp>
        <p:nvSpPr>
          <p:cNvPr id="7" name="TextBox 6"/>
          <p:cNvSpPr txBox="1"/>
          <p:nvPr/>
        </p:nvSpPr>
        <p:spPr>
          <a:xfrm>
            <a:off x="914400" y="1308341"/>
            <a:ext cx="303615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74F5D"/>
                </a:solidFill>
                <a:latin typeface="Geologica Light" pitchFamily="2" charset="0"/>
              </a:rPr>
              <a:t>СУРОВЫЕ КЛИМАТИЧЕСКИЕ УСЛОВИЯ, УДАЛЕННОСТЬ И СЛОЖНОСТЬ ЛОКАЦИЙ</a:t>
            </a:r>
            <a:endParaRPr lang="se-SE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2025" y="1289173"/>
            <a:ext cx="29437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44D5B"/>
                </a:solidFill>
                <a:latin typeface="Geologica Light" pitchFamily="2" charset="0"/>
              </a:rPr>
              <a:t>ОГРАНИЧЕНИЯ ПО ИНФРАСТРУКТУРЕ, ЛОГИСТИКЕ, ДОСТУПУ К МАТЕРИАЛЬНО-ТЕХНИЧЕСКИМ РЕСУРСАМ</a:t>
            </a:r>
            <a:endParaRPr lang="se-SE" b="1" dirty="0">
              <a:solidFill>
                <a:srgbClr val="244D5B"/>
              </a:solidFill>
              <a:latin typeface="Geologica Light" pitchFamily="2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069015" y="1104477"/>
            <a:ext cx="3543548" cy="2400721"/>
          </a:xfrm>
          <a:prstGeom prst="rect">
            <a:avLst/>
          </a:prstGeom>
          <a:solidFill>
            <a:srgbClr val="BDA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b="1"/>
          </a:p>
        </p:txBody>
      </p:sp>
      <p:sp>
        <p:nvSpPr>
          <p:cNvPr id="10" name="Прямоугольник 9"/>
          <p:cNvSpPr/>
          <p:nvPr/>
        </p:nvSpPr>
        <p:spPr>
          <a:xfrm>
            <a:off x="558800" y="3611822"/>
            <a:ext cx="3781426" cy="1998403"/>
          </a:xfrm>
          <a:prstGeom prst="rect">
            <a:avLst/>
          </a:prstGeom>
          <a:solidFill>
            <a:srgbClr val="BDA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b="1"/>
          </a:p>
        </p:txBody>
      </p:sp>
      <p:sp>
        <p:nvSpPr>
          <p:cNvPr id="11" name="Прямоугольник 10"/>
          <p:cNvSpPr/>
          <p:nvPr/>
        </p:nvSpPr>
        <p:spPr>
          <a:xfrm>
            <a:off x="4411783" y="3611822"/>
            <a:ext cx="3543548" cy="1998403"/>
          </a:xfrm>
          <a:prstGeom prst="rect">
            <a:avLst/>
          </a:prstGeom>
          <a:solidFill>
            <a:srgbClr val="BDA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b="1"/>
          </a:p>
        </p:txBody>
      </p:sp>
      <p:sp>
        <p:nvSpPr>
          <p:cNvPr id="12" name="Прямоугольник 11"/>
          <p:cNvSpPr/>
          <p:nvPr/>
        </p:nvSpPr>
        <p:spPr>
          <a:xfrm>
            <a:off x="8047952" y="3611822"/>
            <a:ext cx="3543548" cy="1998403"/>
          </a:xfrm>
          <a:prstGeom prst="rect">
            <a:avLst/>
          </a:prstGeom>
          <a:solidFill>
            <a:srgbClr val="BDA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b="1"/>
          </a:p>
        </p:txBody>
      </p:sp>
      <p:sp>
        <p:nvSpPr>
          <p:cNvPr id="13" name="TextBox 12"/>
          <p:cNvSpPr txBox="1"/>
          <p:nvPr/>
        </p:nvSpPr>
        <p:spPr>
          <a:xfrm>
            <a:off x="986345" y="3922607"/>
            <a:ext cx="29885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44D5B"/>
                </a:solidFill>
                <a:latin typeface="Geologica Light" pitchFamily="2" charset="0"/>
              </a:rPr>
              <a:t>ГОРИСТАЯ МЕСТНОСТЬ, РАЗРЯЖЕННЫЙ ВОЗДУХ, СЕЗОННЫЕ ПАВОДКИ, ВЕЧНАЯ МЕРЗЛОТА</a:t>
            </a:r>
            <a:endParaRPr lang="se-SE" b="1" dirty="0">
              <a:solidFill>
                <a:srgbClr val="244D5B"/>
              </a:solidFill>
              <a:latin typeface="Geologica Ligh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81550" y="3922607"/>
            <a:ext cx="2875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44D5B"/>
                </a:solidFill>
                <a:latin typeface="Geologica Light" pitchFamily="2" charset="0"/>
              </a:rPr>
              <a:t>ОГРАНИЧЕНИЯ ПО РАБОТЕ ТЕХНИКИ, ЛЮДЕЙ И ВЫПОЛНЕНИЮ МОНТАЖНЫХ РАБОТ</a:t>
            </a:r>
            <a:endParaRPr lang="se-SE" b="1" dirty="0">
              <a:solidFill>
                <a:srgbClr val="244D5B"/>
              </a:solidFill>
              <a:latin typeface="Geologica Light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4AB427-658A-A4F9-91CC-88F19E08ACD0}"/>
              </a:ext>
            </a:extLst>
          </p:cNvPr>
          <p:cNvSpPr txBox="1"/>
          <p:nvPr/>
        </p:nvSpPr>
        <p:spPr>
          <a:xfrm>
            <a:off x="8342299" y="3922607"/>
            <a:ext cx="289770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44D5B"/>
                </a:solidFill>
                <a:latin typeface="Geologica Light" pitchFamily="2" charset="0"/>
              </a:rPr>
              <a:t>БОЛЬШИЕ, СЛОЖНЫЕ, КОМБИНИРОВАННЫЕ ОБЪЕКТЫ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16F2D2-B9C0-AAAA-6C3F-7E433F78D971}"/>
              </a:ext>
            </a:extLst>
          </p:cNvPr>
          <p:cNvSpPr txBox="1"/>
          <p:nvPr/>
        </p:nvSpPr>
        <p:spPr>
          <a:xfrm>
            <a:off x="8315573" y="1250281"/>
            <a:ext cx="31548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244D5B"/>
                </a:solidFill>
                <a:latin typeface="Geologica Light" pitchFamily="2" charset="0"/>
              </a:rPr>
              <a:t>В ШТАТЕ ГОРНО-ДОБЫВАЮЩИХ ПРЕДПРИЯТИЙ НЕ ВСЕГДА ЕСТЬ ОПЫТНЫЕ СПЕЦИАЛИСТЫ ПО ОРГАНИЗАЦИИ СТРОИТЕЛЬНОГО ПРОЦЕССА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7100" y="5248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МЫ ПО ОПЫТУ ЗНАЕМ, КАКИЕ СЛОЖНОСТИ ВОЗНИКАЮТ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52538100-699F-4EB8-84A2-EE13DB10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6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41313034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11151" y="0"/>
            <a:ext cx="5803900" cy="6858000"/>
          </a:xfrm>
          <a:prstGeom prst="rect">
            <a:avLst/>
          </a:prstGeom>
          <a:solidFill>
            <a:srgbClr val="244D5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e-SE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014414" y="1209675"/>
            <a:ext cx="46069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rgbClr val="BDA18C"/>
                </a:solidFill>
                <a:latin typeface="Geologica Light" pitchFamily="2" charset="0"/>
              </a:rPr>
              <a:t>ДЛЯ УСПЕШНОЙ РЕАЛИЗАЦИИ СЛОЖНЫХ ПРОЕКТОВ ВАЖНО ДОВЕРИТЬ УПРАВЛЕНИЕ СТРОИТЕЛЬСТВОМ КОМПЕТЕНТНОЙ КОМАНДЕ, КОТОРАЯ РАБОТАЕТ С БУДУЩИМИ ПОСЛЕДСТВИЯМИ, А НЕ ТОЛЬКО С УЖЕ ПРОИЗОШЕДШИМИ СОБЫТИЯМИ.</a:t>
            </a:r>
            <a:endParaRPr lang="se-SE" sz="2600" b="1" dirty="0">
              <a:solidFill>
                <a:srgbClr val="BDA18C"/>
              </a:solidFill>
              <a:latin typeface="Geologica Light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9" t="24222" r="14644" b="26989"/>
          <a:stretch/>
        </p:blipFill>
        <p:spPr>
          <a:xfrm>
            <a:off x="9258300" y="247650"/>
            <a:ext cx="2781300" cy="13430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28845" y="1670983"/>
            <a:ext cx="44352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rgbClr val="274F5D"/>
                </a:solidFill>
                <a:latin typeface="Geologica Light" pitchFamily="2" charset="0"/>
              </a:rPr>
              <a:t>СЕКРЕТ НАШЕЙ ЭФФЕКТИВНОСТИ </a:t>
            </a:r>
            <a:r>
              <a:rPr lang="ru-RU" dirty="0">
                <a:solidFill>
                  <a:srgbClr val="274F5D"/>
                </a:solidFill>
                <a:latin typeface="Geologica Light" pitchFamily="2" charset="0"/>
              </a:rPr>
              <a:t>- СИНЕРГИЯ СТРОИТЕЛЬНОГО ОПЫТА И РАБОТАЮЩИХ IT-РЕШЕНИЙ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9C77F4F-7B84-4962-87D7-575CD9A00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7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833684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93350" y="543935"/>
            <a:ext cx="11055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ФЛАГМАНСКАЯ УСЛУГА «АЙБИКОН» – </a:t>
            </a:r>
          </a:p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КОМПЛЕКСНОЕ УПРАВЛЕНИЕ СТРОИТЕЛЬСТВОМ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3349" y="1705451"/>
            <a:ext cx="6514535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Geologica Light" pitchFamily="2" charset="0"/>
              </a:rPr>
              <a:t>В ходе комплексного управления проектом мы реализуем широкий спектр управленческих функций, обеспечивающих сопровождение проекта на всех стадиях его реализации:</a:t>
            </a:r>
          </a:p>
          <a:p>
            <a:endParaRPr lang="ru-RU" sz="1400" dirty="0">
              <a:latin typeface="Geologica Light" pitchFamily="2" charset="0"/>
            </a:endParaRP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Управление взаимодействием участников проекта 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Управление документацией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Контроль сроков реализации проекта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Контроль стоимости проекта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Контроль качества и объемов строительства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Управление рисками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Управление информацией</a:t>
            </a:r>
          </a:p>
          <a:p>
            <a:pPr marL="1440000">
              <a:spcBef>
                <a:spcPts val="600"/>
              </a:spcBef>
              <a:spcAft>
                <a:spcPts val="600"/>
              </a:spcAft>
            </a:pPr>
            <a:r>
              <a:rPr lang="ru-RU" sz="1400" dirty="0">
                <a:latin typeface="Geologica Light" pitchFamily="2" charset="0"/>
              </a:rPr>
              <a:t>Аналитическое сопровождение</a:t>
            </a:r>
            <a:endParaRPr lang="se-SE" sz="1400" dirty="0">
              <a:latin typeface="Geologica Light" pitchFamily="2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32832" y="2648050"/>
            <a:ext cx="293267" cy="28858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32832" y="3021299"/>
            <a:ext cx="293267" cy="28858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32832" y="3394580"/>
            <a:ext cx="293267" cy="28858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40349" y="3744877"/>
            <a:ext cx="293267" cy="28858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40349" y="4126704"/>
            <a:ext cx="293267" cy="28858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40349" y="4482861"/>
            <a:ext cx="293267" cy="28858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40349" y="4865771"/>
            <a:ext cx="293267" cy="28858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18" t="25055" r="32093" b="26003"/>
          <a:stretch/>
        </p:blipFill>
        <p:spPr>
          <a:xfrm>
            <a:off x="2040349" y="5201520"/>
            <a:ext cx="293267" cy="288587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960623" y="1705451"/>
            <a:ext cx="3797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Мы объединили профессионалов в разных областях:</a:t>
            </a:r>
            <a:endParaRPr lang="ru-RU" sz="1400" b="1" dirty="0">
              <a:solidFill>
                <a:srgbClr val="244D5B"/>
              </a:solidFill>
              <a:latin typeface="Geologica Light" pitchFamily="2" charset="0"/>
              <a:ea typeface="Calibri Light"/>
              <a:cs typeface="Calibri Ligh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2BE7BDC-8B13-3A4C-5414-605520ED7C00}"/>
              </a:ext>
            </a:extLst>
          </p:cNvPr>
          <p:cNvSpPr txBox="1"/>
          <p:nvPr/>
        </p:nvSpPr>
        <p:spPr>
          <a:xfrm>
            <a:off x="8907469" y="2635216"/>
            <a:ext cx="1884947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Инженеры-строители высокого уровня</a:t>
            </a:r>
            <a:endParaRPr lang="ru-RU" sz="1400" b="1" dirty="0">
              <a:solidFill>
                <a:srgbClr val="244D5B"/>
              </a:solidFill>
              <a:latin typeface="Geologica Light" pitchFamily="2" charset="0"/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E20AD3-ED61-6B05-A8C8-43EB8652E19F}"/>
              </a:ext>
            </a:extLst>
          </p:cNvPr>
          <p:cNvSpPr txBox="1"/>
          <p:nvPr/>
        </p:nvSpPr>
        <p:spPr>
          <a:xfrm>
            <a:off x="8926668" y="3549157"/>
            <a:ext cx="2018672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fontAlgn="base"/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Специалисты </a:t>
            </a:r>
            <a:br>
              <a:rPr lang="ru-RU" sz="1400" b="1" dirty="0">
                <a:latin typeface="Geologica Light" pitchFamily="2" charset="0"/>
              </a:rPr>
            </a:br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в методологии, </a:t>
            </a:r>
            <a:endParaRPr lang="ru-RU" sz="1400" dirty="0">
              <a:latin typeface="Geologica Light" pitchFamily="2" charset="0"/>
            </a:endParaRPr>
          </a:p>
          <a:p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организации </a:t>
            </a:r>
            <a:endParaRPr lang="ru-RU" sz="1400" dirty="0">
              <a:solidFill>
                <a:srgbClr val="000000"/>
              </a:solidFill>
              <a:latin typeface="Geologica Light" pitchFamily="2" charset="0"/>
            </a:endParaRPr>
          </a:p>
          <a:p>
            <a:pPr algn="l"/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бизнес-улучшений</a:t>
            </a:r>
            <a:endParaRPr lang="ru-RU" sz="1400" dirty="0">
              <a:latin typeface="Geologica Light" pitchFamily="2" charset="0"/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9F2252-B569-7C88-826E-DE044C02A9FB}"/>
              </a:ext>
            </a:extLst>
          </p:cNvPr>
          <p:cNvSpPr txBox="1"/>
          <p:nvPr/>
        </p:nvSpPr>
        <p:spPr>
          <a:xfrm>
            <a:off x="8926668" y="4689490"/>
            <a:ext cx="1872498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 fontAlgn="base"/>
            <a:r>
              <a:rPr lang="ru-RU" sz="1400" b="1" dirty="0">
                <a:solidFill>
                  <a:srgbClr val="244D5B"/>
                </a:solidFill>
                <a:latin typeface="Geologica Light" pitchFamily="2" charset="0"/>
              </a:rPr>
              <a:t>Специалисты в ИТ, анализе данных, разработке отчетности</a:t>
            </a:r>
            <a:endParaRPr lang="ru-RU" sz="1400" b="1" dirty="0">
              <a:solidFill>
                <a:srgbClr val="244D5B"/>
              </a:solidFill>
              <a:latin typeface="Geologica Light" pitchFamily="2" charset="0"/>
              <a:ea typeface="Calibri"/>
              <a:cs typeface="Calibri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227F4A70-0F3C-6E00-16D9-2DA6B4FED5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37248" y="2642579"/>
            <a:ext cx="649288" cy="649288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3661403B-9062-E5F5-20E5-1EC906C9054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37248" y="3635629"/>
            <a:ext cx="658368" cy="6583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A906321-50BA-2012-266B-A6D4A3E7A6A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37248" y="4721155"/>
            <a:ext cx="676656" cy="676656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70DBC3D-FA45-4FF6-9AF1-DD770CEA6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8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2429448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2400" y="6772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ЧТО ДАЕТ КОМПЛЕКСНОЕ УПРАВЛЕНИЕ СТРОИТЕЛЬСТВОМ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98200" y="1600200"/>
            <a:ext cx="47339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Единый центр ответственности</a:t>
            </a:r>
            <a:r>
              <a:rPr lang="ru-RU" sz="1600" dirty="0">
                <a:solidFill>
                  <a:srgbClr val="94735E"/>
                </a:solidFill>
                <a:latin typeface="Geologica Light" pitchFamily="2" charset="0"/>
              </a:rPr>
              <a:t>. </a:t>
            </a:r>
          </a:p>
          <a:p>
            <a:r>
              <a:rPr lang="ru-RU" sz="1200" dirty="0">
                <a:latin typeface="Geologica Light" pitchFamily="2" charset="0"/>
              </a:rPr>
              <a:t>АйБиКон контролирует и организует все процессы и информационные потоки и отвечает за эффективное взаимодействие всех участников проекта и достижение целей. </a:t>
            </a:r>
            <a:endParaRPr lang="se-SE" sz="1200" dirty="0">
              <a:latin typeface="Geologica Ligh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98199" y="2800350"/>
            <a:ext cx="47339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Прозрачность проекта. </a:t>
            </a:r>
          </a:p>
          <a:p>
            <a:r>
              <a:rPr lang="ru-RU" sz="1200" dirty="0">
                <a:latin typeface="Geologica Light" pitchFamily="2" charset="0"/>
              </a:rPr>
              <a:t>Заказчик видит актуальное состояние работ, документов, задач, замечаний и рисков без ручной подготовки отчетности.</a:t>
            </a:r>
            <a:endParaRPr lang="se-SE" sz="1200" dirty="0">
              <a:latin typeface="Geologica Ligh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98198" y="3844469"/>
            <a:ext cx="43882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Быстрые и взвешенные управленческие решения. </a:t>
            </a:r>
          </a:p>
          <a:p>
            <a:r>
              <a:rPr lang="ru-RU" sz="1200" dirty="0">
                <a:latin typeface="Geologica Light" pitchFamily="2" charset="0"/>
              </a:rPr>
              <a:t>Информация собирается в единую картину, поэтому решения принимаются на основе комплектных данных, а не фрагментарных сообщений, что позволяет повысить скорость принятия решения до 70%.</a:t>
            </a:r>
            <a:endParaRPr lang="se-SE" sz="1200" dirty="0">
              <a:latin typeface="Geologica Light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44523" y="1600200"/>
            <a:ext cx="438827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Снижение организационных рисков. </a:t>
            </a:r>
          </a:p>
          <a:p>
            <a:r>
              <a:rPr lang="ru-RU" sz="1200" dirty="0">
                <a:latin typeface="Geologica Light" pitchFamily="2" charset="0"/>
              </a:rPr>
              <a:t>Наши подходы помогают раньше выявлять задержки согласований, просроченные задачи и обязательства, накопление замечаний и выявлять слабые места процессов. Исключение процессов, негативно влияющих на прогресс. </a:t>
            </a:r>
            <a:endParaRPr lang="se-SE" sz="1200" dirty="0">
              <a:latin typeface="Geologica Light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44522" y="2967216"/>
            <a:ext cx="4388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Меньше ручной работы.</a:t>
            </a:r>
          </a:p>
          <a:p>
            <a:r>
              <a:rPr lang="ru-RU" sz="1200" dirty="0">
                <a:latin typeface="Geologica Light" pitchFamily="2" charset="0"/>
              </a:rPr>
              <a:t>Значит, меньше потребность в персонале. Автоматизация уменьшает трудозатраты на поиск документов, подготовку реестров, контроль статусов и регулярную отчетность.</a:t>
            </a:r>
            <a:endParaRPr lang="se-SE" sz="1200" dirty="0">
              <a:latin typeface="Geologica Light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44521" y="4151741"/>
            <a:ext cx="438827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Контроль качества строительства. </a:t>
            </a:r>
            <a:r>
              <a:rPr lang="ru-RU" sz="1200" dirty="0">
                <a:latin typeface="Geologica Light" pitchFamily="2" charset="0"/>
              </a:rPr>
              <a:t>Внедрение плана управления качеством обеспечивающий регистрацию и контроль устранения замечаний на системной основе. </a:t>
            </a:r>
          </a:p>
          <a:p>
            <a:r>
              <a:rPr lang="ru-RU" sz="1200" dirty="0">
                <a:latin typeface="Geologica Light" pitchFamily="2" charset="0"/>
              </a:rPr>
              <a:t>Данные о ходе контроля составляют статистическую базу для оценки дисциплины соблюдения регламентов участниками проекта.</a:t>
            </a:r>
            <a:endParaRPr lang="se-SE" sz="1200" dirty="0">
              <a:latin typeface="Geologica Light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56244" y="5380347"/>
            <a:ext cx="4388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94735E"/>
                </a:solidFill>
                <a:latin typeface="Geologica Light" pitchFamily="2" charset="0"/>
              </a:rPr>
              <a:t>Цифровое наследие объекта. </a:t>
            </a:r>
          </a:p>
          <a:p>
            <a:r>
              <a:rPr lang="ru-RU" sz="1200" dirty="0">
                <a:latin typeface="Geologica Light" pitchFamily="2" charset="0"/>
              </a:rPr>
              <a:t>По итогам проекта Заказчик получает структурированный архив документов, решений, изменений, замечаний и аналитических данных для эксплуатации и будущих проектов.</a:t>
            </a:r>
            <a:endParaRPr lang="se-SE" sz="1200" dirty="0">
              <a:latin typeface="Geologica Light" pitchFamily="2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463C62-EF71-4448-B3A7-C5955923B8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4918" y="1691025"/>
            <a:ext cx="540117" cy="54011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3E7D72A-AFBD-DC9F-7A28-DB4614BDAD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52964" y="5467740"/>
            <a:ext cx="613269" cy="61326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987E9A1-7CF1-3A08-6D9D-CE827BB646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81800" y="1691940"/>
            <a:ext cx="498062" cy="498062"/>
          </a:xfrm>
          <a:prstGeom prst="rect">
            <a:avLst/>
          </a:prstGeom>
          <a:ln>
            <a:noFill/>
          </a:ln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010051D-709A-DA8B-0534-77F634E450D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0578" y="2875275"/>
            <a:ext cx="504457" cy="50445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CAC9FCE-889E-A52D-C79B-917C0DDC76A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94918" y="3899490"/>
            <a:ext cx="624278" cy="624278"/>
          </a:xfrm>
          <a:prstGeom prst="rect">
            <a:avLst/>
          </a:prstGeom>
        </p:spPr>
      </p:pic>
      <p:sp>
        <p:nvSpPr>
          <p:cNvPr id="20" name="Рисунок 30"/>
          <p:cNvSpPr/>
          <p:nvPr/>
        </p:nvSpPr>
        <p:spPr>
          <a:xfrm>
            <a:off x="6808526" y="2983450"/>
            <a:ext cx="471336" cy="531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42" h="20843" extrusionOk="0">
                <a:moveTo>
                  <a:pt x="18685" y="7698"/>
                </a:moveTo>
                <a:cubicBezTo>
                  <a:pt x="18477" y="7335"/>
                  <a:pt x="18120" y="7068"/>
                  <a:pt x="17697" y="6958"/>
                </a:cubicBezTo>
                <a:cubicBezTo>
                  <a:pt x="17252" y="6840"/>
                  <a:pt x="16775" y="6895"/>
                  <a:pt x="16374" y="7110"/>
                </a:cubicBezTo>
                <a:cubicBezTo>
                  <a:pt x="16032" y="7295"/>
                  <a:pt x="15770" y="7587"/>
                  <a:pt x="15635" y="7935"/>
                </a:cubicBezTo>
                <a:lnTo>
                  <a:pt x="15568" y="7827"/>
                </a:lnTo>
                <a:cubicBezTo>
                  <a:pt x="15103" y="7070"/>
                  <a:pt x="14072" y="6810"/>
                  <a:pt x="13264" y="7246"/>
                </a:cubicBezTo>
                <a:cubicBezTo>
                  <a:pt x="12921" y="7431"/>
                  <a:pt x="12658" y="7724"/>
                  <a:pt x="12522" y="8072"/>
                </a:cubicBezTo>
                <a:cubicBezTo>
                  <a:pt x="12026" y="7332"/>
                  <a:pt x="10984" y="7109"/>
                  <a:pt x="10194" y="7574"/>
                </a:cubicBezTo>
                <a:cubicBezTo>
                  <a:pt x="9878" y="7760"/>
                  <a:pt x="9636" y="8039"/>
                  <a:pt x="9507" y="8368"/>
                </a:cubicBezTo>
                <a:lnTo>
                  <a:pt x="7152" y="4544"/>
                </a:lnTo>
                <a:cubicBezTo>
                  <a:pt x="6688" y="3786"/>
                  <a:pt x="5657" y="3523"/>
                  <a:pt x="4848" y="3958"/>
                </a:cubicBezTo>
                <a:cubicBezTo>
                  <a:pt x="4039" y="4392"/>
                  <a:pt x="3759" y="5358"/>
                  <a:pt x="4222" y="6117"/>
                </a:cubicBezTo>
                <a:cubicBezTo>
                  <a:pt x="4224" y="6120"/>
                  <a:pt x="4226" y="6123"/>
                  <a:pt x="4228" y="6126"/>
                </a:cubicBezTo>
                <a:lnTo>
                  <a:pt x="9679" y="14976"/>
                </a:lnTo>
                <a:lnTo>
                  <a:pt x="7452" y="14416"/>
                </a:lnTo>
                <a:cubicBezTo>
                  <a:pt x="6635" y="14212"/>
                  <a:pt x="5857" y="14387"/>
                  <a:pt x="5319" y="14898"/>
                </a:cubicBezTo>
                <a:cubicBezTo>
                  <a:pt x="4850" y="15343"/>
                  <a:pt x="4652" y="15981"/>
                  <a:pt x="4814" y="16522"/>
                </a:cubicBezTo>
                <a:cubicBezTo>
                  <a:pt x="4964" y="17020"/>
                  <a:pt x="5383" y="17373"/>
                  <a:pt x="5996" y="17516"/>
                </a:cubicBezTo>
                <a:cubicBezTo>
                  <a:pt x="6724" y="17685"/>
                  <a:pt x="8187" y="18496"/>
                  <a:pt x="9478" y="19211"/>
                </a:cubicBezTo>
                <a:cubicBezTo>
                  <a:pt x="10526" y="19792"/>
                  <a:pt x="11431" y="20294"/>
                  <a:pt x="11947" y="20466"/>
                </a:cubicBezTo>
                <a:cubicBezTo>
                  <a:pt x="12685" y="20715"/>
                  <a:pt x="13464" y="20842"/>
                  <a:pt x="14249" y="20843"/>
                </a:cubicBezTo>
                <a:cubicBezTo>
                  <a:pt x="14778" y="20843"/>
                  <a:pt x="15305" y="20784"/>
                  <a:pt x="15819" y="20667"/>
                </a:cubicBezTo>
                <a:cubicBezTo>
                  <a:pt x="17096" y="20383"/>
                  <a:pt x="18245" y="19729"/>
                  <a:pt x="19103" y="18798"/>
                </a:cubicBezTo>
                <a:cubicBezTo>
                  <a:pt x="20167" y="17639"/>
                  <a:pt x="20734" y="16095"/>
                  <a:pt x="20742" y="14333"/>
                </a:cubicBezTo>
                <a:cubicBezTo>
                  <a:pt x="20751" y="12331"/>
                  <a:pt x="20059" y="10099"/>
                  <a:pt x="18685" y="7698"/>
                </a:cubicBezTo>
                <a:close/>
                <a:moveTo>
                  <a:pt x="18642" y="18426"/>
                </a:moveTo>
                <a:cubicBezTo>
                  <a:pt x="17098" y="20107"/>
                  <a:pt x="14490" y="20711"/>
                  <a:pt x="12152" y="19930"/>
                </a:cubicBezTo>
                <a:cubicBezTo>
                  <a:pt x="11691" y="19775"/>
                  <a:pt x="10766" y="19263"/>
                  <a:pt x="9788" y="18721"/>
                </a:cubicBezTo>
                <a:cubicBezTo>
                  <a:pt x="8396" y="17950"/>
                  <a:pt x="6957" y="17152"/>
                  <a:pt x="6143" y="16963"/>
                </a:cubicBezTo>
                <a:cubicBezTo>
                  <a:pt x="5746" y="16870"/>
                  <a:pt x="5489" y="16665"/>
                  <a:pt x="5400" y="16367"/>
                </a:cubicBezTo>
                <a:cubicBezTo>
                  <a:pt x="5295" y="16020"/>
                  <a:pt x="5434" y="15601"/>
                  <a:pt x="5752" y="15298"/>
                </a:cubicBezTo>
                <a:cubicBezTo>
                  <a:pt x="6026" y="15039"/>
                  <a:pt x="6401" y="14896"/>
                  <a:pt x="6790" y="14901"/>
                </a:cubicBezTo>
                <a:cubicBezTo>
                  <a:pt x="6960" y="14902"/>
                  <a:pt x="7130" y="14925"/>
                  <a:pt x="7294" y="14967"/>
                </a:cubicBezTo>
                <a:lnTo>
                  <a:pt x="10231" y="15705"/>
                </a:lnTo>
                <a:cubicBezTo>
                  <a:pt x="10393" y="15746"/>
                  <a:pt x="10560" y="15656"/>
                  <a:pt x="10603" y="15504"/>
                </a:cubicBezTo>
                <a:cubicBezTo>
                  <a:pt x="10624" y="15431"/>
                  <a:pt x="10613" y="15353"/>
                  <a:pt x="10573" y="15288"/>
                </a:cubicBezTo>
                <a:lnTo>
                  <a:pt x="4754" y="5841"/>
                </a:lnTo>
                <a:cubicBezTo>
                  <a:pt x="4458" y="5356"/>
                  <a:pt x="4637" y="4738"/>
                  <a:pt x="5155" y="4460"/>
                </a:cubicBezTo>
                <a:cubicBezTo>
                  <a:pt x="5670" y="4183"/>
                  <a:pt x="6326" y="4348"/>
                  <a:pt x="6625" y="4829"/>
                </a:cubicBezTo>
                <a:lnTo>
                  <a:pt x="11348" y="12495"/>
                </a:lnTo>
                <a:cubicBezTo>
                  <a:pt x="11432" y="12632"/>
                  <a:pt x="11618" y="12678"/>
                  <a:pt x="11763" y="12600"/>
                </a:cubicBezTo>
                <a:cubicBezTo>
                  <a:pt x="11908" y="12521"/>
                  <a:pt x="11958" y="12347"/>
                  <a:pt x="11874" y="12210"/>
                </a:cubicBezTo>
                <a:lnTo>
                  <a:pt x="10156" y="9421"/>
                </a:lnTo>
                <a:cubicBezTo>
                  <a:pt x="9860" y="8935"/>
                  <a:pt x="10040" y="8316"/>
                  <a:pt x="10558" y="8039"/>
                </a:cubicBezTo>
                <a:cubicBezTo>
                  <a:pt x="11072" y="7763"/>
                  <a:pt x="11728" y="7927"/>
                  <a:pt x="12027" y="8407"/>
                </a:cubicBezTo>
                <a:lnTo>
                  <a:pt x="12637" y="9398"/>
                </a:lnTo>
                <a:lnTo>
                  <a:pt x="12644" y="9409"/>
                </a:lnTo>
                <a:lnTo>
                  <a:pt x="13707" y="11134"/>
                </a:lnTo>
                <a:cubicBezTo>
                  <a:pt x="13791" y="11270"/>
                  <a:pt x="13977" y="11317"/>
                  <a:pt x="14122" y="11238"/>
                </a:cubicBezTo>
                <a:cubicBezTo>
                  <a:pt x="14267" y="11160"/>
                  <a:pt x="14317" y="10985"/>
                  <a:pt x="14233" y="10849"/>
                </a:cubicBezTo>
                <a:lnTo>
                  <a:pt x="13165" y="9115"/>
                </a:lnTo>
                <a:cubicBezTo>
                  <a:pt x="12873" y="8628"/>
                  <a:pt x="13058" y="8011"/>
                  <a:pt x="13578" y="7737"/>
                </a:cubicBezTo>
                <a:cubicBezTo>
                  <a:pt x="14093" y="7466"/>
                  <a:pt x="14745" y="7633"/>
                  <a:pt x="15041" y="8112"/>
                </a:cubicBezTo>
                <a:lnTo>
                  <a:pt x="16143" y="9899"/>
                </a:lnTo>
                <a:lnTo>
                  <a:pt x="16146" y="9903"/>
                </a:lnTo>
                <a:cubicBezTo>
                  <a:pt x="16230" y="10039"/>
                  <a:pt x="16416" y="10086"/>
                  <a:pt x="16561" y="10007"/>
                </a:cubicBezTo>
                <a:cubicBezTo>
                  <a:pt x="16706" y="9928"/>
                  <a:pt x="16756" y="9754"/>
                  <a:pt x="16672" y="9617"/>
                </a:cubicBezTo>
                <a:lnTo>
                  <a:pt x="16283" y="8986"/>
                </a:lnTo>
                <a:cubicBezTo>
                  <a:pt x="15986" y="8502"/>
                  <a:pt x="16162" y="7884"/>
                  <a:pt x="16678" y="7603"/>
                </a:cubicBezTo>
                <a:cubicBezTo>
                  <a:pt x="16936" y="7465"/>
                  <a:pt x="17243" y="7430"/>
                  <a:pt x="17530" y="7506"/>
                </a:cubicBezTo>
                <a:cubicBezTo>
                  <a:pt x="17795" y="7574"/>
                  <a:pt x="18018" y="7740"/>
                  <a:pt x="18149" y="7967"/>
                </a:cubicBezTo>
                <a:cubicBezTo>
                  <a:pt x="20612" y="12272"/>
                  <a:pt x="20792" y="16085"/>
                  <a:pt x="18642" y="18426"/>
                </a:cubicBezTo>
                <a:close/>
                <a:moveTo>
                  <a:pt x="18958" y="15949"/>
                </a:moveTo>
                <a:cubicBezTo>
                  <a:pt x="18553" y="17482"/>
                  <a:pt x="17565" y="18535"/>
                  <a:pt x="16021" y="19079"/>
                </a:cubicBezTo>
                <a:cubicBezTo>
                  <a:pt x="15864" y="19134"/>
                  <a:pt x="15688" y="19060"/>
                  <a:pt x="15629" y="18912"/>
                </a:cubicBezTo>
                <a:cubicBezTo>
                  <a:pt x="15570" y="18765"/>
                  <a:pt x="15650" y="18601"/>
                  <a:pt x="15807" y="18545"/>
                </a:cubicBezTo>
                <a:cubicBezTo>
                  <a:pt x="17152" y="18072"/>
                  <a:pt x="18014" y="17152"/>
                  <a:pt x="18368" y="15812"/>
                </a:cubicBezTo>
                <a:cubicBezTo>
                  <a:pt x="18740" y="14403"/>
                  <a:pt x="18470" y="12889"/>
                  <a:pt x="18178" y="11867"/>
                </a:cubicBezTo>
                <a:cubicBezTo>
                  <a:pt x="18135" y="11715"/>
                  <a:pt x="18231" y="11559"/>
                  <a:pt x="18394" y="11518"/>
                </a:cubicBezTo>
                <a:cubicBezTo>
                  <a:pt x="18556" y="11477"/>
                  <a:pt x="18723" y="11568"/>
                  <a:pt x="18766" y="11720"/>
                </a:cubicBezTo>
                <a:cubicBezTo>
                  <a:pt x="19076" y="12806"/>
                  <a:pt x="19362" y="14422"/>
                  <a:pt x="18958" y="15949"/>
                </a:cubicBezTo>
                <a:close/>
                <a:moveTo>
                  <a:pt x="3898" y="10104"/>
                </a:moveTo>
                <a:cubicBezTo>
                  <a:pt x="3833" y="10249"/>
                  <a:pt x="3655" y="10318"/>
                  <a:pt x="3500" y="10258"/>
                </a:cubicBezTo>
                <a:cubicBezTo>
                  <a:pt x="3500" y="10258"/>
                  <a:pt x="3500" y="10258"/>
                  <a:pt x="3500" y="10258"/>
                </a:cubicBezTo>
                <a:cubicBezTo>
                  <a:pt x="2346" y="9811"/>
                  <a:pt x="1382" y="9017"/>
                  <a:pt x="761" y="8002"/>
                </a:cubicBezTo>
                <a:cubicBezTo>
                  <a:pt x="-808" y="5455"/>
                  <a:pt x="127" y="2186"/>
                  <a:pt x="2844" y="716"/>
                </a:cubicBezTo>
                <a:cubicBezTo>
                  <a:pt x="5566" y="-757"/>
                  <a:pt x="9046" y="116"/>
                  <a:pt x="10618" y="2667"/>
                </a:cubicBezTo>
                <a:cubicBezTo>
                  <a:pt x="11243" y="3680"/>
                  <a:pt x="11494" y="4858"/>
                  <a:pt x="11334" y="6019"/>
                </a:cubicBezTo>
                <a:cubicBezTo>
                  <a:pt x="11312" y="6175"/>
                  <a:pt x="11160" y="6285"/>
                  <a:pt x="10993" y="6265"/>
                </a:cubicBezTo>
                <a:cubicBezTo>
                  <a:pt x="10827" y="6245"/>
                  <a:pt x="10709" y="6102"/>
                  <a:pt x="10731" y="5946"/>
                </a:cubicBezTo>
                <a:cubicBezTo>
                  <a:pt x="11090" y="3337"/>
                  <a:pt x="9125" y="948"/>
                  <a:pt x="6341" y="611"/>
                </a:cubicBezTo>
                <a:cubicBezTo>
                  <a:pt x="3557" y="274"/>
                  <a:pt x="1008" y="2116"/>
                  <a:pt x="649" y="4725"/>
                </a:cubicBezTo>
                <a:cubicBezTo>
                  <a:pt x="506" y="5761"/>
                  <a:pt x="730" y="6813"/>
                  <a:pt x="1288" y="7717"/>
                </a:cubicBezTo>
                <a:cubicBezTo>
                  <a:pt x="1843" y="8624"/>
                  <a:pt x="2703" y="9332"/>
                  <a:pt x="3734" y="9731"/>
                </a:cubicBezTo>
                <a:cubicBezTo>
                  <a:pt x="3889" y="9792"/>
                  <a:pt x="3962" y="9959"/>
                  <a:pt x="3898" y="10104"/>
                </a:cubicBezTo>
                <a:close/>
                <a:moveTo>
                  <a:pt x="4570" y="8343"/>
                </a:moveTo>
                <a:cubicBezTo>
                  <a:pt x="4501" y="8486"/>
                  <a:pt x="4321" y="8550"/>
                  <a:pt x="4168" y="8485"/>
                </a:cubicBezTo>
                <a:cubicBezTo>
                  <a:pt x="4168" y="8485"/>
                  <a:pt x="4168" y="8485"/>
                  <a:pt x="4168" y="8485"/>
                </a:cubicBezTo>
                <a:cubicBezTo>
                  <a:pt x="2311" y="7698"/>
                  <a:pt x="1488" y="5649"/>
                  <a:pt x="2328" y="3909"/>
                </a:cubicBezTo>
                <a:cubicBezTo>
                  <a:pt x="3169" y="2169"/>
                  <a:pt x="5355" y="1397"/>
                  <a:pt x="7211" y="2185"/>
                </a:cubicBezTo>
                <a:cubicBezTo>
                  <a:pt x="8652" y="2796"/>
                  <a:pt x="9517" y="4200"/>
                  <a:pt x="9361" y="5675"/>
                </a:cubicBezTo>
                <a:cubicBezTo>
                  <a:pt x="9345" y="5832"/>
                  <a:pt x="9196" y="5946"/>
                  <a:pt x="9029" y="5930"/>
                </a:cubicBezTo>
                <a:cubicBezTo>
                  <a:pt x="8862" y="5915"/>
                  <a:pt x="8740" y="5775"/>
                  <a:pt x="8756" y="5618"/>
                </a:cubicBezTo>
                <a:cubicBezTo>
                  <a:pt x="8923" y="4031"/>
                  <a:pt x="7685" y="2618"/>
                  <a:pt x="5992" y="2461"/>
                </a:cubicBezTo>
                <a:cubicBezTo>
                  <a:pt x="4298" y="2305"/>
                  <a:pt x="2790" y="3465"/>
                  <a:pt x="2623" y="5052"/>
                </a:cubicBezTo>
                <a:cubicBezTo>
                  <a:pt x="2494" y="6284"/>
                  <a:pt x="3216" y="7456"/>
                  <a:pt x="4418" y="7966"/>
                </a:cubicBezTo>
                <a:cubicBezTo>
                  <a:pt x="4571" y="8031"/>
                  <a:pt x="4639" y="8200"/>
                  <a:pt x="4570" y="8343"/>
                </a:cubicBezTo>
                <a:close/>
              </a:path>
            </a:pathLst>
          </a:custGeom>
          <a:solidFill>
            <a:schemeClr val="accent3"/>
          </a:solidFill>
          <a:ln w="12700">
            <a:solidFill>
              <a:srgbClr val="274F5D"/>
            </a:solidFill>
            <a:miter lim="400000"/>
          </a:ln>
        </p:spPr>
        <p:txBody>
          <a:bodyPr lIns="45718" tIns="45718" rIns="45718" bIns="45718" anchor="ctr"/>
          <a:lstStyle/>
          <a:p>
            <a:pPr>
              <a:defRPr>
                <a:latin typeface="Formular"/>
                <a:ea typeface="Formular"/>
                <a:cs typeface="Formular"/>
                <a:sym typeface="Formular"/>
              </a:defRPr>
            </a:pPr>
            <a:endParaRPr/>
          </a:p>
        </p:txBody>
      </p:sp>
      <p:pic>
        <p:nvPicPr>
          <p:cNvPr id="21" name="Рисунок 8" descr="Рисунок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54124" y="4151134"/>
            <a:ext cx="630763" cy="630762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EA174C0-57F2-487F-90A5-834094134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9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977551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7550" y="5629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КАКИЕ ИНСТРУМЕНТЫ МЫ ИСПОЛЬЗУЕМ И ДЛЯ ЧЕГО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8FDB06C-3A05-49D5-309D-04D79E0ED707}"/>
              </a:ext>
            </a:extLst>
          </p:cNvPr>
          <p:cNvSpPr/>
          <p:nvPr/>
        </p:nvSpPr>
        <p:spPr>
          <a:xfrm>
            <a:off x="307551" y="1212571"/>
            <a:ext cx="4188249" cy="4432857"/>
          </a:xfrm>
          <a:prstGeom prst="rect">
            <a:avLst/>
          </a:prstGeom>
          <a:solidFill>
            <a:srgbClr val="EFE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0904D1B-BF4C-7B5B-0D6F-BA5DF9214C54}"/>
              </a:ext>
            </a:extLst>
          </p:cNvPr>
          <p:cNvSpPr/>
          <p:nvPr/>
        </p:nvSpPr>
        <p:spPr>
          <a:xfrm>
            <a:off x="789709" y="1518813"/>
            <a:ext cx="3223931" cy="3945183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3</a:t>
            </a:r>
            <a:r>
              <a:rPr lang="en-US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D </a:t>
            </a: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и 4</a:t>
            </a:r>
            <a:r>
              <a:rPr lang="en-US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D - </a:t>
            </a: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моделирование – </a:t>
            </a:r>
            <a:endParaRPr lang="se-SE" sz="2400" b="1" dirty="0">
              <a:solidFill>
                <a:srgbClr val="94735E"/>
              </a:solidFill>
              <a:latin typeface="Geologica Light" pitchFamily="2" charset="0"/>
              <a:ea typeface="Calibri Light"/>
              <a:cs typeface="Calibri Light"/>
            </a:endParaRPr>
          </a:p>
          <a:p>
            <a:pPr marL="34290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ru-RU" sz="2000" dirty="0">
              <a:latin typeface="Geologica Light" pitchFamily="2" charset="0"/>
              <a:ea typeface="Calibri Light"/>
              <a:cs typeface="Calibri Light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эффективный способ проектирования и контроля в сравнении с «как построено» и обеспечения возможности создания цифрового двойника</a:t>
            </a:r>
            <a:endParaRPr lang="se-SE" dirty="0">
              <a:effectLst/>
              <a:latin typeface="Geologica Light" pitchFamily="2" charset="0"/>
              <a:ea typeface="Calibri Light"/>
              <a:cs typeface="Calibri Light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"/>
            </a:pPr>
            <a:endParaRPr lang="ru-RU" sz="2000" dirty="0">
              <a:latin typeface="Geologica Light" pitchFamily="2" charset="0"/>
              <a:ea typeface="Calibri Light"/>
              <a:cs typeface="Calibri Light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</a:pPr>
            <a:endParaRPr lang="ru-RU" sz="2000" dirty="0">
              <a:effectLst/>
              <a:latin typeface="Geologica Light" pitchFamily="2" charset="0"/>
              <a:ea typeface="Calibri Light"/>
              <a:cs typeface="Calibri Light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798" y="1212571"/>
            <a:ext cx="7417779" cy="4432857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D1BC3DB-1153-423E-817F-9481F23EE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10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21515403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FEBBE02-9FF0-C371-DD14-751630A9BC0C}"/>
              </a:ext>
            </a:extLst>
          </p:cNvPr>
          <p:cNvGrpSpPr/>
          <p:nvPr/>
        </p:nvGrpSpPr>
        <p:grpSpPr>
          <a:xfrm>
            <a:off x="4524375" y="1169858"/>
            <a:ext cx="7390573" cy="4478468"/>
            <a:chOff x="4004136" y="1436557"/>
            <a:chExt cx="8206087" cy="5184099"/>
          </a:xfrm>
        </p:grpSpPr>
        <p:pic>
          <p:nvPicPr>
            <p:cNvPr id="11" name="Рисунок 10" descr="Изображение выглядит как текст, снимок экрана, программное обеспечение, число&#10;&#10;Содержимое, созданное искусственным интеллектом, может быть неверным.">
              <a:extLst>
                <a:ext uri="{FF2B5EF4-FFF2-40B4-BE49-F238E27FC236}">
                  <a16:creationId xmlns:a16="http://schemas.microsoft.com/office/drawing/2014/main" id="{5C15D445-4FAA-6BC0-7A99-82E34606D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004136" y="1436557"/>
              <a:ext cx="8206087" cy="5184099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9DCB7414-2A9F-7A79-419E-5C9FD42AB436}"/>
                </a:ext>
              </a:extLst>
            </p:cNvPr>
            <p:cNvSpPr/>
            <p:nvPr/>
          </p:nvSpPr>
          <p:spPr>
            <a:xfrm>
              <a:off x="5364079" y="1564105"/>
              <a:ext cx="1153026" cy="130342"/>
            </a:xfrm>
            <a:prstGeom prst="rect">
              <a:avLst/>
            </a:prstGeom>
            <a:solidFill>
              <a:srgbClr val="1B34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07550" y="5629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КАКИЕ ИНСТРУМЕНТЫ МЫ ИСПОЛЬЗУЕМ И ДЛЯ ЧЕГО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FDB06C-3A05-49D5-309D-04D79E0ED707}"/>
              </a:ext>
            </a:extLst>
          </p:cNvPr>
          <p:cNvSpPr/>
          <p:nvPr/>
        </p:nvSpPr>
        <p:spPr>
          <a:xfrm>
            <a:off x="307551" y="1212571"/>
            <a:ext cx="4188249" cy="4432857"/>
          </a:xfrm>
          <a:prstGeom prst="rect">
            <a:avLst/>
          </a:prstGeom>
          <a:solidFill>
            <a:srgbClr val="EFE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A9289EE-FE3F-6F4F-F61E-A084415A2DAA}"/>
              </a:ext>
            </a:extLst>
          </p:cNvPr>
          <p:cNvSpPr/>
          <p:nvPr/>
        </p:nvSpPr>
        <p:spPr>
          <a:xfrm>
            <a:off x="566505" y="1460036"/>
            <a:ext cx="3623668" cy="338535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Среда общих данных и цифровизация процессов – </a:t>
            </a:r>
            <a:endParaRPr lang="se-SE" sz="2400" b="1" dirty="0">
              <a:solidFill>
                <a:srgbClr val="94735E"/>
              </a:solidFill>
              <a:latin typeface="Geologica Light" pitchFamily="2" charset="0"/>
              <a:ea typeface="Calibri Light"/>
              <a:cs typeface="Calibri Light"/>
            </a:endParaRPr>
          </a:p>
          <a:p>
            <a:pPr>
              <a:lnSpc>
                <a:spcPct val="107000"/>
              </a:lnSpc>
            </a:pPr>
            <a:endParaRPr lang="ru-RU" sz="2000" dirty="0">
              <a:latin typeface="Geologica Light" pitchFamily="2" charset="0"/>
              <a:ea typeface="Calibri Light"/>
              <a:cs typeface="Calibri Light"/>
            </a:endParaRPr>
          </a:p>
          <a:p>
            <a:pPr>
              <a:lnSpc>
                <a:spcPct val="107000"/>
              </a:lnSpc>
            </a:pP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для организации единого информационного пространства</a:t>
            </a:r>
            <a:r>
              <a:rPr lang="en-US" dirty="0">
                <a:latin typeface="Geologica Light" pitchFamily="2" charset="0"/>
                <a:ea typeface="Calibri Light"/>
                <a:cs typeface="Calibri Light"/>
              </a:rPr>
              <a:t> </a:t>
            </a: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всех участников проекта строительства, исключения использования неактуальной информации</a:t>
            </a:r>
            <a:endParaRPr lang="se-SE" dirty="0">
              <a:latin typeface="Geologica Light" pitchFamily="2" charset="0"/>
              <a:ea typeface="Calibri Light"/>
              <a:cs typeface="Calibri Ligh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E298815-C04A-4F06-ABA2-598E31252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11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992103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7550" y="5629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КАКИЕ ИНСТРУМЕНТЫ МЫ ИСПОЛЬЗУЕМ И ДЛЯ ЧЕГО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FDB06C-3A05-49D5-309D-04D79E0ED707}"/>
              </a:ext>
            </a:extLst>
          </p:cNvPr>
          <p:cNvSpPr/>
          <p:nvPr/>
        </p:nvSpPr>
        <p:spPr>
          <a:xfrm>
            <a:off x="307551" y="1212571"/>
            <a:ext cx="4188249" cy="4432857"/>
          </a:xfrm>
          <a:prstGeom prst="rect">
            <a:avLst/>
          </a:prstGeom>
          <a:solidFill>
            <a:srgbClr val="EFE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Изображение выглядит как текст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D814FAD-7C6D-B434-4D8C-6440F44B3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6653" y="2866596"/>
            <a:ext cx="4797531" cy="3486580"/>
          </a:xfrm>
          <a:prstGeom prst="rect">
            <a:avLst/>
          </a:prstGeom>
        </p:spPr>
      </p:pic>
      <p:pic>
        <p:nvPicPr>
          <p:cNvPr id="17" name="Рисунок 16" descr="Изображение выглядит как текст, снимок экрана, программное обеспечение, числ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F9A065F-F621-A5B9-65F6-E191499C2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425" y="1212571"/>
            <a:ext cx="6019800" cy="3590122"/>
          </a:xfrm>
          <a:prstGeom prst="rect">
            <a:avLst/>
          </a:prstGeo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3D65E69-E104-74C5-D461-06A06D744C4D}"/>
              </a:ext>
            </a:extLst>
          </p:cNvPr>
          <p:cNvSpPr/>
          <p:nvPr/>
        </p:nvSpPr>
        <p:spPr>
          <a:xfrm>
            <a:off x="658696" y="1479617"/>
            <a:ext cx="3485958" cy="305602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Матрицы разделения ответственности и бизнес-процессы -</a:t>
            </a:r>
            <a:endParaRPr lang="en-US" sz="2400" b="1" dirty="0">
              <a:solidFill>
                <a:srgbClr val="94735E"/>
              </a:solidFill>
              <a:latin typeface="Geologica Light" pitchFamily="2" charset="0"/>
              <a:ea typeface="Calibri Light"/>
              <a:cs typeface="Calibri Light"/>
            </a:endParaRPr>
          </a:p>
          <a:p>
            <a:pPr>
              <a:lnSpc>
                <a:spcPct val="107000"/>
              </a:lnSpc>
            </a:pPr>
            <a:endParaRPr lang="ru-RU" dirty="0">
              <a:latin typeface="Geologica Light" pitchFamily="2" charset="0"/>
              <a:ea typeface="Calibri Light"/>
              <a:cs typeface="Calibri Light"/>
            </a:endParaRPr>
          </a:p>
          <a:p>
            <a:pPr>
              <a:lnSpc>
                <a:spcPct val="107000"/>
              </a:lnSpc>
            </a:pP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для четкой организации работы всех процессов и тех, кто задействован в проекте от </a:t>
            </a:r>
            <a:r>
              <a:rPr lang="ru-RU" b="1" dirty="0">
                <a:latin typeface="Geologica Light" pitchFamily="2" charset="0"/>
                <a:ea typeface="Calibri Light"/>
                <a:cs typeface="Calibri Light"/>
              </a:rPr>
              <a:t>ПИР до ЗОС</a:t>
            </a: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 и ввода в эксплуатацию</a:t>
            </a:r>
            <a:endParaRPr lang="en-US" dirty="0">
              <a:latin typeface="Geologica Light" pitchFamily="2" charset="0"/>
              <a:ea typeface="Calibri Light"/>
              <a:cs typeface="Calibri Light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90FB8D7-A439-4692-AAB4-D694CB8CB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12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106475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7550" y="5629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КАКИЕ ИНСТРУМЕНТЫ МЫ ИСПОЛЬЗУЕМ И ДЛЯ ЧЕГО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FDB06C-3A05-49D5-309D-04D79E0ED707}"/>
              </a:ext>
            </a:extLst>
          </p:cNvPr>
          <p:cNvSpPr/>
          <p:nvPr/>
        </p:nvSpPr>
        <p:spPr>
          <a:xfrm>
            <a:off x="307551" y="1212571"/>
            <a:ext cx="4188249" cy="4432857"/>
          </a:xfrm>
          <a:prstGeom prst="rect">
            <a:avLst/>
          </a:prstGeom>
          <a:solidFill>
            <a:srgbClr val="EFE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3D65E69-E104-74C5-D461-06A06D744C4D}"/>
              </a:ext>
            </a:extLst>
          </p:cNvPr>
          <p:cNvSpPr/>
          <p:nvPr/>
        </p:nvSpPr>
        <p:spPr>
          <a:xfrm>
            <a:off x="658696" y="1479617"/>
            <a:ext cx="3646604" cy="2759666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Постоянное управление рисками – </a:t>
            </a:r>
          </a:p>
          <a:p>
            <a:pPr>
              <a:lnSpc>
                <a:spcPct val="107000"/>
              </a:lnSpc>
            </a:pPr>
            <a:endParaRPr lang="ru-RU" sz="2400" b="1" dirty="0">
              <a:solidFill>
                <a:srgbClr val="94735E"/>
              </a:solidFill>
              <a:latin typeface="Geologica Light" pitchFamily="2" charset="0"/>
              <a:ea typeface="Calibri Light"/>
              <a:cs typeface="Calibri Light"/>
            </a:endParaRPr>
          </a:p>
          <a:p>
            <a:pPr>
              <a:lnSpc>
                <a:spcPct val="107000"/>
              </a:lnSpc>
            </a:pP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для своевременного реагирования, ДО негативного события, а не ПОСЛЕ него.  Для управления сроками и стоимостями.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8EC1323-664C-8553-E856-59F90614948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19625" y="1212571"/>
            <a:ext cx="7126288" cy="51405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1859157-2BC8-4388-81BE-A7C0BE655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13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1180855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7550" y="56298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КАКИЕ ИНСТРУМЕНТЫ МЫ ИСПОЛЬЗУЕМ И ДЛЯ ЧЕГО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8FDB06C-3A05-49D5-309D-04D79E0ED707}"/>
              </a:ext>
            </a:extLst>
          </p:cNvPr>
          <p:cNvSpPr/>
          <p:nvPr/>
        </p:nvSpPr>
        <p:spPr>
          <a:xfrm>
            <a:off x="307551" y="1212571"/>
            <a:ext cx="4188249" cy="4432857"/>
          </a:xfrm>
          <a:prstGeom prst="rect">
            <a:avLst/>
          </a:prstGeom>
          <a:solidFill>
            <a:srgbClr val="EFEAE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3D65E69-E104-74C5-D461-06A06D744C4D}"/>
              </a:ext>
            </a:extLst>
          </p:cNvPr>
          <p:cNvSpPr/>
          <p:nvPr/>
        </p:nvSpPr>
        <p:spPr>
          <a:xfrm>
            <a:off x="658695" y="1479617"/>
            <a:ext cx="3904667" cy="294413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400" b="1" dirty="0">
                <a:solidFill>
                  <a:srgbClr val="94735E"/>
                </a:solidFill>
                <a:latin typeface="Geologica Light" pitchFamily="2" charset="0"/>
                <a:ea typeface="Calibri Light"/>
                <a:cs typeface="Calibri Light"/>
              </a:rPr>
              <a:t>Многоуровневые метрики эффективности процессов и Динамическая отчетность  -</a:t>
            </a:r>
          </a:p>
          <a:p>
            <a:pPr>
              <a:lnSpc>
                <a:spcPct val="107000"/>
              </a:lnSpc>
            </a:pPr>
            <a:endParaRPr lang="ru-RU" sz="2400" b="1" dirty="0">
              <a:solidFill>
                <a:srgbClr val="94735E"/>
              </a:solidFill>
              <a:latin typeface="Geologica Light" pitchFamily="2" charset="0"/>
              <a:ea typeface="Calibri Light"/>
              <a:cs typeface="Calibri Light"/>
            </a:endParaRPr>
          </a:p>
          <a:p>
            <a:pPr>
              <a:lnSpc>
                <a:spcPct val="107000"/>
              </a:lnSpc>
            </a:pPr>
            <a:r>
              <a:rPr lang="ru-RU" dirty="0">
                <a:latin typeface="Geologica Light" pitchFamily="2" charset="0"/>
                <a:ea typeface="Calibri Light"/>
                <a:cs typeface="Calibri Light"/>
              </a:rPr>
              <a:t>для всестороннего понимания текущей обстановки и принятия взвешенных решений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0EAD9EC-1E69-29BE-D9D5-9FCA75668143}"/>
              </a:ext>
            </a:extLst>
          </p:cNvPr>
          <p:cNvSpPr/>
          <p:nvPr/>
        </p:nvSpPr>
        <p:spPr>
          <a:xfrm>
            <a:off x="4495800" y="1145896"/>
            <a:ext cx="7480180" cy="5184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18A772E-1884-CCF7-E3A4-E566BA9E1114}"/>
              </a:ext>
            </a:extLst>
          </p:cNvPr>
          <p:cNvGrpSpPr/>
          <p:nvPr/>
        </p:nvGrpSpPr>
        <p:grpSpPr>
          <a:xfrm>
            <a:off x="4912654" y="1200464"/>
            <a:ext cx="6840501" cy="5129529"/>
            <a:chOff x="4682088" y="1089578"/>
            <a:chExt cx="7523812" cy="5641927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BF301D51-6129-52A5-80B2-C0D269AC1524}"/>
                </a:ext>
              </a:extLst>
            </p:cNvPr>
            <p:cNvGrpSpPr/>
            <p:nvPr/>
          </p:nvGrpSpPr>
          <p:grpSpPr>
            <a:xfrm>
              <a:off x="4712515" y="1464005"/>
              <a:ext cx="7493385" cy="4852197"/>
              <a:chOff x="4712515" y="1464005"/>
              <a:chExt cx="7493385" cy="5445852"/>
            </a:xfrm>
          </p:grpSpPr>
          <p:sp>
            <p:nvSpPr>
              <p:cNvPr id="17" name="Rectangle 74">
                <a:extLst>
                  <a:ext uri="{FF2B5EF4-FFF2-40B4-BE49-F238E27FC236}">
                    <a16:creationId xmlns:a16="http://schemas.microsoft.com/office/drawing/2014/main" id="{09C530F1-CE55-AEE7-CA7A-F3E54AA3F53C}"/>
                  </a:ext>
                </a:extLst>
              </p:cNvPr>
              <p:cNvSpPr/>
              <p:nvPr/>
            </p:nvSpPr>
            <p:spPr>
              <a:xfrm>
                <a:off x="6503594" y="1802571"/>
                <a:ext cx="2759305" cy="5107284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  <a:alpha val="5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endParaRPr lang="en-US" sz="110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Rectangle 5">
                <a:extLst>
                  <a:ext uri="{FF2B5EF4-FFF2-40B4-BE49-F238E27FC236}">
                    <a16:creationId xmlns:a16="http://schemas.microsoft.com/office/drawing/2014/main" id="{DB92FAD4-8E97-1148-5AB0-AB707E25FC21}"/>
                  </a:ext>
                </a:extLst>
              </p:cNvPr>
              <p:cNvSpPr/>
              <p:nvPr/>
            </p:nvSpPr>
            <p:spPr>
              <a:xfrm>
                <a:off x="4822242" y="1805590"/>
                <a:ext cx="1628002" cy="526803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Графики строительных работ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Rectangle 7">
                <a:extLst>
                  <a:ext uri="{FF2B5EF4-FFF2-40B4-BE49-F238E27FC236}">
                    <a16:creationId xmlns:a16="http://schemas.microsoft.com/office/drawing/2014/main" id="{428B02DC-FE6D-A9B7-7CFA-E2AF4266267E}"/>
                  </a:ext>
                </a:extLst>
              </p:cNvPr>
              <p:cNvSpPr/>
              <p:nvPr/>
            </p:nvSpPr>
            <p:spPr>
              <a:xfrm>
                <a:off x="4822242" y="2954424"/>
                <a:ext cx="1628002" cy="526803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Обеспеченность работ РД</a:t>
                </a:r>
                <a:r>
                  <a:rPr lang="en-US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 наполненность </a:t>
                </a:r>
                <a:r>
                  <a:rPr lang="en-US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BIM</a:t>
                </a:r>
              </a:p>
            </p:txBody>
          </p:sp>
          <p:sp>
            <p:nvSpPr>
              <p:cNvPr id="21" name="Rectangle 8">
                <a:extLst>
                  <a:ext uri="{FF2B5EF4-FFF2-40B4-BE49-F238E27FC236}">
                    <a16:creationId xmlns:a16="http://schemas.microsoft.com/office/drawing/2014/main" id="{6F47182E-E831-BF2D-AA91-8B032E7BBBA0}"/>
                  </a:ext>
                </a:extLst>
              </p:cNvPr>
              <p:cNvSpPr/>
              <p:nvPr/>
            </p:nvSpPr>
            <p:spPr>
              <a:xfrm>
                <a:off x="4822242" y="3528841"/>
                <a:ext cx="1628002" cy="526803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Обеспеченность работ ППР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Rectangle 9">
                <a:extLst>
                  <a:ext uri="{FF2B5EF4-FFF2-40B4-BE49-F238E27FC236}">
                    <a16:creationId xmlns:a16="http://schemas.microsoft.com/office/drawing/2014/main" id="{C37E8CCA-09D6-37AE-16B1-C95E86AEF376}"/>
                  </a:ext>
                </a:extLst>
              </p:cNvPr>
              <p:cNvSpPr/>
              <p:nvPr/>
            </p:nvSpPr>
            <p:spPr>
              <a:xfrm>
                <a:off x="4822242" y="4103258"/>
                <a:ext cx="1628002" cy="526803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Входной контроль МТР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Rectangle 10">
                <a:extLst>
                  <a:ext uri="{FF2B5EF4-FFF2-40B4-BE49-F238E27FC236}">
                    <a16:creationId xmlns:a16="http://schemas.microsoft.com/office/drawing/2014/main" id="{8DF134BF-8BDF-C22A-9332-B3CAF29B1F5F}"/>
                  </a:ext>
                </a:extLst>
              </p:cNvPr>
              <p:cNvSpPr/>
              <p:nvPr/>
            </p:nvSpPr>
            <p:spPr>
              <a:xfrm>
                <a:off x="4822242" y="4677675"/>
                <a:ext cx="1628002" cy="526803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Отклонения по критичным измерениям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4" name="Rectangle 11">
                <a:extLst>
                  <a:ext uri="{FF2B5EF4-FFF2-40B4-BE49-F238E27FC236}">
                    <a16:creationId xmlns:a16="http://schemas.microsoft.com/office/drawing/2014/main" id="{6B6C537F-1CDE-1E42-0DE2-94A62EEF632D}"/>
                  </a:ext>
                </a:extLst>
              </p:cNvPr>
              <p:cNvSpPr/>
              <p:nvPr/>
            </p:nvSpPr>
            <p:spPr>
              <a:xfrm>
                <a:off x="4822242" y="2380007"/>
                <a:ext cx="1628002" cy="526803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Мобилизация персонала и техники Подрядчиков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5" name="Rectangle 12">
                <a:extLst>
                  <a:ext uri="{FF2B5EF4-FFF2-40B4-BE49-F238E27FC236}">
                    <a16:creationId xmlns:a16="http://schemas.microsoft.com/office/drawing/2014/main" id="{FB907E58-4E6E-7EEB-5D78-315F25171474}"/>
                  </a:ext>
                </a:extLst>
              </p:cNvPr>
              <p:cNvSpPr/>
              <p:nvPr/>
            </p:nvSpPr>
            <p:spPr>
              <a:xfrm>
                <a:off x="4822242" y="5252092"/>
                <a:ext cx="1628002" cy="720565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Предписания/</a:t>
                </a:r>
                <a:r>
                  <a:rPr lang="en-US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замечания (АН, </a:t>
                </a:r>
                <a:r>
                  <a:rPr lang="ru-RU" sz="1050" b="1" err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стройконтроль</a:t>
                </a: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ГСН)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Rectangle 13">
                <a:extLst>
                  <a:ext uri="{FF2B5EF4-FFF2-40B4-BE49-F238E27FC236}">
                    <a16:creationId xmlns:a16="http://schemas.microsoft.com/office/drawing/2014/main" id="{05373C07-76B9-2539-B84A-AED44EBAB022}"/>
                  </a:ext>
                </a:extLst>
              </p:cNvPr>
              <p:cNvSpPr/>
              <p:nvPr/>
            </p:nvSpPr>
            <p:spPr>
              <a:xfrm>
                <a:off x="4822242" y="6020271"/>
                <a:ext cx="1628002" cy="530352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Исполнительная документация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Rectangle 14">
                <a:extLst>
                  <a:ext uri="{FF2B5EF4-FFF2-40B4-BE49-F238E27FC236}">
                    <a16:creationId xmlns:a16="http://schemas.microsoft.com/office/drawing/2014/main" id="{09F0AF97-BB0C-FA3A-1646-B887385E8D22}"/>
                  </a:ext>
                </a:extLst>
              </p:cNvPr>
              <p:cNvSpPr/>
              <p:nvPr/>
            </p:nvSpPr>
            <p:spPr>
              <a:xfrm>
                <a:off x="4822242" y="6598239"/>
                <a:ext cx="1628002" cy="311618"/>
              </a:xfrm>
              <a:prstGeom prst="rect">
                <a:avLst/>
              </a:prstGeom>
              <a:solidFill>
                <a:srgbClr val="244D5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37160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05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Отчетность подрядчиков</a:t>
                </a:r>
                <a:endParaRPr lang="en-US" sz="1050" b="1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8" name="Rectangle 16">
                <a:extLst>
                  <a:ext uri="{FF2B5EF4-FFF2-40B4-BE49-F238E27FC236}">
                    <a16:creationId xmlns:a16="http://schemas.microsoft.com/office/drawing/2014/main" id="{5AB8CDEC-E13A-46F1-0208-1BB9C0684857}"/>
                  </a:ext>
                </a:extLst>
              </p:cNvPr>
              <p:cNvSpPr/>
              <p:nvPr/>
            </p:nvSpPr>
            <p:spPr>
              <a:xfrm>
                <a:off x="9315444" y="1523540"/>
                <a:ext cx="1280160" cy="2307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100" b="1" ker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Объект 1</a:t>
                </a:r>
                <a:endParaRPr lang="en-US" sz="1100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Rectangle 17">
                <a:extLst>
                  <a:ext uri="{FF2B5EF4-FFF2-40B4-BE49-F238E27FC236}">
                    <a16:creationId xmlns:a16="http://schemas.microsoft.com/office/drawing/2014/main" id="{DF6ACD45-C9E9-F546-4744-0EEBCDEA7679}"/>
                  </a:ext>
                </a:extLst>
              </p:cNvPr>
              <p:cNvSpPr/>
              <p:nvPr/>
            </p:nvSpPr>
            <p:spPr>
              <a:xfrm>
                <a:off x="10678797" y="1523540"/>
                <a:ext cx="1280160" cy="23070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</a:pPr>
                <a:r>
                  <a:rPr lang="ru-RU" sz="1100" b="1" kern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Объект 2</a:t>
                </a:r>
                <a:endParaRPr lang="en-US" sz="1100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TextBox 16">
                <a:extLst>
                  <a:ext uri="{FF2B5EF4-FFF2-40B4-BE49-F238E27FC236}">
                    <a16:creationId xmlns:a16="http://schemas.microsoft.com/office/drawing/2014/main" id="{4210CEA2-D0F6-D07E-7479-84347DEAC1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79161" y="1464005"/>
                <a:ext cx="2011680" cy="285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lang="ru-RU" sz="1100" b="1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Группы метрик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1" name="TextBox 19">
                <a:extLst>
                  <a:ext uri="{FF2B5EF4-FFF2-40B4-BE49-F238E27FC236}">
                    <a16:creationId xmlns:a16="http://schemas.microsoft.com/office/drawing/2014/main" id="{F624A40B-7556-39E6-8F69-068CF6C3387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85255" y="1464005"/>
                <a:ext cx="2383464" cy="285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000"/>
                </a:pPr>
                <a:r>
                  <a:rPr lang="ru-RU" sz="1100" b="1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Ключевые метрики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TextBox 20">
                <a:extLst>
                  <a:ext uri="{FF2B5EF4-FFF2-40B4-BE49-F238E27FC236}">
                    <a16:creationId xmlns:a16="http://schemas.microsoft.com/office/drawing/2014/main" id="{B5CA0F1F-0798-8184-61D4-6036D109A42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9" y="1793785"/>
                <a:ext cx="2383464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Индекс выполнения сроков</a:t>
                </a: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Отклонение от СМГ, дней</a:t>
                </a:r>
              </a:p>
            </p:txBody>
          </p:sp>
          <p:sp>
            <p:nvSpPr>
              <p:cNvPr id="33" name="TextBox 21">
                <a:extLst>
                  <a:ext uri="{FF2B5EF4-FFF2-40B4-BE49-F238E27FC236}">
                    <a16:creationId xmlns:a16="http://schemas.microsoft.com/office/drawing/2014/main" id="{99445405-77DF-0E3A-B221-736DFA73472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9" y="2379258"/>
                <a:ext cx="2569214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el-GR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Δ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от плановой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числ-ти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чел</a:t>
                </a:r>
              </a:p>
              <a:p>
                <a:pPr marL="119063" indent="-119063">
                  <a:lnSpc>
                    <a:spcPct val="8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000"/>
                </a:pPr>
                <a:r>
                  <a:rPr lang="el-GR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Δ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от плановой кол-ва техники,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шт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4" name="TextBox 22">
                <a:extLst>
                  <a:ext uri="{FF2B5EF4-FFF2-40B4-BE49-F238E27FC236}">
                    <a16:creationId xmlns:a16="http://schemas.microsoft.com/office/drawing/2014/main" id="{85C59D28-02BA-ABA4-3E54-2536398C80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9" y="2956061"/>
                <a:ext cx="2569214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 готовности РД</a:t>
                </a: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обеспеченность работ РД,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дн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5" name="Oval 48">
                <a:extLst>
                  <a:ext uri="{FF2B5EF4-FFF2-40B4-BE49-F238E27FC236}">
                    <a16:creationId xmlns:a16="http://schemas.microsoft.com/office/drawing/2014/main" id="{7CE92DF2-DB5C-1B2F-4EE8-E8E0644BF71F}"/>
                  </a:ext>
                </a:extLst>
              </p:cNvPr>
              <p:cNvSpPr/>
              <p:nvPr/>
            </p:nvSpPr>
            <p:spPr>
              <a:xfrm>
                <a:off x="4712515" y="1805590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Oval 49">
                <a:extLst>
                  <a:ext uri="{FF2B5EF4-FFF2-40B4-BE49-F238E27FC236}">
                    <a16:creationId xmlns:a16="http://schemas.microsoft.com/office/drawing/2014/main" id="{892B46D0-6CFC-8DD3-58C9-14C03F8BF2D2}"/>
                  </a:ext>
                </a:extLst>
              </p:cNvPr>
              <p:cNvSpPr/>
              <p:nvPr/>
            </p:nvSpPr>
            <p:spPr>
              <a:xfrm>
                <a:off x="4712515" y="2360375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7" name="Oval 50">
                <a:extLst>
                  <a:ext uri="{FF2B5EF4-FFF2-40B4-BE49-F238E27FC236}">
                    <a16:creationId xmlns:a16="http://schemas.microsoft.com/office/drawing/2014/main" id="{A8032036-5CA1-B60E-0F56-DA68E5C62216}"/>
                  </a:ext>
                </a:extLst>
              </p:cNvPr>
              <p:cNvSpPr/>
              <p:nvPr/>
            </p:nvSpPr>
            <p:spPr>
              <a:xfrm>
                <a:off x="4712515" y="2935609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8" name="Oval 51">
                <a:extLst>
                  <a:ext uri="{FF2B5EF4-FFF2-40B4-BE49-F238E27FC236}">
                    <a16:creationId xmlns:a16="http://schemas.microsoft.com/office/drawing/2014/main" id="{B73D0B57-94DE-EA12-3707-F9ACDDB068DD}"/>
                  </a:ext>
                </a:extLst>
              </p:cNvPr>
              <p:cNvSpPr/>
              <p:nvPr/>
            </p:nvSpPr>
            <p:spPr>
              <a:xfrm>
                <a:off x="4712515" y="3517289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9" name="Oval 52">
                <a:extLst>
                  <a:ext uri="{FF2B5EF4-FFF2-40B4-BE49-F238E27FC236}">
                    <a16:creationId xmlns:a16="http://schemas.microsoft.com/office/drawing/2014/main" id="{709FA26B-23EA-2DB9-A574-1F5E941D0CD6}"/>
                  </a:ext>
                </a:extLst>
              </p:cNvPr>
              <p:cNvSpPr/>
              <p:nvPr/>
            </p:nvSpPr>
            <p:spPr>
              <a:xfrm>
                <a:off x="4712515" y="4091703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0" name="Oval 53">
                <a:extLst>
                  <a:ext uri="{FF2B5EF4-FFF2-40B4-BE49-F238E27FC236}">
                    <a16:creationId xmlns:a16="http://schemas.microsoft.com/office/drawing/2014/main" id="{49B1146B-CA6B-1CC8-892D-D9852B20B4B7}"/>
                  </a:ext>
                </a:extLst>
              </p:cNvPr>
              <p:cNvSpPr/>
              <p:nvPr/>
            </p:nvSpPr>
            <p:spPr>
              <a:xfrm>
                <a:off x="4712515" y="4673169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1" name="Oval 54">
                <a:extLst>
                  <a:ext uri="{FF2B5EF4-FFF2-40B4-BE49-F238E27FC236}">
                    <a16:creationId xmlns:a16="http://schemas.microsoft.com/office/drawing/2014/main" id="{BB8E951A-62A3-DB12-E8EA-798014BA616D}"/>
                  </a:ext>
                </a:extLst>
              </p:cNvPr>
              <p:cNvSpPr/>
              <p:nvPr/>
            </p:nvSpPr>
            <p:spPr>
              <a:xfrm>
                <a:off x="4712515" y="5233208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7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2" name="Oval 55">
                <a:extLst>
                  <a:ext uri="{FF2B5EF4-FFF2-40B4-BE49-F238E27FC236}">
                    <a16:creationId xmlns:a16="http://schemas.microsoft.com/office/drawing/2014/main" id="{D411E13C-E5B9-12BB-4995-4552F915A72E}"/>
                  </a:ext>
                </a:extLst>
              </p:cNvPr>
              <p:cNvSpPr/>
              <p:nvPr/>
            </p:nvSpPr>
            <p:spPr>
              <a:xfrm>
                <a:off x="4712515" y="5995932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3" name="Oval 56">
                <a:extLst>
                  <a:ext uri="{FF2B5EF4-FFF2-40B4-BE49-F238E27FC236}">
                    <a16:creationId xmlns:a16="http://schemas.microsoft.com/office/drawing/2014/main" id="{7FE313FD-F39A-C79D-3C94-7DD5697BCED7}"/>
                  </a:ext>
                </a:extLst>
              </p:cNvPr>
              <p:cNvSpPr/>
              <p:nvPr/>
            </p:nvSpPr>
            <p:spPr>
              <a:xfrm>
                <a:off x="4712515" y="6556578"/>
                <a:ext cx="219456" cy="219456"/>
              </a:xfrm>
              <a:prstGeom prst="ellipse">
                <a:avLst/>
              </a:prstGeom>
              <a:solidFill>
                <a:schemeClr val="tx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80000"/>
                  </a:lnSpc>
                </a:pPr>
                <a:r>
                  <a:rPr lang="ru-RU" sz="1100" b="1">
                    <a:latin typeface="Calibri" panose="020F0502020204030204" pitchFamily="34" charset="0"/>
                    <a:cs typeface="Calibri" panose="020F0502020204030204" pitchFamily="34" charset="0"/>
                  </a:rPr>
                  <a:t>9</a:t>
                </a:r>
                <a:endParaRPr lang="en-US" sz="1100" b="1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4" name="TextBox 32">
                <a:extLst>
                  <a:ext uri="{FF2B5EF4-FFF2-40B4-BE49-F238E27FC236}">
                    <a16:creationId xmlns:a16="http://schemas.microsoft.com/office/drawing/2014/main" id="{15EC73D7-B068-6544-B4A0-3889A278E83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9" y="3531559"/>
                <a:ext cx="2569215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 ППР с замечаниями</a:t>
                </a: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обеспеченность работ ППР,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дн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5" name="TextBox 33">
                <a:extLst>
                  <a:ext uri="{FF2B5EF4-FFF2-40B4-BE49-F238E27FC236}">
                    <a16:creationId xmlns:a16="http://schemas.microsoft.com/office/drawing/2014/main" id="{81940974-0FB9-42A5-6B67-D85D4414D7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8" y="4093146"/>
                <a:ext cx="2803131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 МТР/ОТО не прошедших контроль</a:t>
                </a: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 не устраненных предписаний</a:t>
                </a:r>
              </a:p>
            </p:txBody>
          </p:sp>
          <p:sp>
            <p:nvSpPr>
              <p:cNvPr id="46" name="TextBox 34">
                <a:extLst>
                  <a:ext uri="{FF2B5EF4-FFF2-40B4-BE49-F238E27FC236}">
                    <a16:creationId xmlns:a16="http://schemas.microsoft.com/office/drawing/2014/main" id="{6F0E3620-D012-A813-93E3-ED82FE8D44B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7" y="4665853"/>
                <a:ext cx="3095284" cy="5433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Кол-во выполненных измерений, шт.</a:t>
                </a: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Превышение допустим. отклонений,%</a:t>
                </a:r>
              </a:p>
            </p:txBody>
          </p:sp>
          <p:sp>
            <p:nvSpPr>
              <p:cNvPr id="47" name="TextBox 35">
                <a:extLst>
                  <a:ext uri="{FF2B5EF4-FFF2-40B4-BE49-F238E27FC236}">
                    <a16:creationId xmlns:a16="http://schemas.microsoft.com/office/drawing/2014/main" id="{AD4CB37C-41BA-52F2-367D-8B243E378C0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8" y="5241929"/>
                <a:ext cx="2924083" cy="9768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indent="-119063">
                  <a:lnSpc>
                    <a:spcPct val="8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ГСН: Кол-во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откр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./</a:t>
                </a:r>
                <a:r>
                  <a:rPr lang="ru-RU" sz="1100" kern="0" err="1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просроч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пред-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ий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шт.</a:t>
                </a:r>
              </a:p>
              <a:p>
                <a:pPr marL="119063" indent="-119063">
                  <a:lnSpc>
                    <a:spcPct val="80000"/>
                  </a:lnSpc>
                  <a:spcBef>
                    <a:spcPts val="600"/>
                  </a:spcBef>
                  <a:buFont typeface="Arial" panose="020B0604020202020204" pitchFamily="34" charset="0"/>
                  <a:buChar char="•"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СК: Кол-во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откр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./</a:t>
                </a:r>
                <a:r>
                  <a:rPr lang="ru-RU" sz="1100" kern="0" err="1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просроч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п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ред-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ий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шт.</a:t>
                </a: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АН: Кол-во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откр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./</a:t>
                </a:r>
                <a:r>
                  <a:rPr lang="ru-RU" sz="1100" kern="0" err="1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просроч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пред-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ий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шт.</a:t>
                </a:r>
              </a:p>
            </p:txBody>
          </p:sp>
          <p:sp>
            <p:nvSpPr>
              <p:cNvPr id="48" name="TextBox 36">
                <a:extLst>
                  <a:ext uri="{FF2B5EF4-FFF2-40B4-BE49-F238E27FC236}">
                    <a16:creationId xmlns:a16="http://schemas.microsoft.com/office/drawing/2014/main" id="{A4A28240-2588-4AF2-AB99-24D6097A440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53406" y="6108635"/>
                <a:ext cx="3248865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el-GR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Δ</a:t>
                </a:r>
                <a:r>
                  <a:rPr lang="en-US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кол-ва проверенной ИД от плана</a:t>
                </a:r>
                <a:r>
                  <a:rPr lang="en-US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,%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% ИД с замечаниями</a:t>
                </a:r>
              </a:p>
            </p:txBody>
          </p:sp>
          <p:cxnSp>
            <p:nvCxnSpPr>
              <p:cNvPr id="49" name="Straight Connector 72">
                <a:extLst>
                  <a:ext uri="{FF2B5EF4-FFF2-40B4-BE49-F238E27FC236}">
                    <a16:creationId xmlns:a16="http://schemas.microsoft.com/office/drawing/2014/main" id="{8CFD9958-C5DB-4B35-DDF2-99A6AD3226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6423" y="6569869"/>
                <a:ext cx="5580000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TextBox 38">
                <a:extLst>
                  <a:ext uri="{FF2B5EF4-FFF2-40B4-BE49-F238E27FC236}">
                    <a16:creationId xmlns:a16="http://schemas.microsoft.com/office/drawing/2014/main" id="{8E50228E-7483-69C1-267C-C32033269DD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443308" y="6608869"/>
                <a:ext cx="3248865" cy="285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19063" marR="0" lvl="0" indent="-119063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buFont typeface="Arial" panose="020B0604020202020204" pitchFamily="34" charset="0"/>
                  <a:buChar char="•"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Замечания по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предост-ию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ru-RU" sz="1100" kern="0" err="1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отч-ти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, шт.</a:t>
                </a:r>
              </a:p>
            </p:txBody>
          </p:sp>
          <p:sp>
            <p:nvSpPr>
              <p:cNvPr id="51" name="TextBox 39">
                <a:extLst>
                  <a:ext uri="{FF2B5EF4-FFF2-40B4-BE49-F238E27FC236}">
                    <a16:creationId xmlns:a16="http://schemas.microsoft.com/office/drawing/2014/main" id="{E4320674-EC17-9F37-D5BC-24DC70734F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9" y="1793785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105%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+12%)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-4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2" name="TextBox 40">
                <a:extLst>
                  <a:ext uri="{FF2B5EF4-FFF2-40B4-BE49-F238E27FC236}">
                    <a16:creationId xmlns:a16="http://schemas.microsoft.com/office/drawing/2014/main" id="{65506D80-1AE4-EB74-7929-AFB66995453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9" y="2379258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3" name="TextBox 41">
                <a:extLst>
                  <a:ext uri="{FF2B5EF4-FFF2-40B4-BE49-F238E27FC236}">
                    <a16:creationId xmlns:a16="http://schemas.microsoft.com/office/drawing/2014/main" id="{A3264381-9D54-7762-2C3E-74737EC2D08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9" y="2956061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36%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+3%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4" name="TextBox 42">
                <a:extLst>
                  <a:ext uri="{FF2B5EF4-FFF2-40B4-BE49-F238E27FC236}">
                    <a16:creationId xmlns:a16="http://schemas.microsoft.com/office/drawing/2014/main" id="{7DE5A21C-EC95-BC84-826C-C1AF6B87BE6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9" y="3531559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-5%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5" name="TextBox 43">
                <a:extLst>
                  <a:ext uri="{FF2B5EF4-FFF2-40B4-BE49-F238E27FC236}">
                    <a16:creationId xmlns:a16="http://schemas.microsoft.com/office/drawing/2014/main" id="{6CE81BBD-2E85-7C4A-87CF-7BF70504911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8" y="4093146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10%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+3%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  <a:endParaRPr lang="ru-RU" sz="1100" kern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15%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+7%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6" name="TextBox 44">
                <a:extLst>
                  <a:ext uri="{FF2B5EF4-FFF2-40B4-BE49-F238E27FC236}">
                    <a16:creationId xmlns:a16="http://schemas.microsoft.com/office/drawing/2014/main" id="{40BAC356-7178-E10A-0C6C-C64892E347C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8" y="4665852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 (+6) 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3%</a:t>
                </a:r>
              </a:p>
            </p:txBody>
          </p:sp>
          <p:sp>
            <p:nvSpPr>
              <p:cNvPr id="57" name="TextBox 45">
                <a:extLst>
                  <a:ext uri="{FF2B5EF4-FFF2-40B4-BE49-F238E27FC236}">
                    <a16:creationId xmlns:a16="http://schemas.microsoft.com/office/drawing/2014/main" id="{CDC07402-E11F-5E5F-C9EB-B0127864756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94955" y="5199730"/>
                <a:ext cx="1450833" cy="809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  <a:spcBef>
                    <a:spcPts val="600"/>
                  </a:spcBef>
                  <a:defRPr sz="1000"/>
                </a:pP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+3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/ </a:t>
                </a: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 sz="1000"/>
                </a:pP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/ </a:t>
                </a:r>
                <a:r>
                  <a:rPr lang="ru-RU" sz="1100" kern="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-3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 sz="1000"/>
                </a:pP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 dirty="0"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/ </a:t>
                </a:r>
                <a:r>
                  <a:rPr lang="ru-RU" sz="1100" kern="0" dirty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 dirty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ru-RU" sz="1100" kern="0" dirty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8" name="TextBox 46">
                <a:extLst>
                  <a:ext uri="{FF2B5EF4-FFF2-40B4-BE49-F238E27FC236}">
                    <a16:creationId xmlns:a16="http://schemas.microsoft.com/office/drawing/2014/main" id="{E8718473-719B-ACB0-E39B-3056D1A91CB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8" y="6017969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-3% 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-2%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0%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-5%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59" name="TextBox 47">
                <a:extLst>
                  <a:ext uri="{FF2B5EF4-FFF2-40B4-BE49-F238E27FC236}">
                    <a16:creationId xmlns:a16="http://schemas.microsoft.com/office/drawing/2014/main" id="{AB05DBE7-ABD2-D4C4-59AD-88FACF5072F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63058" y="6608869"/>
                <a:ext cx="1591056" cy="285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-3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0" name="TextBox 48">
                <a:extLst>
                  <a:ext uri="{FF2B5EF4-FFF2-40B4-BE49-F238E27FC236}">
                    <a16:creationId xmlns:a16="http://schemas.microsoft.com/office/drawing/2014/main" id="{B3FB1534-C0E0-8FFA-BE71-9D5DABE34E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4" y="1793785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105%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+12%)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-4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1" name="TextBox 49">
                <a:extLst>
                  <a:ext uri="{FF2B5EF4-FFF2-40B4-BE49-F238E27FC236}">
                    <a16:creationId xmlns:a16="http://schemas.microsoft.com/office/drawing/2014/main" id="{C1E65CB0-67AB-8F22-3CEB-F7DE1BA558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4" y="2379258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2" name="TextBox 50">
                <a:extLst>
                  <a:ext uri="{FF2B5EF4-FFF2-40B4-BE49-F238E27FC236}">
                    <a16:creationId xmlns:a16="http://schemas.microsoft.com/office/drawing/2014/main" id="{EEA8E3B3-A724-886D-078D-156CD776D3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4" y="2956061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36%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+3%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5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3" name="TextBox 51">
                <a:extLst>
                  <a:ext uri="{FF2B5EF4-FFF2-40B4-BE49-F238E27FC236}">
                    <a16:creationId xmlns:a16="http://schemas.microsoft.com/office/drawing/2014/main" id="{18105E99-8148-BAEA-5A82-643AEA37F7D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4" y="3531559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20%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-5%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4" name="TextBox 52">
                <a:extLst>
                  <a:ext uri="{FF2B5EF4-FFF2-40B4-BE49-F238E27FC236}">
                    <a16:creationId xmlns:a16="http://schemas.microsoft.com/office/drawing/2014/main" id="{55177E2B-94FB-8CF8-5990-A5939C1442F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4" y="4093146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10% 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+3%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15%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+7%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5" name="TextBox 53">
                <a:extLst>
                  <a:ext uri="{FF2B5EF4-FFF2-40B4-BE49-F238E27FC236}">
                    <a16:creationId xmlns:a16="http://schemas.microsoft.com/office/drawing/2014/main" id="{EB97C585-1FA2-033B-753D-572EB100BE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2" y="4665852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25 (+6) 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3%</a:t>
                </a:r>
              </a:p>
            </p:txBody>
          </p:sp>
          <p:sp>
            <p:nvSpPr>
              <p:cNvPr id="66" name="TextBox 54">
                <a:extLst>
                  <a:ext uri="{FF2B5EF4-FFF2-40B4-BE49-F238E27FC236}">
                    <a16:creationId xmlns:a16="http://schemas.microsoft.com/office/drawing/2014/main" id="{9FC03249-BE27-E4B5-F167-8227E34B613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46741" y="5210279"/>
                <a:ext cx="1450833" cy="809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80000"/>
                  </a:lnSpc>
                  <a:spcBef>
                    <a:spcPts val="600"/>
                  </a:spcBef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+3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/ 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+1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6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/ 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-3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>
                  <a:lnSpc>
                    <a:spcPct val="80000"/>
                  </a:lnSpc>
                  <a:spcBef>
                    <a:spcPts val="600"/>
                  </a:spcBef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0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 / 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-1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7" name="TextBox 55">
                <a:extLst>
                  <a:ext uri="{FF2B5EF4-FFF2-40B4-BE49-F238E27FC236}">
                    <a16:creationId xmlns:a16="http://schemas.microsoft.com/office/drawing/2014/main" id="{C37F0925-0E97-0C8B-FABF-2565F066C25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2" y="6017969"/>
                <a:ext cx="1591056" cy="5475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-3% 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(</a:t>
                </a: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-2%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0%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-5%</a:t>
                </a:r>
                <a:r>
                  <a:rPr lang="ru-RU" sz="1100" kern="0"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sp>
            <p:nvSpPr>
              <p:cNvPr id="68" name="TextBox 56">
                <a:extLst>
                  <a:ext uri="{FF2B5EF4-FFF2-40B4-BE49-F238E27FC236}">
                    <a16:creationId xmlns:a16="http://schemas.microsoft.com/office/drawing/2014/main" id="{200C41F7-5978-6F74-8246-2C722C5CFF9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0614842" y="6608869"/>
                <a:ext cx="1591056" cy="2853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R="0" lvl="0" defTabSz="914400" rtl="0" eaLnBrk="1" fontAlgn="auto" latinLnBrk="0" hangingPunct="1">
                  <a:lnSpc>
                    <a:spcPct val="8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Tx/>
                  <a:tabLst/>
                  <a:defRPr sz="1000"/>
                </a:pPr>
                <a:r>
                  <a:rPr lang="ru-RU" sz="1100" kern="0">
                    <a:solidFill>
                      <a:srgbClr val="C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8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(</a:t>
                </a:r>
                <a:r>
                  <a:rPr lang="ru-RU" sz="1100" kern="0">
                    <a:solidFill>
                      <a:srgbClr val="00B05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-3</a:t>
                </a:r>
                <a:r>
                  <a:rPr lang="ru-RU" sz="1100" kern="0">
                    <a:solidFill>
                      <a:srgbClr val="00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)</a:t>
                </a:r>
              </a:p>
            </p:txBody>
          </p:sp>
          <p:cxnSp>
            <p:nvCxnSpPr>
              <p:cNvPr id="69" name="Straight Connector 198">
                <a:extLst>
                  <a:ext uri="{FF2B5EF4-FFF2-40B4-BE49-F238E27FC236}">
                    <a16:creationId xmlns:a16="http://schemas.microsoft.com/office/drawing/2014/main" id="{223AD0ED-A16F-F62D-C62D-CC37ADA905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46130" y="5939615"/>
                <a:ext cx="5621151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199">
                <a:extLst>
                  <a:ext uri="{FF2B5EF4-FFF2-40B4-BE49-F238E27FC236}">
                    <a16:creationId xmlns:a16="http://schemas.microsoft.com/office/drawing/2014/main" id="{6A182285-283C-E93F-0C2B-64B5835776C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6423" y="5217161"/>
                <a:ext cx="5729475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200">
                <a:extLst>
                  <a:ext uri="{FF2B5EF4-FFF2-40B4-BE49-F238E27FC236}">
                    <a16:creationId xmlns:a16="http://schemas.microsoft.com/office/drawing/2014/main" id="{2F6C35F7-9DBD-12B5-88A5-0D1EBDA7B1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6423" y="4655461"/>
                <a:ext cx="5621151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201">
                <a:extLst>
                  <a:ext uri="{FF2B5EF4-FFF2-40B4-BE49-F238E27FC236}">
                    <a16:creationId xmlns:a16="http://schemas.microsoft.com/office/drawing/2014/main" id="{321C5115-12C8-3AEA-5120-158D4CF4CC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6423" y="4071261"/>
                <a:ext cx="5621151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202">
                <a:extLst>
                  <a:ext uri="{FF2B5EF4-FFF2-40B4-BE49-F238E27FC236}">
                    <a16:creationId xmlns:a16="http://schemas.microsoft.com/office/drawing/2014/main" id="{8A1066A2-51DA-CB30-AA73-815DE52710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6423" y="3494670"/>
                <a:ext cx="5621151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203">
                <a:extLst>
                  <a:ext uri="{FF2B5EF4-FFF2-40B4-BE49-F238E27FC236}">
                    <a16:creationId xmlns:a16="http://schemas.microsoft.com/office/drawing/2014/main" id="{5405690B-0E35-87CC-2339-6F6C22511A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6423" y="2932210"/>
                <a:ext cx="5621151" cy="0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204">
                <a:extLst>
                  <a:ext uri="{FF2B5EF4-FFF2-40B4-BE49-F238E27FC236}">
                    <a16:creationId xmlns:a16="http://schemas.microsoft.com/office/drawing/2014/main" id="{954C3FC7-E00B-4B8D-D902-B0AA2E8938D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476423" y="2332393"/>
                <a:ext cx="5580000" cy="1531"/>
              </a:xfrm>
              <a:prstGeom prst="line">
                <a:avLst/>
              </a:prstGeom>
              <a:ln>
                <a:solidFill>
                  <a:schemeClr val="bg2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TextBox 64">
              <a:extLst>
                <a:ext uri="{FF2B5EF4-FFF2-40B4-BE49-F238E27FC236}">
                  <a16:creationId xmlns:a16="http://schemas.microsoft.com/office/drawing/2014/main" id="{2F4258DF-971E-150A-4354-2685130F1F1A}"/>
                </a:ext>
              </a:extLst>
            </p:cNvPr>
            <p:cNvSpPr txBox="1">
              <a:spLocks/>
            </p:cNvSpPr>
            <p:nvPr/>
          </p:nvSpPr>
          <p:spPr>
            <a:xfrm>
              <a:off x="4749545" y="6477615"/>
              <a:ext cx="5303520" cy="2538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600"/>
                </a:spcBef>
                <a:defRPr sz="1000"/>
              </a:pPr>
              <a:r>
                <a:rPr lang="ru-RU" sz="900" kern="0">
                  <a:solidFill>
                    <a:srgbClr val="00B05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Зеленый </a:t>
              </a:r>
              <a:r>
                <a:rPr lang="ru-RU" sz="900" kern="0">
                  <a:latin typeface="Calibri" panose="020F0502020204030204" pitchFamily="34" charset="0"/>
                  <a:cs typeface="Calibri" panose="020F0502020204030204" pitchFamily="34" charset="0"/>
                </a:rPr>
                <a:t>– положительная динамика      </a:t>
              </a:r>
              <a:r>
                <a:rPr lang="ru-RU" sz="900" kern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Красный </a:t>
              </a:r>
              <a:r>
                <a:rPr lang="ru-RU" sz="900" kern="0">
                  <a:latin typeface="Calibri" panose="020F0502020204030204" pitchFamily="34" charset="0"/>
                  <a:cs typeface="Calibri" panose="020F0502020204030204" pitchFamily="34" charset="0"/>
                </a:rPr>
                <a:t>– отрицательная динамика</a:t>
              </a:r>
            </a:p>
          </p:txBody>
        </p:sp>
        <p:cxnSp>
          <p:nvCxnSpPr>
            <p:cNvPr id="15" name="Straight Connector 115">
              <a:extLst>
                <a:ext uri="{FF2B5EF4-FFF2-40B4-BE49-F238E27FC236}">
                  <a16:creationId xmlns:a16="http://schemas.microsoft.com/office/drawing/2014/main" id="{8CCF632A-3118-06FA-0DD6-C6D528446559}"/>
                </a:ext>
              </a:extLst>
            </p:cNvPr>
            <p:cNvCxnSpPr>
              <a:cxnSpLocks/>
            </p:cNvCxnSpPr>
            <p:nvPr/>
          </p:nvCxnSpPr>
          <p:spPr>
            <a:xfrm>
              <a:off x="10600523" y="1296328"/>
              <a:ext cx="0" cy="539845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itle 1">
              <a:extLst>
                <a:ext uri="{FF2B5EF4-FFF2-40B4-BE49-F238E27FC236}">
                  <a16:creationId xmlns:a16="http://schemas.microsoft.com/office/drawing/2014/main" id="{E70BE4CD-A71C-B099-098F-CB6F3432CBE0}"/>
                </a:ext>
              </a:extLst>
            </p:cNvPr>
            <p:cNvSpPr txBox="1">
              <a:spLocks/>
            </p:cNvSpPr>
            <p:nvPr/>
          </p:nvSpPr>
          <p:spPr>
            <a:xfrm>
              <a:off x="4682088" y="1089578"/>
              <a:ext cx="7431321" cy="313932"/>
            </a:xfrm>
            <a:prstGeom prst="rect">
              <a:avLst/>
            </a:prstGeom>
            <a:solidFill>
              <a:srgbClr val="244D5B"/>
            </a:solidFill>
          </p:spPr>
          <p:txBody>
            <a:bodyPr vert="horz" wrap="square" lIns="91440" tIns="45720" rIns="91440" bIns="45720" rtlCol="0" anchor="ctr" anchorCtr="0">
              <a:spAutoFit/>
            </a:bodyPr>
            <a:lstStyle>
              <a:defPPr>
                <a:defRPr lang="ru-RU"/>
              </a:defPPr>
              <a:lvl1pPr marL="0"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2800" b="1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1400">
                  <a:solidFill>
                    <a:schemeClr val="bg1"/>
                  </a:solidFill>
                  <a:latin typeface="+mn-lt"/>
                  <a:cs typeface="Calibri"/>
                </a:rPr>
                <a:t>Карта метрик эффективности за неделю ХХ.ХХ-ХХ.ХХ.2026</a:t>
              </a:r>
              <a:endParaRPr lang="en-US" sz="1400">
                <a:solidFill>
                  <a:schemeClr val="bg1"/>
                </a:solidFill>
                <a:latin typeface="+mn-lt"/>
                <a:cs typeface="Calibri" panose="020F0502020204030204" pitchFamily="34" charset="0"/>
              </a:endParaRPr>
            </a:p>
          </p:txBody>
        </p:sp>
      </p:grp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465118D-ED00-4049-8FDA-276435E01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14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839022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5250" y="658235"/>
            <a:ext cx="11055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274F5D"/>
                </a:solidFill>
                <a:latin typeface="Geologica Light" pitchFamily="2" charset="0"/>
              </a:rPr>
              <a:t>НАШИ ОСНОВНЫЕ ПРЕИМУЩЕСТВА</a:t>
            </a:r>
            <a:endParaRPr lang="se-SE" sz="2400" b="1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955250" y="1682885"/>
            <a:ext cx="5483650" cy="619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Мы – строители с 20-летним подтвержденным опытом и обширной географией проектов. </a:t>
            </a:r>
            <a:endParaRPr lang="ru-RU" sz="1600" dirty="0">
              <a:solidFill>
                <a:srgbClr val="274F5D"/>
              </a:solidFill>
              <a:latin typeface="Geologica Light" pitchFamily="2" charset="0"/>
              <a:ea typeface="Calibri"/>
              <a:cs typeface="Calibri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955250" y="2393992"/>
            <a:ext cx="5331250" cy="619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Наша уникальная методология позволяет управлять объектами на любом ПО.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955250" y="3125199"/>
            <a:ext cx="5331250" cy="6192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Мы защищаем интересы заказчика на каждом этапе строительства.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955250" y="3856406"/>
            <a:ext cx="5788450" cy="60760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Формируем простую и понятную динамическую отчетность, доступную с телефона 24/7.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2582869" y="4717518"/>
            <a:ext cx="3433370" cy="88274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Минимизируем Вашу вовлеченность и высвобождаем время для управленческой команды.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7360153" y="3997339"/>
            <a:ext cx="4616450" cy="1673150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Мы не ограничиваемся фиксацией отклонений и подготовкой предписаний. Мы выявляем причины, оцениваем последствия и организуем действия, которые возвращают проект в управляемое состояние.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7360153" y="1684055"/>
            <a:ext cx="4454950" cy="150060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Оптимизируем затраты и сокращаем сроки строительства. Разработали уникальную систему, позволяющую сокращать сроки проекта на 10% и более.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600" dirty="0">
              <a:solidFill>
                <a:srgbClr val="274F5D"/>
              </a:solidFill>
              <a:latin typeface="Geologica Light" pitchFamily="2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8809FFCD-B077-6129-19B7-33D834DE321C}"/>
              </a:ext>
            </a:extLst>
          </p:cNvPr>
          <p:cNvSpPr/>
          <p:nvPr/>
        </p:nvSpPr>
        <p:spPr>
          <a:xfrm>
            <a:off x="7360153" y="2933525"/>
            <a:ext cx="4454950" cy="87107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600" dirty="0">
                <a:solidFill>
                  <a:srgbClr val="274F5D"/>
                </a:solidFill>
                <a:latin typeface="Geologica Light" pitchFamily="2" charset="0"/>
              </a:rPr>
              <a:t>Не только адаптируем IT-решения под каждый проект, но и обучаем коллег и заказчиков ими пользоваться.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393220" y="1682885"/>
            <a:ext cx="438261" cy="47173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393219" y="2398221"/>
            <a:ext cx="438261" cy="47173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393218" y="3113557"/>
            <a:ext cx="438261" cy="47173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393218" y="3856406"/>
            <a:ext cx="438261" cy="471739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6663397" y="1701683"/>
            <a:ext cx="438261" cy="471739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6663397" y="2950454"/>
            <a:ext cx="438261" cy="471739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2057145" y="4717518"/>
            <a:ext cx="438261" cy="471739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98" t="22123" r="31379" b="22465"/>
          <a:stretch/>
        </p:blipFill>
        <p:spPr>
          <a:xfrm>
            <a:off x="6663397" y="4029465"/>
            <a:ext cx="438261" cy="471739"/>
          </a:xfrm>
          <a:prstGeom prst="rect">
            <a:avLst/>
          </a:prstGeom>
        </p:spPr>
      </p:pic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DC7F95-7B86-440F-BFCC-0DD7BFC8C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15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11968707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1075"/>
            <a:stretch/>
          </p:blipFill>
          <p:spPr>
            <a:xfrm>
              <a:off x="0" y="0"/>
              <a:ext cx="9622564" cy="6858000"/>
            </a:xfrm>
            <a:prstGeom prst="rect">
              <a:avLst/>
            </a:prstGeom>
          </p:spPr>
        </p:pic>
        <p:sp>
          <p:nvSpPr>
            <p:cNvPr id="6" name="Прямоугольник 5"/>
            <p:cNvSpPr/>
            <p:nvPr/>
          </p:nvSpPr>
          <p:spPr>
            <a:xfrm>
              <a:off x="9468740" y="0"/>
              <a:ext cx="2723260" cy="6858000"/>
            </a:xfrm>
            <a:prstGeom prst="rect">
              <a:avLst/>
            </a:prstGeom>
            <a:solidFill>
              <a:srgbClr val="2037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e-SE"/>
            </a:p>
          </p:txBody>
        </p:sp>
      </p:grp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85" t="29958" r="14638" b="29094"/>
          <a:stretch/>
        </p:blipFill>
        <p:spPr>
          <a:xfrm>
            <a:off x="8704949" y="404471"/>
            <a:ext cx="3363226" cy="13481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D09E577-BD09-A238-E876-20A6292EC3A4}"/>
              </a:ext>
            </a:extLst>
          </p:cNvPr>
          <p:cNvSpPr txBox="1"/>
          <p:nvPr/>
        </p:nvSpPr>
        <p:spPr>
          <a:xfrm>
            <a:off x="3049873" y="1615034"/>
            <a:ext cx="334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E6E6E6"/>
                </a:solidFill>
                <a:latin typeface="Geologica" pitchFamily="2" charset="0"/>
              </a:rPr>
              <a:t>ООО «</a:t>
            </a:r>
            <a:r>
              <a:rPr lang="ru-RU" sz="1600" dirty="0" err="1">
                <a:solidFill>
                  <a:srgbClr val="E6E6E6"/>
                </a:solidFill>
                <a:latin typeface="Geologica" pitchFamily="2" charset="0"/>
              </a:rPr>
              <a:t>АйБиКон</a:t>
            </a:r>
            <a:r>
              <a:rPr lang="ru-RU" sz="1600" dirty="0">
                <a:solidFill>
                  <a:srgbClr val="E6E6E6"/>
                </a:solidFill>
                <a:latin typeface="Geologica" pitchFamily="2" charset="0"/>
              </a:rPr>
              <a:t>»</a:t>
            </a:r>
            <a:endParaRPr lang="se-SE" sz="1600" dirty="0">
              <a:solidFill>
                <a:srgbClr val="E6E6E6"/>
              </a:solidFill>
              <a:latin typeface="Geologica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82CC1E-250A-9D86-164D-1B34450AEB01}"/>
              </a:ext>
            </a:extLst>
          </p:cNvPr>
          <p:cNvSpPr txBox="1"/>
          <p:nvPr/>
        </p:nvSpPr>
        <p:spPr>
          <a:xfrm>
            <a:off x="3049873" y="2007246"/>
            <a:ext cx="334010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190020, г. Санкт-Петербург, </a:t>
            </a:r>
            <a:endParaRPr lang="ru-RU" dirty="0"/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наб. Обводного канала, дом 138, </a:t>
            </a:r>
            <a:endParaRPr lang="ru-RU" dirty="0"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корпус 1, лит. А</a:t>
            </a:r>
            <a:endParaRPr lang="ru-RU" dirty="0">
              <a:ea typeface="Calibri"/>
              <a:cs typeface="Calibri"/>
            </a:endParaRP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Коммерческий отдел:</a:t>
            </a: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en-US" sz="1400" dirty="0">
                <a:solidFill>
                  <a:srgbClr val="E6E6E6"/>
                </a:solidFill>
                <a:latin typeface="Geologica Light" pitchFamily="2" charset="0"/>
              </a:rPr>
              <a:t>+7 921 446 26 20</a:t>
            </a:r>
          </a:p>
          <a:p>
            <a:r>
              <a:rPr lang="en-US" sz="1400" dirty="0">
                <a:solidFill>
                  <a:srgbClr val="E6E6E6"/>
                </a:solidFill>
                <a:latin typeface="Geologica Light" pitchFamily="2" charset="0"/>
              </a:rPr>
              <a:t>sale@ibcon.ru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5313" y="786147"/>
            <a:ext cx="616153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3200" dirty="0">
                <a:solidFill>
                  <a:srgbClr val="EBE6E5"/>
                </a:solidFill>
                <a:latin typeface="Geologica Light" pitchFamily="2" charset="0"/>
              </a:rPr>
              <a:t>СПАСИБО ЗА ВНИМАНИЕ!</a:t>
            </a:r>
            <a:endParaRPr lang="se-SE" sz="3200" dirty="0">
              <a:solidFill>
                <a:srgbClr val="EBE6E5"/>
              </a:solidFill>
              <a:latin typeface="Geologica Ligh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D09E577-BD09-A238-E876-20A6292EC3A4}"/>
              </a:ext>
            </a:extLst>
          </p:cNvPr>
          <p:cNvSpPr txBox="1"/>
          <p:nvPr/>
        </p:nvSpPr>
        <p:spPr>
          <a:xfrm>
            <a:off x="3064320" y="3970176"/>
            <a:ext cx="33401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e-SE" sz="1600" dirty="0">
                <a:solidFill>
                  <a:srgbClr val="E6E6E6"/>
                </a:solidFill>
                <a:latin typeface="Geologica" pitchFamily="2" charset="0"/>
              </a:rPr>
              <a:t>https:// ibcon.ru/</a:t>
            </a:r>
          </a:p>
          <a:p>
            <a:r>
              <a:rPr lang="se-SE" sz="1600" dirty="0">
                <a:solidFill>
                  <a:srgbClr val="E6E6E6"/>
                </a:solidFill>
                <a:latin typeface="Geologica" pitchFamily="2" charset="0"/>
              </a:rPr>
              <a:t>https://ibcon-project.ru/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45BF3CC-0A64-4A53-9EC4-05F2D0C38C8D}"/>
              </a:ext>
            </a:extLst>
          </p:cNvPr>
          <p:cNvSpPr txBox="1"/>
          <p:nvPr/>
        </p:nvSpPr>
        <p:spPr>
          <a:xfrm>
            <a:off x="6096000" y="2915187"/>
            <a:ext cx="334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E6E6E6"/>
                </a:solidFill>
                <a:latin typeface="Geologica" pitchFamily="2" charset="0"/>
              </a:rPr>
              <a:t>ТОО «</a:t>
            </a:r>
            <a:r>
              <a:rPr lang="en-US" sz="1600" dirty="0">
                <a:solidFill>
                  <a:srgbClr val="E6E6E6"/>
                </a:solidFill>
                <a:latin typeface="Geologica" pitchFamily="2" charset="0"/>
              </a:rPr>
              <a:t>IBCON QZ</a:t>
            </a:r>
            <a:r>
              <a:rPr lang="ru-RU" sz="1600" dirty="0">
                <a:solidFill>
                  <a:srgbClr val="E6E6E6"/>
                </a:solidFill>
                <a:latin typeface="Geologica" pitchFamily="2" charset="0"/>
              </a:rPr>
              <a:t>»</a:t>
            </a:r>
            <a:endParaRPr lang="se-SE" sz="1600" dirty="0">
              <a:solidFill>
                <a:srgbClr val="E6E6E6"/>
              </a:solidFill>
              <a:latin typeface="Geologica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430E4A-ED32-41E7-B3EC-4C9BCB2060CA}"/>
              </a:ext>
            </a:extLst>
          </p:cNvPr>
          <p:cNvSpPr txBox="1"/>
          <p:nvPr/>
        </p:nvSpPr>
        <p:spPr>
          <a:xfrm>
            <a:off x="6096000" y="3354622"/>
            <a:ext cx="3340100" cy="289310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400" dirty="0">
                <a:solidFill>
                  <a:srgbClr val="E6E6E6"/>
                </a:solidFill>
                <a:latin typeface="Geologica Light" pitchFamily="2" charset="0"/>
              </a:rPr>
              <a:t>005000</a:t>
            </a:r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, г. Алматы, </a:t>
            </a:r>
            <a:endParaRPr lang="ru-RU" dirty="0"/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Проспект Аль-Фараби 17</a:t>
            </a:r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Блок4Б, </a:t>
            </a:r>
            <a:r>
              <a:rPr lang="ru-RU" sz="1400" dirty="0">
                <a:solidFill>
                  <a:srgbClr val="E6E6E6"/>
                </a:solidFill>
                <a:ea typeface="Calibri"/>
                <a:cs typeface="Calibri"/>
              </a:rPr>
              <a:t>Офис 1204</a:t>
            </a:r>
            <a:endParaRPr lang="ru-RU" dirty="0">
              <a:ea typeface="Calibri"/>
              <a:cs typeface="Calibri"/>
            </a:endParaRP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Коммерческий отдел:</a:t>
            </a: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en-US" sz="1400" dirty="0">
                <a:solidFill>
                  <a:srgbClr val="E6E6E6"/>
                </a:solidFill>
                <a:latin typeface="Geologica Light" pitchFamily="2" charset="0"/>
              </a:rPr>
              <a:t>+7 771 178 9245</a:t>
            </a:r>
          </a:p>
          <a:p>
            <a:r>
              <a:rPr lang="en-US" sz="1400" dirty="0">
                <a:solidFill>
                  <a:schemeClr val="bg1"/>
                </a:solidFill>
                <a:latin typeface="Geologica Light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Efimov.v@ibcon.ru</a:t>
            </a:r>
            <a:endParaRPr lang="ru-RU" sz="1400" dirty="0">
              <a:solidFill>
                <a:schemeClr val="bg1"/>
              </a:solidFill>
              <a:latin typeface="Geologica Light" pitchFamily="2" charset="0"/>
            </a:endParaRPr>
          </a:p>
          <a:p>
            <a:endParaRPr lang="ru-RU" sz="1400" dirty="0">
              <a:solidFill>
                <a:srgbClr val="E6E6E6"/>
              </a:solidFill>
              <a:latin typeface="Geologica" pitchFamily="2" charset="0"/>
            </a:endParaRPr>
          </a:p>
          <a:p>
            <a:r>
              <a:rPr lang="se-SE" sz="1400" dirty="0">
                <a:solidFill>
                  <a:srgbClr val="E6E6E6"/>
                </a:solidFill>
                <a:latin typeface="Geologica" pitchFamily="2" charset="0"/>
              </a:rPr>
              <a:t>https:// ibconqz.com/</a:t>
            </a:r>
          </a:p>
          <a:p>
            <a:r>
              <a:rPr lang="se-SE" sz="1400" dirty="0">
                <a:solidFill>
                  <a:srgbClr val="E6E6E6"/>
                </a:solidFill>
                <a:latin typeface="Geologica" pitchFamily="2" charset="0"/>
              </a:rPr>
              <a:t>https://azsk74.kz/</a:t>
            </a:r>
          </a:p>
          <a:p>
            <a:endParaRPr lang="ru-RU" sz="1400" dirty="0">
              <a:solidFill>
                <a:srgbClr val="E6E6E6"/>
              </a:solidFill>
              <a:latin typeface="Geologica Light" pitchFamily="2" charset="0"/>
            </a:endParaRP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D8B2FD3-BDB3-43C3-B86F-4AE41BB4B68F}"/>
              </a:ext>
            </a:extLst>
          </p:cNvPr>
          <p:cNvSpPr txBox="1"/>
          <p:nvPr/>
        </p:nvSpPr>
        <p:spPr>
          <a:xfrm>
            <a:off x="9007369" y="3732503"/>
            <a:ext cx="3340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solidFill>
                  <a:srgbClr val="E6E6E6"/>
                </a:solidFill>
                <a:latin typeface="Geologica" pitchFamily="2" charset="0"/>
              </a:rPr>
              <a:t>ООО «</a:t>
            </a:r>
            <a:r>
              <a:rPr lang="ru-RU" sz="1600" dirty="0" err="1">
                <a:solidFill>
                  <a:srgbClr val="E6E6E6"/>
                </a:solidFill>
              </a:rPr>
              <a:t>АйБиКон</a:t>
            </a:r>
            <a:r>
              <a:rPr lang="ru-RU" sz="1600" dirty="0">
                <a:solidFill>
                  <a:srgbClr val="E6E6E6"/>
                </a:solidFill>
              </a:rPr>
              <a:t> КР</a:t>
            </a:r>
            <a:r>
              <a:rPr lang="ru-RU" sz="1400" dirty="0">
                <a:solidFill>
                  <a:srgbClr val="E6E6E6"/>
                </a:solidFill>
              </a:rPr>
              <a:t>»</a:t>
            </a:r>
            <a:endParaRPr lang="se-SE" sz="1400" dirty="0">
              <a:solidFill>
                <a:srgbClr val="E6E6E6"/>
              </a:solidFill>
              <a:latin typeface="Geologica Light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FFCF76C-2253-4871-AD83-7AC02E6332D2}"/>
              </a:ext>
            </a:extLst>
          </p:cNvPr>
          <p:cNvSpPr txBox="1"/>
          <p:nvPr/>
        </p:nvSpPr>
        <p:spPr>
          <a:xfrm>
            <a:off x="9007369" y="4131267"/>
            <a:ext cx="3340100" cy="22467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ru-RU" sz="1400" dirty="0">
                <a:solidFill>
                  <a:srgbClr val="E6E6E6"/>
                </a:solidFill>
              </a:rPr>
              <a:t>г. Бишкек, Ленинский район, </a:t>
            </a:r>
          </a:p>
          <a:p>
            <a:r>
              <a:rPr lang="ru-RU" sz="1400" dirty="0">
                <a:solidFill>
                  <a:srgbClr val="E6E6E6"/>
                </a:solidFill>
              </a:rPr>
              <a:t>ул. Ч. Айтматова, 37</a:t>
            </a: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ru-RU" sz="1400" dirty="0">
                <a:solidFill>
                  <a:srgbClr val="E6E6E6"/>
                </a:solidFill>
                <a:latin typeface="Geologica Light" pitchFamily="2" charset="0"/>
              </a:rPr>
              <a:t>Коммерческий отдел:</a:t>
            </a: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  <a:p>
            <a:r>
              <a:rPr lang="ru-RU" sz="1400" dirty="0">
                <a:solidFill>
                  <a:srgbClr val="E6E6E6"/>
                </a:solidFill>
              </a:rPr>
              <a:t>+7 (903) 610-55-10</a:t>
            </a:r>
          </a:p>
          <a:p>
            <a:r>
              <a:rPr lang="en-US" sz="1400" dirty="0">
                <a:solidFill>
                  <a:schemeClr val="bg1"/>
                </a:solidFill>
                <a:latin typeface="Geologica Light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Vardanyants.e@ibcon.ru</a:t>
            </a:r>
            <a:endParaRPr lang="ru-RU" sz="1400" dirty="0">
              <a:solidFill>
                <a:schemeClr val="bg1"/>
              </a:solidFill>
              <a:latin typeface="Geologica Light" pitchFamily="2" charset="0"/>
            </a:endParaRPr>
          </a:p>
          <a:p>
            <a:endParaRPr lang="ru-RU" sz="1400" dirty="0">
              <a:solidFill>
                <a:srgbClr val="E6E6E6"/>
              </a:solidFill>
              <a:latin typeface="Geologica" pitchFamily="2" charset="0"/>
            </a:endParaRPr>
          </a:p>
          <a:p>
            <a:endParaRPr lang="ru-RU" sz="1400" dirty="0">
              <a:solidFill>
                <a:srgbClr val="E6E6E6"/>
              </a:solidFill>
              <a:latin typeface="Geologica Light" pitchFamily="2" charset="0"/>
            </a:endParaRPr>
          </a:p>
          <a:p>
            <a:endParaRPr lang="en-US" sz="1400" dirty="0">
              <a:solidFill>
                <a:srgbClr val="E6E6E6"/>
              </a:solidFill>
              <a:latin typeface="Geologica Light" pitchFamily="2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742FA0D-2910-4C1E-8CEB-EEB210152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2DF8DB-FF81-4D95-A81B-184ACE32D2E2}" type="slidenum">
              <a:rPr lang="se-SE" smtClean="0"/>
              <a:t>16</a:t>
            </a:fld>
            <a:endParaRPr lang="se-SE"/>
          </a:p>
        </p:txBody>
      </p:sp>
    </p:spTree>
    <p:extLst>
      <p:ext uri="{BB962C8B-B14F-4D97-AF65-F5344CB8AC3E}">
        <p14:creationId xmlns:p14="http://schemas.microsoft.com/office/powerpoint/2010/main" val="33797873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967</TotalTime>
  <Words>1652</Words>
  <Application>Microsoft Office PowerPoint</Application>
  <PresentationFormat>Широкоэкранный</PresentationFormat>
  <Paragraphs>246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Formular</vt:lpstr>
      <vt:lpstr>Geologica</vt:lpstr>
      <vt:lpstr>Geologica ExtraBold</vt:lpstr>
      <vt:lpstr>Geologica Light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Anna Shraifogel</dc:creator>
  <cp:lastModifiedBy>Валерий Евгеньевич Ефимов</cp:lastModifiedBy>
  <cp:revision>86</cp:revision>
  <dcterms:created xsi:type="dcterms:W3CDTF">2026-09-01T13:21:34Z</dcterms:created>
  <dcterms:modified xsi:type="dcterms:W3CDTF">2026-10-15T05:09:05Z</dcterms:modified>
</cp:coreProperties>
</file>