
<file path=[Content_Types].xml><?xml version="1.0" encoding="utf-8"?>
<Types xmlns="http://schemas.openxmlformats.org/package/2006/content-types"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embeddedFontLst>
    <p:embeddedFont>
      <p:font typeface="MiSans" panose="020B0604020202020204" charset="-122"/>
      <p:regular r:id="rId11"/>
    </p:embeddedFont>
    <p:embeddedFont>
      <p:font typeface="Noto Sans SC" panose="020B0604020202020204" charset="-128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473"/>
    <a:srgbClr val="8C8481"/>
    <a:srgbClr val="767471"/>
    <a:srgbClr val="3D3C40"/>
    <a:srgbClr val="C75B39"/>
    <a:srgbClr val="9695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40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80186B0-F8A4-4634-BB69-047A32DDE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A1A1A">
                  <a:alpha val="95000"/>
                </a:srgbClr>
              </a:gs>
              <a:gs pos="50000">
                <a:srgbClr val="1A1A1A">
                  <a:alpha val="85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CB9D749-C8E3-4C0E-9A1C-17BEB9FD7B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A1A1A">
                  <a:alpha val="95000"/>
                </a:srgbClr>
              </a:gs>
              <a:gs pos="43000">
                <a:srgbClr val="1A1A1A">
                  <a:alpha val="85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0242054" y="1136601"/>
            <a:ext cx="1571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050" kern="0" spc="53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г. </a:t>
            </a:r>
            <a:r>
              <a:rPr lang="en-US" sz="1050" kern="0" spc="53" dirty="0">
                <a:solidFill>
                  <a:srgbClr val="96959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ИШИМ</a:t>
            </a:r>
            <a:endParaRPr lang="en-US" sz="1600" dirty="0">
              <a:solidFill>
                <a:srgbClr val="969595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381000" y="2983409"/>
            <a:ext cx="1177290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Архитектура</a:t>
            </a: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54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Пространства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443865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81000" y="4781550"/>
            <a:ext cx="65151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5F5F5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Масштабное производство дверей</a:t>
            </a:r>
            <a:endParaRPr lang="en-US" sz="1600" dirty="0"/>
          </a:p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5F5F5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для больших проектов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81000" y="60007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514350" y="61341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1906" y="11906"/>
                </a:moveTo>
                <a:cubicBezTo>
                  <a:pt x="5321" y="11906"/>
                  <a:pt x="0" y="17227"/>
                  <a:pt x="0" y="23812"/>
                </a:cubicBezTo>
                <a:lnTo>
                  <a:pt x="0" y="160734"/>
                </a:lnTo>
                <a:cubicBezTo>
                  <a:pt x="0" y="170594"/>
                  <a:pt x="8000" y="178594"/>
                  <a:pt x="17859" y="178594"/>
                </a:cubicBezTo>
                <a:lnTo>
                  <a:pt x="172641" y="178594"/>
                </a:lnTo>
                <a:cubicBezTo>
                  <a:pt x="182500" y="178594"/>
                  <a:pt x="190500" y="170594"/>
                  <a:pt x="190500" y="160734"/>
                </a:cubicBezTo>
                <a:lnTo>
                  <a:pt x="190500" y="56629"/>
                </a:lnTo>
                <a:cubicBezTo>
                  <a:pt x="190500" y="49857"/>
                  <a:pt x="183282" y="45579"/>
                  <a:pt x="177329" y="48778"/>
                </a:cubicBezTo>
                <a:lnTo>
                  <a:pt x="119063" y="80144"/>
                </a:lnTo>
                <a:lnTo>
                  <a:pt x="119063" y="56629"/>
                </a:lnTo>
                <a:cubicBezTo>
                  <a:pt x="119063" y="49857"/>
                  <a:pt x="111844" y="45579"/>
                  <a:pt x="105891" y="48778"/>
                </a:cubicBezTo>
                <a:lnTo>
                  <a:pt x="47625" y="80144"/>
                </a:lnTo>
                <a:lnTo>
                  <a:pt x="47625" y="23812"/>
                </a:lnTo>
                <a:cubicBezTo>
                  <a:pt x="47625" y="17227"/>
                  <a:pt x="42304" y="11906"/>
                  <a:pt x="35719" y="11906"/>
                </a:cubicBezTo>
                <a:lnTo>
                  <a:pt x="11906" y="11906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952500" y="5981700"/>
            <a:ext cx="9810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r>
              <a:rPr lang="ru-RU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000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952500" y="6286500"/>
            <a:ext cx="933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дверей/месяц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2121098" y="60007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2242542" y="613410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88999" y="-2977"/>
                </a:moveTo>
                <a:cubicBezTo>
                  <a:pt x="86730" y="-5283"/>
                  <a:pt x="83418" y="-6214"/>
                  <a:pt x="80293" y="-5358"/>
                </a:cubicBezTo>
                <a:cubicBezTo>
                  <a:pt x="77167" y="-4502"/>
                  <a:pt x="74749" y="-2084"/>
                  <a:pt x="73968" y="1042"/>
                </a:cubicBezTo>
                <a:lnTo>
                  <a:pt x="68275" y="23440"/>
                </a:lnTo>
                <a:cubicBezTo>
                  <a:pt x="67866" y="25078"/>
                  <a:pt x="66191" y="26045"/>
                  <a:pt x="64591" y="25561"/>
                </a:cubicBezTo>
                <a:lnTo>
                  <a:pt x="42342" y="19310"/>
                </a:lnTo>
                <a:cubicBezTo>
                  <a:pt x="39216" y="18417"/>
                  <a:pt x="35868" y="19310"/>
                  <a:pt x="33598" y="21580"/>
                </a:cubicBezTo>
                <a:cubicBezTo>
                  <a:pt x="31328" y="23850"/>
                  <a:pt x="30435" y="27198"/>
                  <a:pt x="31328" y="30324"/>
                </a:cubicBezTo>
                <a:lnTo>
                  <a:pt x="37616" y="52574"/>
                </a:lnTo>
                <a:cubicBezTo>
                  <a:pt x="38063" y="54173"/>
                  <a:pt x="37095" y="55848"/>
                  <a:pt x="35496" y="56257"/>
                </a:cubicBezTo>
                <a:lnTo>
                  <a:pt x="13060" y="61950"/>
                </a:lnTo>
                <a:cubicBezTo>
                  <a:pt x="9934" y="62731"/>
                  <a:pt x="7479" y="65187"/>
                  <a:pt x="6623" y="68312"/>
                </a:cubicBezTo>
                <a:cubicBezTo>
                  <a:pt x="5767" y="71438"/>
                  <a:pt x="6697" y="74749"/>
                  <a:pt x="9004" y="77019"/>
                </a:cubicBezTo>
                <a:lnTo>
                  <a:pt x="25561" y="93129"/>
                </a:lnTo>
                <a:cubicBezTo>
                  <a:pt x="26752" y="94283"/>
                  <a:pt x="26752" y="96217"/>
                  <a:pt x="25561" y="97408"/>
                </a:cubicBezTo>
                <a:lnTo>
                  <a:pt x="9041" y="113519"/>
                </a:lnTo>
                <a:cubicBezTo>
                  <a:pt x="6734" y="115788"/>
                  <a:pt x="5804" y="119100"/>
                  <a:pt x="6660" y="122225"/>
                </a:cubicBezTo>
                <a:cubicBezTo>
                  <a:pt x="7516" y="125350"/>
                  <a:pt x="9971" y="127769"/>
                  <a:pt x="13097" y="128588"/>
                </a:cubicBezTo>
                <a:lnTo>
                  <a:pt x="35496" y="134280"/>
                </a:lnTo>
                <a:cubicBezTo>
                  <a:pt x="37133" y="134689"/>
                  <a:pt x="38100" y="136364"/>
                  <a:pt x="37616" y="137964"/>
                </a:cubicBezTo>
                <a:lnTo>
                  <a:pt x="31328" y="160176"/>
                </a:lnTo>
                <a:cubicBezTo>
                  <a:pt x="30435" y="163302"/>
                  <a:pt x="31328" y="166650"/>
                  <a:pt x="33598" y="168920"/>
                </a:cubicBezTo>
                <a:cubicBezTo>
                  <a:pt x="35868" y="171190"/>
                  <a:pt x="39216" y="172083"/>
                  <a:pt x="42342" y="171190"/>
                </a:cubicBezTo>
                <a:lnTo>
                  <a:pt x="64591" y="164902"/>
                </a:lnTo>
                <a:cubicBezTo>
                  <a:pt x="66191" y="164455"/>
                  <a:pt x="67866" y="165422"/>
                  <a:pt x="68275" y="167022"/>
                </a:cubicBezTo>
                <a:lnTo>
                  <a:pt x="73968" y="189421"/>
                </a:lnTo>
                <a:cubicBezTo>
                  <a:pt x="74749" y="192546"/>
                  <a:pt x="77205" y="195002"/>
                  <a:pt x="80330" y="195858"/>
                </a:cubicBezTo>
                <a:cubicBezTo>
                  <a:pt x="83455" y="196714"/>
                  <a:pt x="86767" y="195783"/>
                  <a:pt x="89036" y="193477"/>
                </a:cubicBezTo>
                <a:lnTo>
                  <a:pt x="105147" y="176919"/>
                </a:lnTo>
                <a:cubicBezTo>
                  <a:pt x="106300" y="175729"/>
                  <a:pt x="108235" y="175729"/>
                  <a:pt x="109426" y="176919"/>
                </a:cubicBezTo>
                <a:lnTo>
                  <a:pt x="125499" y="193477"/>
                </a:lnTo>
                <a:cubicBezTo>
                  <a:pt x="127769" y="195783"/>
                  <a:pt x="131080" y="196714"/>
                  <a:pt x="134206" y="195858"/>
                </a:cubicBezTo>
                <a:cubicBezTo>
                  <a:pt x="137331" y="195002"/>
                  <a:pt x="139750" y="192546"/>
                  <a:pt x="140568" y="189421"/>
                </a:cubicBezTo>
                <a:lnTo>
                  <a:pt x="146261" y="167060"/>
                </a:lnTo>
                <a:cubicBezTo>
                  <a:pt x="146670" y="165422"/>
                  <a:pt x="148344" y="164455"/>
                  <a:pt x="149944" y="164939"/>
                </a:cubicBezTo>
                <a:lnTo>
                  <a:pt x="172194" y="171227"/>
                </a:lnTo>
                <a:cubicBezTo>
                  <a:pt x="175320" y="172120"/>
                  <a:pt x="178668" y="171227"/>
                  <a:pt x="180938" y="168957"/>
                </a:cubicBezTo>
                <a:cubicBezTo>
                  <a:pt x="183207" y="166687"/>
                  <a:pt x="184100" y="163339"/>
                  <a:pt x="183207" y="160213"/>
                </a:cubicBezTo>
                <a:lnTo>
                  <a:pt x="176919" y="137964"/>
                </a:lnTo>
                <a:cubicBezTo>
                  <a:pt x="176473" y="136364"/>
                  <a:pt x="177440" y="134689"/>
                  <a:pt x="179040" y="134280"/>
                </a:cubicBezTo>
                <a:lnTo>
                  <a:pt x="201439" y="128588"/>
                </a:lnTo>
                <a:cubicBezTo>
                  <a:pt x="204564" y="127806"/>
                  <a:pt x="207020" y="125350"/>
                  <a:pt x="207876" y="122225"/>
                </a:cubicBezTo>
                <a:cubicBezTo>
                  <a:pt x="208731" y="119100"/>
                  <a:pt x="207801" y="115751"/>
                  <a:pt x="205494" y="113519"/>
                </a:cubicBezTo>
                <a:lnTo>
                  <a:pt x="188937" y="97408"/>
                </a:lnTo>
                <a:cubicBezTo>
                  <a:pt x="187747" y="96255"/>
                  <a:pt x="187747" y="94320"/>
                  <a:pt x="188937" y="93129"/>
                </a:cubicBezTo>
                <a:lnTo>
                  <a:pt x="205494" y="77019"/>
                </a:lnTo>
                <a:cubicBezTo>
                  <a:pt x="207801" y="74749"/>
                  <a:pt x="208731" y="71437"/>
                  <a:pt x="207876" y="68312"/>
                </a:cubicBezTo>
                <a:cubicBezTo>
                  <a:pt x="207020" y="65187"/>
                  <a:pt x="204564" y="62768"/>
                  <a:pt x="201439" y="61950"/>
                </a:cubicBezTo>
                <a:lnTo>
                  <a:pt x="179040" y="56257"/>
                </a:lnTo>
                <a:cubicBezTo>
                  <a:pt x="177403" y="55848"/>
                  <a:pt x="176436" y="54173"/>
                  <a:pt x="176919" y="52574"/>
                </a:cubicBezTo>
                <a:lnTo>
                  <a:pt x="183207" y="30324"/>
                </a:lnTo>
                <a:cubicBezTo>
                  <a:pt x="184100" y="27198"/>
                  <a:pt x="183207" y="23850"/>
                  <a:pt x="180938" y="21580"/>
                </a:cubicBezTo>
                <a:cubicBezTo>
                  <a:pt x="178668" y="19310"/>
                  <a:pt x="175320" y="18417"/>
                  <a:pt x="172194" y="19310"/>
                </a:cubicBezTo>
                <a:lnTo>
                  <a:pt x="149944" y="25598"/>
                </a:lnTo>
                <a:cubicBezTo>
                  <a:pt x="148344" y="26045"/>
                  <a:pt x="146670" y="25078"/>
                  <a:pt x="146261" y="23478"/>
                </a:cubicBezTo>
                <a:lnTo>
                  <a:pt x="140568" y="1042"/>
                </a:lnTo>
                <a:cubicBezTo>
                  <a:pt x="139787" y="-2084"/>
                  <a:pt x="137331" y="-4539"/>
                  <a:pt x="134206" y="-5395"/>
                </a:cubicBezTo>
                <a:cubicBezTo>
                  <a:pt x="131080" y="-6251"/>
                  <a:pt x="127769" y="-5321"/>
                  <a:pt x="125499" y="-3014"/>
                </a:cubicBezTo>
                <a:lnTo>
                  <a:pt x="109389" y="13581"/>
                </a:lnTo>
                <a:cubicBezTo>
                  <a:pt x="108235" y="14771"/>
                  <a:pt x="106300" y="14771"/>
                  <a:pt x="105110" y="13581"/>
                </a:cubicBezTo>
                <a:lnTo>
                  <a:pt x="88999" y="-2977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2692598" y="5981700"/>
            <a:ext cx="9429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ГОСТ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2692598" y="6286500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соответствие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3826818" y="60007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3948261" y="613410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0050" y="31700"/>
                </a:moveTo>
                <a:lnTo>
                  <a:pt x="56666" y="79921"/>
                </a:lnTo>
                <a:cubicBezTo>
                  <a:pt x="54955" y="81818"/>
                  <a:pt x="55029" y="84758"/>
                  <a:pt x="56852" y="86581"/>
                </a:cubicBezTo>
                <a:cubicBezTo>
                  <a:pt x="68200" y="97929"/>
                  <a:pt x="86618" y="97929"/>
                  <a:pt x="97966" y="86581"/>
                </a:cubicBezTo>
                <a:lnTo>
                  <a:pt x="109798" y="74749"/>
                </a:lnTo>
                <a:cubicBezTo>
                  <a:pt x="111361" y="73186"/>
                  <a:pt x="113333" y="72330"/>
                  <a:pt x="115342" y="72182"/>
                </a:cubicBezTo>
                <a:cubicBezTo>
                  <a:pt x="117872" y="71958"/>
                  <a:pt x="120476" y="72814"/>
                  <a:pt x="122411" y="74749"/>
                </a:cubicBezTo>
                <a:lnTo>
                  <a:pt x="188119" y="139898"/>
                </a:lnTo>
                <a:lnTo>
                  <a:pt x="214313" y="119063"/>
                </a:lnTo>
                <a:lnTo>
                  <a:pt x="214313" y="11906"/>
                </a:lnTo>
                <a:lnTo>
                  <a:pt x="172641" y="35719"/>
                </a:lnTo>
                <a:lnTo>
                  <a:pt x="163785" y="29803"/>
                </a:lnTo>
                <a:cubicBezTo>
                  <a:pt x="157907" y="25896"/>
                  <a:pt x="151023" y="23812"/>
                  <a:pt x="143954" y="23812"/>
                </a:cubicBezTo>
                <a:lnTo>
                  <a:pt x="117760" y="23812"/>
                </a:lnTo>
                <a:cubicBezTo>
                  <a:pt x="117351" y="23812"/>
                  <a:pt x="116904" y="23812"/>
                  <a:pt x="116495" y="23850"/>
                </a:cubicBezTo>
                <a:cubicBezTo>
                  <a:pt x="110207" y="24185"/>
                  <a:pt x="104291" y="27012"/>
                  <a:pt x="100050" y="31700"/>
                </a:cubicBezTo>
                <a:close/>
                <a:moveTo>
                  <a:pt x="43383" y="67977"/>
                </a:moveTo>
                <a:lnTo>
                  <a:pt x="83121" y="23812"/>
                </a:lnTo>
                <a:lnTo>
                  <a:pt x="68387" y="23812"/>
                </a:lnTo>
                <a:cubicBezTo>
                  <a:pt x="58899" y="23812"/>
                  <a:pt x="49820" y="27570"/>
                  <a:pt x="43123" y="34268"/>
                </a:cubicBezTo>
                <a:lnTo>
                  <a:pt x="41672" y="35719"/>
                </a:lnTo>
                <a:lnTo>
                  <a:pt x="0" y="11906"/>
                </a:lnTo>
                <a:lnTo>
                  <a:pt x="0" y="119063"/>
                </a:lnTo>
                <a:lnTo>
                  <a:pt x="58192" y="167543"/>
                </a:lnTo>
                <a:cubicBezTo>
                  <a:pt x="66749" y="174687"/>
                  <a:pt x="77539" y="178594"/>
                  <a:pt x="88664" y="178594"/>
                </a:cubicBezTo>
                <a:lnTo>
                  <a:pt x="94506" y="178594"/>
                </a:lnTo>
                <a:lnTo>
                  <a:pt x="91901" y="175989"/>
                </a:lnTo>
                <a:cubicBezTo>
                  <a:pt x="88404" y="172492"/>
                  <a:pt x="88404" y="166836"/>
                  <a:pt x="91901" y="163376"/>
                </a:cubicBezTo>
                <a:cubicBezTo>
                  <a:pt x="95399" y="159916"/>
                  <a:pt x="101054" y="159879"/>
                  <a:pt x="104515" y="163376"/>
                </a:cubicBezTo>
                <a:lnTo>
                  <a:pt x="119769" y="178631"/>
                </a:lnTo>
                <a:lnTo>
                  <a:pt x="123118" y="178631"/>
                </a:lnTo>
                <a:cubicBezTo>
                  <a:pt x="130225" y="178631"/>
                  <a:pt x="137182" y="177031"/>
                  <a:pt x="143508" y="174054"/>
                </a:cubicBezTo>
                <a:lnTo>
                  <a:pt x="133573" y="164083"/>
                </a:lnTo>
                <a:cubicBezTo>
                  <a:pt x="130076" y="160586"/>
                  <a:pt x="130076" y="154930"/>
                  <a:pt x="133573" y="151470"/>
                </a:cubicBezTo>
                <a:cubicBezTo>
                  <a:pt x="137071" y="148010"/>
                  <a:pt x="142726" y="147972"/>
                  <a:pt x="146186" y="151470"/>
                </a:cubicBezTo>
                <a:lnTo>
                  <a:pt x="158093" y="163376"/>
                </a:lnTo>
                <a:lnTo>
                  <a:pt x="164604" y="156865"/>
                </a:lnTo>
                <a:cubicBezTo>
                  <a:pt x="167915" y="153553"/>
                  <a:pt x="168883" y="148754"/>
                  <a:pt x="167432" y="144549"/>
                </a:cubicBezTo>
                <a:lnTo>
                  <a:pt x="116123" y="93650"/>
                </a:lnTo>
                <a:lnTo>
                  <a:pt x="110579" y="99194"/>
                </a:lnTo>
                <a:cubicBezTo>
                  <a:pt x="92236" y="117537"/>
                  <a:pt x="62545" y="117537"/>
                  <a:pt x="44202" y="99194"/>
                </a:cubicBezTo>
                <a:cubicBezTo>
                  <a:pt x="35644" y="90636"/>
                  <a:pt x="35309" y="76907"/>
                  <a:pt x="43383" y="67940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4398318" y="5981700"/>
            <a:ext cx="7905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100%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4398318" y="6286500"/>
            <a:ext cx="742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 проект</a:t>
            </a:r>
            <a:endParaRPr lang="en-US" sz="1600" dirty="0"/>
          </a:p>
        </p:txBody>
      </p:sp>
      <p:sp>
        <p:nvSpPr>
          <p:cNvPr id="25" name="Shape 1">
            <a:extLst>
              <a:ext uri="{FF2B5EF4-FFF2-40B4-BE49-F238E27FC236}">
                <a16:creationId xmlns:a16="http://schemas.microsoft.com/office/drawing/2014/main" id="{AE289B07-E03A-465A-8426-2A5F8824B458}"/>
              </a:ext>
            </a:extLst>
          </p:cNvPr>
          <p:cNvSpPr/>
          <p:nvPr/>
        </p:nvSpPr>
        <p:spPr>
          <a:xfrm>
            <a:off x="9245490" y="381000"/>
            <a:ext cx="2568189" cy="699493"/>
          </a:xfrm>
          <a:custGeom>
            <a:avLst/>
            <a:gdLst/>
            <a:ahLst/>
            <a:cxnLst/>
            <a:rect l="l" t="t" r="r" b="b"/>
            <a:pathLst>
              <a:path w="2314575" h="381000">
                <a:moveTo>
                  <a:pt x="0" y="0"/>
                </a:moveTo>
                <a:lnTo>
                  <a:pt x="2314575" y="0"/>
                </a:lnTo>
                <a:lnTo>
                  <a:pt x="2314575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89000"/>
                </a:schemeClr>
              </a:gs>
              <a:gs pos="50000">
                <a:schemeClr val="accent3">
                  <a:lumMod val="89000"/>
                </a:schemeClr>
              </a:gs>
              <a:gs pos="50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lin ang="13500000" scaled="1"/>
            <a:tileRect/>
          </a:gradFill>
          <a:ln/>
          <a:effectLst>
            <a:softEdge rad="12700"/>
          </a:effectLst>
        </p:spPr>
        <p:txBody>
          <a:bodyPr/>
          <a:lstStyle/>
          <a:p>
            <a:endParaRPr lang="en-US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A6B7DD7-9363-4035-B302-4228AC4810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2695" y="438586"/>
            <a:ext cx="2405005" cy="60164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0">
            <a:extLst>
              <a:ext uri="{FF2B5EF4-FFF2-40B4-BE49-F238E27FC236}">
                <a16:creationId xmlns:a16="http://schemas.microsoft.com/office/drawing/2014/main" id="{1622A59B-2947-4E49-ADDA-7E93B21904F7}"/>
              </a:ext>
            </a:extLst>
          </p:cNvPr>
          <p:cNvSpPr/>
          <p:nvPr/>
        </p:nvSpPr>
        <p:spPr>
          <a:xfrm>
            <a:off x="0" y="0"/>
            <a:ext cx="12192000" cy="6859178"/>
          </a:xfrm>
          <a:custGeom>
            <a:avLst/>
            <a:gdLst/>
            <a:ahLst/>
            <a:cxnLst/>
            <a:rect l="l" t="t" r="r" b="b"/>
            <a:pathLst>
              <a:path w="12192000" h="6859178">
                <a:moveTo>
                  <a:pt x="0" y="0"/>
                </a:moveTo>
                <a:lnTo>
                  <a:pt x="12192000" y="0"/>
                </a:lnTo>
                <a:lnTo>
                  <a:pt x="12192000" y="6859178"/>
                </a:lnTo>
                <a:lnTo>
                  <a:pt x="0" y="685917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75B39">
                  <a:alpha val="20000"/>
                </a:srgbClr>
              </a:gs>
              <a:gs pos="100000">
                <a:srgbClr val="000000">
                  <a:alpha val="0"/>
                </a:srgbClr>
              </a:gs>
              <a:gs pos="100000">
                <a:srgbClr val="1A1A1A"/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2" name="Shape 0"/>
          <p:cNvSpPr/>
          <p:nvPr/>
        </p:nvSpPr>
        <p:spPr>
          <a:xfrm>
            <a:off x="381000" y="514350"/>
            <a:ext cx="38100" cy="381000"/>
          </a:xfrm>
          <a:custGeom>
            <a:avLst/>
            <a:gdLst/>
            <a:ahLst/>
            <a:cxnLst/>
            <a:rect l="l" t="t" r="r" b="b"/>
            <a:pathLst>
              <a:path w="38100" h="381000">
                <a:moveTo>
                  <a:pt x="0" y="0"/>
                </a:moveTo>
                <a:lnTo>
                  <a:pt x="38100" y="0"/>
                </a:lnTo>
                <a:lnTo>
                  <a:pt x="381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3400" y="419100"/>
            <a:ext cx="232663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263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ПРОБЛЕМАТИКА РЫНКА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33400" y="647700"/>
            <a:ext cx="5372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 err="1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Скрытые</a:t>
            </a:r>
            <a:r>
              <a:rPr lang="en-US" sz="27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en-US" sz="2700" b="1" dirty="0" err="1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риски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1371600"/>
            <a:ext cx="3686175" cy="3695700"/>
          </a:xfrm>
          <a:custGeom>
            <a:avLst/>
            <a:gdLst/>
            <a:ahLst/>
            <a:cxnLst/>
            <a:rect l="l" t="t" r="r" b="b"/>
            <a:pathLst>
              <a:path w="3686175" h="3695700">
                <a:moveTo>
                  <a:pt x="0" y="0"/>
                </a:moveTo>
                <a:lnTo>
                  <a:pt x="3686175" y="0"/>
                </a:lnTo>
                <a:lnTo>
                  <a:pt x="3686175" y="3695700"/>
                </a:lnTo>
                <a:lnTo>
                  <a:pt x="0" y="36957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09600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62000" y="1752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77384" y="0"/>
                  <a:pt x="228600" y="51216"/>
                  <a:pt x="228600" y="114300"/>
                </a:cubicBezTo>
                <a:cubicBezTo>
                  <a:pt x="228600" y="177384"/>
                  <a:pt x="177384" y="228600"/>
                  <a:pt x="114300" y="228600"/>
                </a:cubicBezTo>
                <a:cubicBezTo>
                  <a:pt x="51216" y="228600"/>
                  <a:pt x="0" y="177384"/>
                  <a:pt x="0" y="114300"/>
                </a:cubicBezTo>
                <a:cubicBezTo>
                  <a:pt x="0" y="51216"/>
                  <a:pt x="51216" y="0"/>
                  <a:pt x="114300" y="0"/>
                </a:cubicBezTo>
                <a:close/>
                <a:moveTo>
                  <a:pt x="103584" y="53578"/>
                </a:moveTo>
                <a:lnTo>
                  <a:pt x="103584" y="114300"/>
                </a:lnTo>
                <a:cubicBezTo>
                  <a:pt x="103584" y="117872"/>
                  <a:pt x="105370" y="121221"/>
                  <a:pt x="108362" y="123230"/>
                </a:cubicBezTo>
                <a:lnTo>
                  <a:pt x="151224" y="151805"/>
                </a:lnTo>
                <a:cubicBezTo>
                  <a:pt x="156136" y="155109"/>
                  <a:pt x="162788" y="153769"/>
                  <a:pt x="166092" y="148813"/>
                </a:cubicBezTo>
                <a:cubicBezTo>
                  <a:pt x="169396" y="143857"/>
                  <a:pt x="168057" y="137249"/>
                  <a:pt x="163101" y="133945"/>
                </a:cubicBezTo>
                <a:lnTo>
                  <a:pt x="125016" y="108585"/>
                </a:lnTo>
                <a:lnTo>
                  <a:pt x="125016" y="53578"/>
                </a:lnTo>
                <a:cubicBezTo>
                  <a:pt x="125016" y="47640"/>
                  <a:pt x="120238" y="42863"/>
                  <a:pt x="114300" y="42863"/>
                </a:cubicBezTo>
                <a:cubicBezTo>
                  <a:pt x="108362" y="42863"/>
                  <a:pt x="103584" y="47640"/>
                  <a:pt x="103584" y="53578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257300" y="16383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C75B3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67%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09600" y="2286000"/>
            <a:ext cx="3324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Сорванные сроки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600" y="2667000"/>
            <a:ext cx="3305175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Многие клиенты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сталкиваются с задержками поставок дверей, что критично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влияет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своевременное пополнение складской программы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 Непредсказуемость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поставщиков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главная угроза проектным графикам.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9600" y="4491038"/>
            <a:ext cx="3228975" cy="9525"/>
          </a:xfrm>
          <a:custGeom>
            <a:avLst/>
            <a:gdLst/>
            <a:ahLst/>
            <a:cxnLst/>
            <a:rect l="l" t="t" r="r" b="b"/>
            <a:pathLst>
              <a:path w="3228975" h="9525">
                <a:moveTo>
                  <a:pt x="0" y="0"/>
                </a:moveTo>
                <a:lnTo>
                  <a:pt x="3228975" y="0"/>
                </a:lnTo>
                <a:lnTo>
                  <a:pt x="322897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09600" y="4648200"/>
            <a:ext cx="3295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Риск: штрафы </a:t>
            </a:r>
            <a:r>
              <a:rPr lang="en-US" sz="1050" dirty="0" err="1">
                <a:solidFill>
                  <a:srgbClr val="F5F5F5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</a:t>
            </a:r>
            <a:r>
              <a:rPr lang="en-US" sz="1050" dirty="0">
                <a:solidFill>
                  <a:srgbClr val="F5F5F5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050" dirty="0" err="1">
                <a:solidFill>
                  <a:srgbClr val="F5F5F5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просрочку</a:t>
            </a:r>
            <a:r>
              <a:rPr lang="ru-RU" sz="1050" dirty="0">
                <a:solidFill>
                  <a:srgbClr val="F5F5F5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потеря дохода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254401" y="1371600"/>
            <a:ext cx="3686175" cy="3695700"/>
          </a:xfrm>
          <a:custGeom>
            <a:avLst/>
            <a:gdLst/>
            <a:ahLst/>
            <a:cxnLst/>
            <a:rect l="l" t="t" r="r" b="b"/>
            <a:pathLst>
              <a:path w="3686175" h="3695700">
                <a:moveTo>
                  <a:pt x="0" y="0"/>
                </a:moveTo>
                <a:lnTo>
                  <a:pt x="3686175" y="0"/>
                </a:lnTo>
                <a:lnTo>
                  <a:pt x="3686175" y="3695700"/>
                </a:lnTo>
                <a:lnTo>
                  <a:pt x="0" y="36957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483001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635401" y="1752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20863" y="0"/>
                  <a:pt x="126891" y="3617"/>
                  <a:pt x="130016" y="9376"/>
                </a:cubicBezTo>
                <a:lnTo>
                  <a:pt x="226457" y="187970"/>
                </a:lnTo>
                <a:cubicBezTo>
                  <a:pt x="229448" y="193506"/>
                  <a:pt x="229314" y="200204"/>
                  <a:pt x="226100" y="205606"/>
                </a:cubicBezTo>
                <a:cubicBezTo>
                  <a:pt x="222885" y="211009"/>
                  <a:pt x="217036" y="214313"/>
                  <a:pt x="210741" y="214313"/>
                </a:cubicBezTo>
                <a:lnTo>
                  <a:pt x="17859" y="214313"/>
                </a:lnTo>
                <a:cubicBezTo>
                  <a:pt x="11564" y="214313"/>
                  <a:pt x="5760" y="211009"/>
                  <a:pt x="2500" y="205606"/>
                </a:cubicBezTo>
                <a:cubicBezTo>
                  <a:pt x="-759" y="200204"/>
                  <a:pt x="-848" y="193506"/>
                  <a:pt x="2143" y="187970"/>
                </a:cubicBezTo>
                <a:lnTo>
                  <a:pt x="98584" y="9376"/>
                </a:lnTo>
                <a:cubicBezTo>
                  <a:pt x="101709" y="3617"/>
                  <a:pt x="107737" y="0"/>
                  <a:pt x="114300" y="0"/>
                </a:cubicBezTo>
                <a:close/>
                <a:moveTo>
                  <a:pt x="114300" y="75009"/>
                </a:moveTo>
                <a:cubicBezTo>
                  <a:pt x="108362" y="75009"/>
                  <a:pt x="103584" y="79787"/>
                  <a:pt x="103584" y="85725"/>
                </a:cubicBezTo>
                <a:lnTo>
                  <a:pt x="103584" y="135731"/>
                </a:lnTo>
                <a:cubicBezTo>
                  <a:pt x="103584" y="141669"/>
                  <a:pt x="108362" y="146447"/>
                  <a:pt x="114300" y="146447"/>
                </a:cubicBezTo>
                <a:cubicBezTo>
                  <a:pt x="120238" y="146447"/>
                  <a:pt x="125016" y="141669"/>
                  <a:pt x="125016" y="135731"/>
                </a:cubicBezTo>
                <a:lnTo>
                  <a:pt x="125016" y="85725"/>
                </a:lnTo>
                <a:cubicBezTo>
                  <a:pt x="125016" y="79787"/>
                  <a:pt x="120238" y="75009"/>
                  <a:pt x="114300" y="75009"/>
                </a:cubicBezTo>
                <a:close/>
                <a:moveTo>
                  <a:pt x="126221" y="171450"/>
                </a:moveTo>
                <a:cubicBezTo>
                  <a:pt x="126492" y="167025"/>
                  <a:pt x="124286" y="162815"/>
                  <a:pt x="120492" y="160521"/>
                </a:cubicBezTo>
                <a:cubicBezTo>
                  <a:pt x="116699" y="158226"/>
                  <a:pt x="111946" y="158226"/>
                  <a:pt x="108152" y="160521"/>
                </a:cubicBezTo>
                <a:cubicBezTo>
                  <a:pt x="104359" y="162815"/>
                  <a:pt x="102152" y="167025"/>
                  <a:pt x="102424" y="171450"/>
                </a:cubicBezTo>
                <a:cubicBezTo>
                  <a:pt x="102152" y="175875"/>
                  <a:pt x="104359" y="180085"/>
                  <a:pt x="108152" y="182379"/>
                </a:cubicBezTo>
                <a:cubicBezTo>
                  <a:pt x="111946" y="184674"/>
                  <a:pt x="116699" y="184674"/>
                  <a:pt x="120492" y="182379"/>
                </a:cubicBezTo>
                <a:cubicBezTo>
                  <a:pt x="124286" y="180085"/>
                  <a:pt x="126492" y="175875"/>
                  <a:pt x="126221" y="171450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130701" y="163830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C75B3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23%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83001" y="2286000"/>
            <a:ext cx="3324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Низкое качество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83001" y="2667000"/>
            <a:ext cx="3305175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Продукция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низкого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качества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привод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 к рекламациям, дополнительным затратам на замену и репутационным потерям.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Брак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 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это всегда незапланированные расходы.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483001" y="4491038"/>
            <a:ext cx="3228975" cy="9525"/>
          </a:xfrm>
          <a:custGeom>
            <a:avLst/>
            <a:gdLst/>
            <a:ahLst/>
            <a:cxnLst/>
            <a:rect l="l" t="t" r="r" b="b"/>
            <a:pathLst>
              <a:path w="3228975" h="9525">
                <a:moveTo>
                  <a:pt x="0" y="0"/>
                </a:moveTo>
                <a:lnTo>
                  <a:pt x="3228975" y="0"/>
                </a:lnTo>
                <a:lnTo>
                  <a:pt x="322897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483001" y="4648200"/>
            <a:ext cx="3295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Риск: репутационные потери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127950" y="1371600"/>
            <a:ext cx="3686175" cy="3695700"/>
          </a:xfrm>
          <a:custGeom>
            <a:avLst/>
            <a:gdLst/>
            <a:ahLst/>
            <a:cxnLst/>
            <a:rect l="l" t="t" r="r" b="b"/>
            <a:pathLst>
              <a:path w="3686175" h="3695700">
                <a:moveTo>
                  <a:pt x="0" y="0"/>
                </a:moveTo>
                <a:lnTo>
                  <a:pt x="3686175" y="0"/>
                </a:lnTo>
                <a:lnTo>
                  <a:pt x="3686175" y="3695700"/>
                </a:lnTo>
                <a:lnTo>
                  <a:pt x="0" y="36957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8356550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508950" y="1752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8575" y="28575"/>
                </a:moveTo>
                <a:cubicBezTo>
                  <a:pt x="28575" y="20672"/>
                  <a:pt x="22190" y="14288"/>
                  <a:pt x="14288" y="14288"/>
                </a:cubicBezTo>
                <a:cubicBezTo>
                  <a:pt x="6385" y="14288"/>
                  <a:pt x="0" y="20672"/>
                  <a:pt x="0" y="28575"/>
                </a:cubicBezTo>
                <a:lnTo>
                  <a:pt x="0" y="178594"/>
                </a:lnTo>
                <a:cubicBezTo>
                  <a:pt x="0" y="198328"/>
                  <a:pt x="15984" y="214313"/>
                  <a:pt x="35719" y="214313"/>
                </a:cubicBezTo>
                <a:lnTo>
                  <a:pt x="214313" y="214313"/>
                </a:lnTo>
                <a:cubicBezTo>
                  <a:pt x="222215" y="214313"/>
                  <a:pt x="228600" y="207928"/>
                  <a:pt x="228600" y="200025"/>
                </a:cubicBezTo>
                <a:cubicBezTo>
                  <a:pt x="228600" y="192122"/>
                  <a:pt x="222215" y="185738"/>
                  <a:pt x="214313" y="185738"/>
                </a:cubicBezTo>
                <a:lnTo>
                  <a:pt x="35719" y="185738"/>
                </a:lnTo>
                <a:cubicBezTo>
                  <a:pt x="31790" y="185738"/>
                  <a:pt x="28575" y="182523"/>
                  <a:pt x="28575" y="178594"/>
                </a:cubicBezTo>
                <a:lnTo>
                  <a:pt x="28575" y="28575"/>
                </a:lnTo>
                <a:close/>
                <a:moveTo>
                  <a:pt x="210116" y="67241"/>
                </a:moveTo>
                <a:cubicBezTo>
                  <a:pt x="215697" y="61659"/>
                  <a:pt x="215697" y="52596"/>
                  <a:pt x="210116" y="47015"/>
                </a:cubicBezTo>
                <a:cubicBezTo>
                  <a:pt x="204534" y="41434"/>
                  <a:pt x="195471" y="41434"/>
                  <a:pt x="189890" y="47015"/>
                </a:cubicBezTo>
                <a:lnTo>
                  <a:pt x="142875" y="94074"/>
                </a:lnTo>
                <a:lnTo>
                  <a:pt x="117247" y="68491"/>
                </a:lnTo>
                <a:cubicBezTo>
                  <a:pt x="111666" y="62910"/>
                  <a:pt x="102602" y="62910"/>
                  <a:pt x="97021" y="68491"/>
                </a:cubicBezTo>
                <a:lnTo>
                  <a:pt x="54159" y="111353"/>
                </a:lnTo>
                <a:cubicBezTo>
                  <a:pt x="48578" y="116934"/>
                  <a:pt x="48578" y="125998"/>
                  <a:pt x="54159" y="131579"/>
                </a:cubicBezTo>
                <a:cubicBezTo>
                  <a:pt x="59740" y="137160"/>
                  <a:pt x="68803" y="137160"/>
                  <a:pt x="74384" y="131579"/>
                </a:cubicBezTo>
                <a:lnTo>
                  <a:pt x="107156" y="98807"/>
                </a:lnTo>
                <a:lnTo>
                  <a:pt x="132784" y="124435"/>
                </a:lnTo>
                <a:cubicBezTo>
                  <a:pt x="138366" y="130016"/>
                  <a:pt x="147429" y="130016"/>
                  <a:pt x="153010" y="124435"/>
                </a:cubicBezTo>
                <a:lnTo>
                  <a:pt x="210160" y="67285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004250" y="1638300"/>
            <a:ext cx="1409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C75B3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+40%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356550" y="2286000"/>
            <a:ext cx="3324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Высокая цена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356550" y="2667000"/>
            <a:ext cx="3305175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Неоправданно завышенные цены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экспорт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съедают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бюджет проекта. Отсутствие прозрачного ценообразования и скрытые наценки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увеличивают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стоимость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продукции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8356550" y="4491038"/>
            <a:ext cx="3228975" cy="9525"/>
          </a:xfrm>
          <a:custGeom>
            <a:avLst/>
            <a:gdLst/>
            <a:ahLst/>
            <a:cxnLst/>
            <a:rect l="l" t="t" r="r" b="b"/>
            <a:pathLst>
              <a:path w="3228975" h="9525">
                <a:moveTo>
                  <a:pt x="0" y="0"/>
                </a:moveTo>
                <a:lnTo>
                  <a:pt x="3228975" y="0"/>
                </a:lnTo>
                <a:lnTo>
                  <a:pt x="322897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8356550" y="4648200"/>
            <a:ext cx="3295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Риск: перерасход бюджета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00050" y="5257800"/>
            <a:ext cx="11410950" cy="1219200"/>
          </a:xfrm>
          <a:custGeom>
            <a:avLst/>
            <a:gdLst/>
            <a:ahLst/>
            <a:cxnLst/>
            <a:rect l="l" t="t" r="r" b="b"/>
            <a:pathLst>
              <a:path w="11410950" h="1219200">
                <a:moveTo>
                  <a:pt x="0" y="0"/>
                </a:moveTo>
                <a:lnTo>
                  <a:pt x="11410950" y="0"/>
                </a:lnTo>
                <a:lnTo>
                  <a:pt x="1141095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1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00050" y="5257800"/>
            <a:ext cx="38100" cy="1219200"/>
          </a:xfrm>
          <a:custGeom>
            <a:avLst/>
            <a:gdLst/>
            <a:ahLst/>
            <a:cxnLst/>
            <a:rect l="l" t="t" r="r" b="b"/>
            <a:pathLst>
              <a:path w="38100" h="1219200">
                <a:moveTo>
                  <a:pt x="0" y="0"/>
                </a:moveTo>
                <a:lnTo>
                  <a:pt x="38100" y="0"/>
                </a:lnTo>
                <a:lnTo>
                  <a:pt x="381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666750" y="548640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047750" y="5448300"/>
            <a:ext cx="10658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5F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Решение от inDOORS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047750" y="5791200"/>
            <a:ext cx="106489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Мы устранили все три риска: стабильные поставки благодаря собственному производству, контроль качества на каждом этапе, и прозрачное ценообразование без скрытых наценок.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iv5wbl7k5xoqc/indoors_factory.jpg"/>
          <p:cNvPicPr>
            <a:picLocks noChangeAspect="1"/>
          </p:cNvPicPr>
          <p:nvPr/>
        </p:nvPicPr>
        <p:blipFill>
          <a:blip r:embed="rId3">
            <a:alphaModFix amt="30000"/>
          </a:blip>
          <a:srcRect t="781" b="781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A1A"/>
              </a:gs>
              <a:gs pos="50000">
                <a:srgbClr val="1A1A1A">
                  <a:alpha val="95000"/>
                </a:srgbClr>
              </a:gs>
              <a:gs pos="100000">
                <a:srgbClr val="1A1A1A">
                  <a:alpha val="80000"/>
                </a:srgbClr>
              </a:gs>
            </a:gsLst>
            <a:lin ang="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0">
            <a:extLst>
              <a:ext uri="{FF2B5EF4-FFF2-40B4-BE49-F238E27FC236}">
                <a16:creationId xmlns:a16="http://schemas.microsoft.com/office/drawing/2014/main" id="{9009F268-AA8F-45A7-A984-2D3F78FEEE7D}"/>
              </a:ext>
            </a:extLst>
          </p:cNvPr>
          <p:cNvSpPr/>
          <p:nvPr/>
        </p:nvSpPr>
        <p:spPr>
          <a:xfrm>
            <a:off x="0" y="0"/>
            <a:ext cx="12192000" cy="6859178"/>
          </a:xfrm>
          <a:custGeom>
            <a:avLst/>
            <a:gdLst/>
            <a:ahLst/>
            <a:cxnLst/>
            <a:rect l="l" t="t" r="r" b="b"/>
            <a:pathLst>
              <a:path w="12192000" h="6859178">
                <a:moveTo>
                  <a:pt x="0" y="0"/>
                </a:moveTo>
                <a:lnTo>
                  <a:pt x="12192000" y="0"/>
                </a:lnTo>
                <a:lnTo>
                  <a:pt x="12192000" y="6859178"/>
                </a:lnTo>
                <a:lnTo>
                  <a:pt x="0" y="685917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75B39">
                  <a:alpha val="20000"/>
                </a:srgbClr>
              </a:gs>
              <a:gs pos="100000">
                <a:srgbClr val="000000">
                  <a:alpha val="0"/>
                </a:srgbClr>
              </a:gs>
              <a:gs pos="100000">
                <a:srgbClr val="1A1A1A"/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381000" y="419100"/>
            <a:ext cx="23723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263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МАСШТАБ И МОЩНОСТЬ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81000" y="6858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Производственная мощь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81000" y="2085975"/>
            <a:ext cx="5010150" cy="2133600"/>
          </a:xfrm>
          <a:custGeom>
            <a:avLst/>
            <a:gdLst/>
            <a:ahLst/>
            <a:cxnLst/>
            <a:rect l="l" t="t" r="r" b="b"/>
            <a:pathLst>
              <a:path w="5010150" h="2133600">
                <a:moveTo>
                  <a:pt x="0" y="0"/>
                </a:moveTo>
                <a:lnTo>
                  <a:pt x="5010150" y="0"/>
                </a:lnTo>
                <a:lnTo>
                  <a:pt x="5010150" y="2133600"/>
                </a:lnTo>
                <a:lnTo>
                  <a:pt x="0" y="21336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>
              <a:alpha val="9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85800" y="2390775"/>
            <a:ext cx="243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5400" b="1" dirty="0">
                <a:solidFill>
                  <a:srgbClr val="C75B3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r>
              <a:rPr lang="ru-RU" sz="5400" b="1" dirty="0">
                <a:solidFill>
                  <a:srgbClr val="C75B3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r>
              <a:rPr lang="en-US" sz="5400" b="1" dirty="0">
                <a:solidFill>
                  <a:srgbClr val="C75B39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000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2897684" y="2743200"/>
            <a:ext cx="876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дверей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85800" y="3190875"/>
            <a:ext cx="44862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месяц — производственная мощность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85800" y="3609975"/>
            <a:ext cx="4400550" cy="38100"/>
          </a:xfrm>
          <a:custGeom>
            <a:avLst/>
            <a:gdLst/>
            <a:ahLst/>
            <a:cxnLst/>
            <a:rect l="l" t="t" r="r" b="b"/>
            <a:pathLst>
              <a:path w="4400550" h="38100">
                <a:moveTo>
                  <a:pt x="0" y="0"/>
                </a:moveTo>
                <a:lnTo>
                  <a:pt x="4400550" y="0"/>
                </a:lnTo>
                <a:lnTo>
                  <a:pt x="440055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85800" y="3609975"/>
            <a:ext cx="3514725" cy="38100"/>
          </a:xfrm>
          <a:custGeom>
            <a:avLst/>
            <a:gdLst/>
            <a:ahLst/>
            <a:cxnLst/>
            <a:rect l="l" t="t" r="r" b="b"/>
            <a:pathLst>
              <a:path w="3514725" h="38100">
                <a:moveTo>
                  <a:pt x="0" y="0"/>
                </a:moveTo>
                <a:lnTo>
                  <a:pt x="3514725" y="0"/>
                </a:lnTo>
                <a:lnTo>
                  <a:pt x="3514725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85800" y="3724275"/>
            <a:ext cx="4467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Загрузка: 80% от максимума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381000" y="4448175"/>
            <a:ext cx="2428875" cy="1314450"/>
          </a:xfrm>
          <a:custGeom>
            <a:avLst/>
            <a:gdLst/>
            <a:ahLst/>
            <a:cxnLst/>
            <a:rect l="l" t="t" r="r" b="b"/>
            <a:pathLst>
              <a:path w="2428875" h="1314450">
                <a:moveTo>
                  <a:pt x="0" y="0"/>
                </a:moveTo>
                <a:lnTo>
                  <a:pt x="2428875" y="0"/>
                </a:lnTo>
                <a:lnTo>
                  <a:pt x="2428875" y="1314450"/>
                </a:lnTo>
                <a:lnTo>
                  <a:pt x="0" y="1314450"/>
                </a:lnTo>
                <a:lnTo>
                  <a:pt x="0" y="0"/>
                </a:lnTo>
                <a:close/>
              </a:path>
            </a:pathLst>
          </a:custGeom>
          <a:solidFill>
            <a:srgbClr val="2D2D2D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1489621" y="4638675"/>
            <a:ext cx="214313" cy="285750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0" y="105259"/>
                </a:moveTo>
                <a:cubicBezTo>
                  <a:pt x="0" y="47104"/>
                  <a:pt x="47997" y="0"/>
                  <a:pt x="107156" y="0"/>
                </a:cubicBezTo>
                <a:cubicBezTo>
                  <a:pt x="166315" y="0"/>
                  <a:pt x="214313" y="47104"/>
                  <a:pt x="214313" y="105259"/>
                </a:cubicBezTo>
                <a:cubicBezTo>
                  <a:pt x="214313" y="171841"/>
                  <a:pt x="147228" y="251650"/>
                  <a:pt x="119211" y="282067"/>
                </a:cubicBezTo>
                <a:cubicBezTo>
                  <a:pt x="112626" y="289210"/>
                  <a:pt x="101631" y="289210"/>
                  <a:pt x="95045" y="282067"/>
                </a:cubicBezTo>
                <a:cubicBezTo>
                  <a:pt x="67028" y="251650"/>
                  <a:pt x="-56" y="171841"/>
                  <a:pt x="-56" y="105259"/>
                </a:cubicBezTo>
                <a:close/>
                <a:moveTo>
                  <a:pt x="107156" y="142875"/>
                </a:moveTo>
                <a:cubicBezTo>
                  <a:pt x="126870" y="142875"/>
                  <a:pt x="142875" y="126870"/>
                  <a:pt x="142875" y="107156"/>
                </a:cubicBezTo>
                <a:cubicBezTo>
                  <a:pt x="142875" y="87443"/>
                  <a:pt x="126870" y="71438"/>
                  <a:pt x="107156" y="71438"/>
                </a:cubicBezTo>
                <a:cubicBezTo>
                  <a:pt x="87443" y="71438"/>
                  <a:pt x="71438" y="87443"/>
                  <a:pt x="71438" y="107156"/>
                </a:cubicBezTo>
                <a:cubicBezTo>
                  <a:pt x="71438" y="126870"/>
                  <a:pt x="87443" y="142875"/>
                  <a:pt x="107156" y="142875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514350" y="5038725"/>
            <a:ext cx="21621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г. Ишим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38163" y="5381625"/>
            <a:ext cx="2114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Собственное производство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2960340" y="4448175"/>
            <a:ext cx="2428875" cy="1314450"/>
          </a:xfrm>
          <a:custGeom>
            <a:avLst/>
            <a:gdLst/>
            <a:ahLst/>
            <a:cxnLst/>
            <a:rect l="l" t="t" r="r" b="b"/>
            <a:pathLst>
              <a:path w="2428875" h="1314450">
                <a:moveTo>
                  <a:pt x="0" y="0"/>
                </a:moveTo>
                <a:lnTo>
                  <a:pt x="2428875" y="0"/>
                </a:lnTo>
                <a:lnTo>
                  <a:pt x="2428875" y="1314450"/>
                </a:lnTo>
                <a:lnTo>
                  <a:pt x="0" y="1314450"/>
                </a:lnTo>
                <a:lnTo>
                  <a:pt x="0" y="0"/>
                </a:lnTo>
                <a:close/>
              </a:path>
            </a:pathLst>
          </a:custGeom>
          <a:solidFill>
            <a:srgbClr val="2D2D2D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4033242" y="46386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67946" y="107156"/>
                </a:moveTo>
                <a:lnTo>
                  <a:pt x="272355" y="107156"/>
                </a:lnTo>
                <a:cubicBezTo>
                  <a:pt x="279778" y="107156"/>
                  <a:pt x="285750" y="101185"/>
                  <a:pt x="285750" y="93762"/>
                </a:cubicBezTo>
                <a:lnTo>
                  <a:pt x="285750" y="13395"/>
                </a:lnTo>
                <a:cubicBezTo>
                  <a:pt x="285750" y="7981"/>
                  <a:pt x="282513" y="3070"/>
                  <a:pt x="277490" y="1005"/>
                </a:cubicBezTo>
                <a:cubicBezTo>
                  <a:pt x="272467" y="-1060"/>
                  <a:pt x="266719" y="112"/>
                  <a:pt x="262868" y="3907"/>
                </a:cubicBezTo>
                <a:lnTo>
                  <a:pt x="234014" y="32817"/>
                </a:lnTo>
                <a:cubicBezTo>
                  <a:pt x="209290" y="12334"/>
                  <a:pt x="177478" y="0"/>
                  <a:pt x="142875" y="0"/>
                </a:cubicBezTo>
                <a:cubicBezTo>
                  <a:pt x="70879" y="0"/>
                  <a:pt x="11330" y="53243"/>
                  <a:pt x="1451" y="122504"/>
                </a:cubicBezTo>
                <a:cubicBezTo>
                  <a:pt x="56" y="132271"/>
                  <a:pt x="6809" y="141312"/>
                  <a:pt x="16576" y="142708"/>
                </a:cubicBezTo>
                <a:cubicBezTo>
                  <a:pt x="26343" y="144103"/>
                  <a:pt x="35384" y="137294"/>
                  <a:pt x="36779" y="127583"/>
                </a:cubicBezTo>
                <a:cubicBezTo>
                  <a:pt x="44202" y="75623"/>
                  <a:pt x="88906" y="35719"/>
                  <a:pt x="142875" y="35719"/>
                </a:cubicBezTo>
                <a:cubicBezTo>
                  <a:pt x="167655" y="35719"/>
                  <a:pt x="190426" y="44090"/>
                  <a:pt x="208564" y="58210"/>
                </a:cubicBezTo>
                <a:lnTo>
                  <a:pt x="182500" y="84274"/>
                </a:lnTo>
                <a:cubicBezTo>
                  <a:pt x="178650" y="88125"/>
                  <a:pt x="177533" y="93873"/>
                  <a:pt x="179598" y="98896"/>
                </a:cubicBezTo>
                <a:cubicBezTo>
                  <a:pt x="181663" y="103919"/>
                  <a:pt x="186575" y="107156"/>
                  <a:pt x="191988" y="107156"/>
                </a:cubicBezTo>
                <a:lnTo>
                  <a:pt x="267946" y="107156"/>
                </a:lnTo>
                <a:close/>
                <a:moveTo>
                  <a:pt x="284355" y="163246"/>
                </a:moveTo>
                <a:cubicBezTo>
                  <a:pt x="285750" y="153479"/>
                  <a:pt x="278941" y="144438"/>
                  <a:pt x="269230" y="143042"/>
                </a:cubicBezTo>
                <a:cubicBezTo>
                  <a:pt x="259519" y="141647"/>
                  <a:pt x="250422" y="148456"/>
                  <a:pt x="249027" y="158167"/>
                </a:cubicBezTo>
                <a:cubicBezTo>
                  <a:pt x="241604" y="210071"/>
                  <a:pt x="196900" y="249975"/>
                  <a:pt x="142931" y="249975"/>
                </a:cubicBezTo>
                <a:cubicBezTo>
                  <a:pt x="118151" y="249975"/>
                  <a:pt x="95380" y="241604"/>
                  <a:pt x="77242" y="227484"/>
                </a:cubicBezTo>
                <a:lnTo>
                  <a:pt x="103250" y="201476"/>
                </a:lnTo>
                <a:cubicBezTo>
                  <a:pt x="107100" y="197625"/>
                  <a:pt x="108217" y="191877"/>
                  <a:pt x="106152" y="186854"/>
                </a:cubicBezTo>
                <a:cubicBezTo>
                  <a:pt x="104087" y="181831"/>
                  <a:pt x="99175" y="178594"/>
                  <a:pt x="93762" y="178594"/>
                </a:cubicBezTo>
                <a:lnTo>
                  <a:pt x="13395" y="178594"/>
                </a:lnTo>
                <a:cubicBezTo>
                  <a:pt x="5972" y="178594"/>
                  <a:pt x="0" y="184565"/>
                  <a:pt x="0" y="191988"/>
                </a:cubicBezTo>
                <a:lnTo>
                  <a:pt x="0" y="272355"/>
                </a:lnTo>
                <a:cubicBezTo>
                  <a:pt x="0" y="277769"/>
                  <a:pt x="3237" y="282680"/>
                  <a:pt x="8260" y="284745"/>
                </a:cubicBezTo>
                <a:cubicBezTo>
                  <a:pt x="13283" y="286810"/>
                  <a:pt x="19031" y="285638"/>
                  <a:pt x="22882" y="281843"/>
                </a:cubicBezTo>
                <a:lnTo>
                  <a:pt x="51792" y="252933"/>
                </a:lnTo>
                <a:cubicBezTo>
                  <a:pt x="76460" y="273416"/>
                  <a:pt x="108272" y="285750"/>
                  <a:pt x="142875" y="285750"/>
                </a:cubicBezTo>
                <a:cubicBezTo>
                  <a:pt x="214871" y="285750"/>
                  <a:pt x="274420" y="232507"/>
                  <a:pt x="284299" y="163246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3093690" y="5038725"/>
            <a:ext cx="21621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Полный цикл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3117503" y="5381625"/>
            <a:ext cx="2114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 сырья до готовой двери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5742607" y="2590800"/>
            <a:ext cx="6096000" cy="1219200"/>
          </a:xfrm>
          <a:custGeom>
            <a:avLst/>
            <a:gdLst/>
            <a:ahLst/>
            <a:cxnLst/>
            <a:rect l="l" t="t" r="r" b="b"/>
            <a:pathLst>
              <a:path w="6096000" h="1219200">
                <a:moveTo>
                  <a:pt x="0" y="0"/>
                </a:moveTo>
                <a:lnTo>
                  <a:pt x="6096000" y="0"/>
                </a:lnTo>
                <a:lnTo>
                  <a:pt x="60960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5742607" y="2590800"/>
            <a:ext cx="38100" cy="1219200"/>
          </a:xfrm>
          <a:custGeom>
            <a:avLst/>
            <a:gdLst/>
            <a:ahLst/>
            <a:cxnLst/>
            <a:rect l="l" t="t" r="r" b="b"/>
            <a:pathLst>
              <a:path w="38100" h="1219200">
                <a:moveTo>
                  <a:pt x="0" y="0"/>
                </a:moveTo>
                <a:lnTo>
                  <a:pt x="38100" y="0"/>
                </a:lnTo>
                <a:lnTo>
                  <a:pt x="381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5952157" y="27813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6097414" y="291465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47625" y="0"/>
                </a:moveTo>
                <a:cubicBezTo>
                  <a:pt x="54211" y="0"/>
                  <a:pt x="59531" y="5321"/>
                  <a:pt x="59531" y="11906"/>
                </a:cubicBezTo>
                <a:lnTo>
                  <a:pt x="59531" y="23812"/>
                </a:lnTo>
                <a:lnTo>
                  <a:pt x="107156" y="23812"/>
                </a:lnTo>
                <a:lnTo>
                  <a:pt x="107156" y="11906"/>
                </a:lnTo>
                <a:cubicBezTo>
                  <a:pt x="107156" y="5321"/>
                  <a:pt x="112477" y="0"/>
                  <a:pt x="119063" y="0"/>
                </a:cubicBezTo>
                <a:cubicBezTo>
                  <a:pt x="125648" y="0"/>
                  <a:pt x="130969" y="5321"/>
                  <a:pt x="130969" y="11906"/>
                </a:cubicBezTo>
                <a:lnTo>
                  <a:pt x="130969" y="23812"/>
                </a:lnTo>
                <a:lnTo>
                  <a:pt x="142875" y="23812"/>
                </a:lnTo>
                <a:cubicBezTo>
                  <a:pt x="156009" y="23812"/>
                  <a:pt x="166688" y="34491"/>
                  <a:pt x="166688" y="47625"/>
                </a:cubicBezTo>
                <a:lnTo>
                  <a:pt x="166688" y="154781"/>
                </a:lnTo>
                <a:cubicBezTo>
                  <a:pt x="166688" y="167915"/>
                  <a:pt x="156009" y="178594"/>
                  <a:pt x="142875" y="178594"/>
                </a:cubicBezTo>
                <a:lnTo>
                  <a:pt x="23812" y="178594"/>
                </a:lnTo>
                <a:cubicBezTo>
                  <a:pt x="10678" y="178594"/>
                  <a:pt x="0" y="167915"/>
                  <a:pt x="0" y="154781"/>
                </a:cubicBezTo>
                <a:lnTo>
                  <a:pt x="0" y="47625"/>
                </a:lnTo>
                <a:cubicBezTo>
                  <a:pt x="0" y="34491"/>
                  <a:pt x="10678" y="23812"/>
                  <a:pt x="23812" y="23812"/>
                </a:cubicBezTo>
                <a:lnTo>
                  <a:pt x="35719" y="23812"/>
                </a:lnTo>
                <a:lnTo>
                  <a:pt x="35719" y="11906"/>
                </a:lnTo>
                <a:cubicBezTo>
                  <a:pt x="35719" y="5321"/>
                  <a:pt x="41039" y="0"/>
                  <a:pt x="47625" y="0"/>
                </a:cubicBezTo>
                <a:close/>
                <a:moveTo>
                  <a:pt x="114746" y="85092"/>
                </a:moveTo>
                <a:cubicBezTo>
                  <a:pt x="117351" y="80925"/>
                  <a:pt x="116086" y="75419"/>
                  <a:pt x="111919" y="72777"/>
                </a:cubicBezTo>
                <a:cubicBezTo>
                  <a:pt x="107752" y="70135"/>
                  <a:pt x="102245" y="71438"/>
                  <a:pt x="99603" y="75605"/>
                </a:cubicBezTo>
                <a:lnTo>
                  <a:pt x="76758" y="112179"/>
                </a:lnTo>
                <a:lnTo>
                  <a:pt x="66712" y="98785"/>
                </a:lnTo>
                <a:cubicBezTo>
                  <a:pt x="63736" y="94841"/>
                  <a:pt x="58155" y="94022"/>
                  <a:pt x="54211" y="96999"/>
                </a:cubicBezTo>
                <a:cubicBezTo>
                  <a:pt x="50267" y="99975"/>
                  <a:pt x="49448" y="105556"/>
                  <a:pt x="52425" y="109500"/>
                </a:cubicBezTo>
                <a:lnTo>
                  <a:pt x="70284" y="133313"/>
                </a:lnTo>
                <a:cubicBezTo>
                  <a:pt x="72033" y="135657"/>
                  <a:pt x="74861" y="136996"/>
                  <a:pt x="77800" y="136885"/>
                </a:cubicBezTo>
                <a:cubicBezTo>
                  <a:pt x="80739" y="136773"/>
                  <a:pt x="83418" y="135210"/>
                  <a:pt x="84981" y="132680"/>
                </a:cubicBezTo>
                <a:lnTo>
                  <a:pt x="114746" y="85055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6561757" y="2781300"/>
            <a:ext cx="5181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Стабильность поставок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6561757" y="3124200"/>
            <a:ext cx="51625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Гарантированные сроки даже в пиковый сезон. Собственное производство исключает зависимость от посредников.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5742607" y="3962400"/>
            <a:ext cx="6096000" cy="1219200"/>
          </a:xfrm>
          <a:custGeom>
            <a:avLst/>
            <a:gdLst/>
            <a:ahLst/>
            <a:cxnLst/>
            <a:rect l="l" t="t" r="r" b="b"/>
            <a:pathLst>
              <a:path w="6096000" h="1219200">
                <a:moveTo>
                  <a:pt x="0" y="0"/>
                </a:moveTo>
                <a:lnTo>
                  <a:pt x="6096000" y="0"/>
                </a:lnTo>
                <a:lnTo>
                  <a:pt x="60960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5742607" y="3962400"/>
            <a:ext cx="38100" cy="1219200"/>
          </a:xfrm>
          <a:custGeom>
            <a:avLst/>
            <a:gdLst/>
            <a:ahLst/>
            <a:cxnLst/>
            <a:rect l="l" t="t" r="r" b="b"/>
            <a:pathLst>
              <a:path w="38100" h="1219200">
                <a:moveTo>
                  <a:pt x="0" y="0"/>
                </a:moveTo>
                <a:lnTo>
                  <a:pt x="38100" y="0"/>
                </a:lnTo>
                <a:lnTo>
                  <a:pt x="381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D4A5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5952157" y="4152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0"/>
                </a:moveTo>
                <a:lnTo>
                  <a:pt x="457200" y="0"/>
                </a:lnTo>
                <a:lnTo>
                  <a:pt x="4572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D4A574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6061695" y="428625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23812" y="35719"/>
                </a:moveTo>
                <a:cubicBezTo>
                  <a:pt x="23812" y="22585"/>
                  <a:pt x="34491" y="11906"/>
                  <a:pt x="47625" y="11906"/>
                </a:cubicBezTo>
                <a:lnTo>
                  <a:pt x="154781" y="11906"/>
                </a:lnTo>
                <a:cubicBezTo>
                  <a:pt x="167915" y="11906"/>
                  <a:pt x="178594" y="22585"/>
                  <a:pt x="178594" y="35719"/>
                </a:cubicBezTo>
                <a:lnTo>
                  <a:pt x="178594" y="47625"/>
                </a:lnTo>
                <a:lnTo>
                  <a:pt x="197458" y="47625"/>
                </a:lnTo>
                <a:cubicBezTo>
                  <a:pt x="203783" y="47625"/>
                  <a:pt x="209848" y="50118"/>
                  <a:pt x="214313" y="54583"/>
                </a:cubicBezTo>
                <a:lnTo>
                  <a:pt x="231167" y="71438"/>
                </a:lnTo>
                <a:cubicBezTo>
                  <a:pt x="235632" y="75902"/>
                  <a:pt x="238125" y="81967"/>
                  <a:pt x="238125" y="88292"/>
                </a:cubicBezTo>
                <a:lnTo>
                  <a:pt x="238125" y="142875"/>
                </a:lnTo>
                <a:cubicBezTo>
                  <a:pt x="238125" y="156009"/>
                  <a:pt x="227447" y="166688"/>
                  <a:pt x="214313" y="166688"/>
                </a:cubicBezTo>
                <a:lnTo>
                  <a:pt x="213085" y="166688"/>
                </a:lnTo>
                <a:cubicBezTo>
                  <a:pt x="209215" y="180417"/>
                  <a:pt x="196565" y="190500"/>
                  <a:pt x="181570" y="190500"/>
                </a:cubicBezTo>
                <a:cubicBezTo>
                  <a:pt x="166576" y="190500"/>
                  <a:pt x="153963" y="180417"/>
                  <a:pt x="150056" y="166688"/>
                </a:cubicBezTo>
                <a:lnTo>
                  <a:pt x="111882" y="166688"/>
                </a:lnTo>
                <a:cubicBezTo>
                  <a:pt x="108012" y="180417"/>
                  <a:pt x="95362" y="190500"/>
                  <a:pt x="80367" y="190500"/>
                </a:cubicBezTo>
                <a:cubicBezTo>
                  <a:pt x="65373" y="190500"/>
                  <a:pt x="52760" y="180417"/>
                  <a:pt x="48853" y="166688"/>
                </a:cubicBezTo>
                <a:lnTo>
                  <a:pt x="47625" y="166688"/>
                </a:lnTo>
                <a:cubicBezTo>
                  <a:pt x="34491" y="166688"/>
                  <a:pt x="23813" y="156009"/>
                  <a:pt x="23813" y="142875"/>
                </a:cubicBezTo>
                <a:lnTo>
                  <a:pt x="23813" y="125016"/>
                </a:lnTo>
                <a:lnTo>
                  <a:pt x="8930" y="125016"/>
                </a:lnTo>
                <a:cubicBezTo>
                  <a:pt x="3981" y="125016"/>
                  <a:pt x="0" y="121034"/>
                  <a:pt x="0" y="116086"/>
                </a:cubicBezTo>
                <a:cubicBezTo>
                  <a:pt x="0" y="111137"/>
                  <a:pt x="3981" y="107156"/>
                  <a:pt x="8930" y="107156"/>
                </a:cubicBezTo>
                <a:lnTo>
                  <a:pt x="50602" y="107156"/>
                </a:lnTo>
                <a:cubicBezTo>
                  <a:pt x="55550" y="107156"/>
                  <a:pt x="59531" y="103175"/>
                  <a:pt x="59531" y="98227"/>
                </a:cubicBezTo>
                <a:cubicBezTo>
                  <a:pt x="59531" y="93278"/>
                  <a:pt x="55550" y="89297"/>
                  <a:pt x="50602" y="89297"/>
                </a:cubicBezTo>
                <a:lnTo>
                  <a:pt x="8930" y="89297"/>
                </a:lnTo>
                <a:cubicBezTo>
                  <a:pt x="3981" y="89297"/>
                  <a:pt x="0" y="85316"/>
                  <a:pt x="0" y="80367"/>
                </a:cubicBezTo>
                <a:cubicBezTo>
                  <a:pt x="0" y="75419"/>
                  <a:pt x="3981" y="71438"/>
                  <a:pt x="8930" y="71438"/>
                </a:cubicBezTo>
                <a:lnTo>
                  <a:pt x="74414" y="71438"/>
                </a:lnTo>
                <a:cubicBezTo>
                  <a:pt x="79363" y="71438"/>
                  <a:pt x="83344" y="67456"/>
                  <a:pt x="83344" y="62508"/>
                </a:cubicBezTo>
                <a:cubicBezTo>
                  <a:pt x="83344" y="57559"/>
                  <a:pt x="79363" y="53578"/>
                  <a:pt x="74414" y="53578"/>
                </a:cubicBezTo>
                <a:lnTo>
                  <a:pt x="8930" y="53578"/>
                </a:lnTo>
                <a:cubicBezTo>
                  <a:pt x="3981" y="53578"/>
                  <a:pt x="0" y="49597"/>
                  <a:pt x="0" y="44648"/>
                </a:cubicBezTo>
                <a:cubicBezTo>
                  <a:pt x="0" y="39700"/>
                  <a:pt x="3981" y="35719"/>
                  <a:pt x="8930" y="35719"/>
                </a:cubicBezTo>
                <a:lnTo>
                  <a:pt x="23812" y="35719"/>
                </a:lnTo>
                <a:close/>
                <a:moveTo>
                  <a:pt x="214313" y="107156"/>
                </a:moveTo>
                <a:lnTo>
                  <a:pt x="214313" y="88292"/>
                </a:lnTo>
                <a:lnTo>
                  <a:pt x="197458" y="71438"/>
                </a:lnTo>
                <a:lnTo>
                  <a:pt x="178594" y="71438"/>
                </a:lnTo>
                <a:lnTo>
                  <a:pt x="178594" y="107156"/>
                </a:lnTo>
                <a:lnTo>
                  <a:pt x="214313" y="107156"/>
                </a:lnTo>
                <a:close/>
                <a:moveTo>
                  <a:pt x="95250" y="157758"/>
                </a:moveTo>
                <a:cubicBezTo>
                  <a:pt x="95250" y="149544"/>
                  <a:pt x="88581" y="142875"/>
                  <a:pt x="80367" y="142875"/>
                </a:cubicBezTo>
                <a:cubicBezTo>
                  <a:pt x="72153" y="142875"/>
                  <a:pt x="65484" y="149544"/>
                  <a:pt x="65484" y="157758"/>
                </a:cubicBezTo>
                <a:cubicBezTo>
                  <a:pt x="65484" y="165972"/>
                  <a:pt x="72153" y="172641"/>
                  <a:pt x="80367" y="172641"/>
                </a:cubicBezTo>
                <a:cubicBezTo>
                  <a:pt x="88581" y="172641"/>
                  <a:pt x="95250" y="165972"/>
                  <a:pt x="95250" y="157758"/>
                </a:cubicBezTo>
                <a:close/>
                <a:moveTo>
                  <a:pt x="181570" y="172641"/>
                </a:moveTo>
                <a:cubicBezTo>
                  <a:pt x="189784" y="172641"/>
                  <a:pt x="196453" y="165972"/>
                  <a:pt x="196453" y="157758"/>
                </a:cubicBezTo>
                <a:cubicBezTo>
                  <a:pt x="196453" y="149544"/>
                  <a:pt x="189784" y="142875"/>
                  <a:pt x="181570" y="142875"/>
                </a:cubicBezTo>
                <a:cubicBezTo>
                  <a:pt x="173356" y="142875"/>
                  <a:pt x="166688" y="149544"/>
                  <a:pt x="166688" y="157758"/>
                </a:cubicBezTo>
                <a:cubicBezTo>
                  <a:pt x="166688" y="165972"/>
                  <a:pt x="173356" y="172641"/>
                  <a:pt x="181570" y="172641"/>
                </a:cubicBezTo>
                <a:close/>
              </a:path>
            </a:pathLst>
          </a:custGeom>
          <a:solidFill>
            <a:srgbClr val="D4A5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6561757" y="4152900"/>
            <a:ext cx="5181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Логистика </a:t>
            </a:r>
            <a:r>
              <a:rPr lang="en-US" sz="1500" b="1" dirty="0" err="1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по</a:t>
            </a:r>
            <a:r>
              <a:rPr lang="en-US" sz="15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u-RU" sz="15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Кыргызстану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6561757" y="4495800"/>
            <a:ext cx="51625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i="0" dirty="0">
                <a:solidFill>
                  <a:schemeClr val="bg1">
                    <a:lumMod val="75000"/>
                  </a:schemeClr>
                </a:solidFill>
                <a:effectLst/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Поможем организовать перевозку. </a:t>
            </a:r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Мы </a:t>
            </a:r>
            <a:r>
              <a:rPr lang="ru-RU" sz="1200" b="0" i="0" dirty="0">
                <a:solidFill>
                  <a:schemeClr val="bg1">
                    <a:lumMod val="75000"/>
                  </a:schemeClr>
                </a:solidFill>
                <a:effectLst/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всегда готовы помочь найти </a:t>
            </a:r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надёжный</a:t>
            </a:r>
            <a:r>
              <a:rPr lang="ru-RU" sz="1200" b="0" i="0" dirty="0">
                <a:solidFill>
                  <a:schemeClr val="bg1">
                    <a:lumMod val="75000"/>
                  </a:schemeClr>
                </a:solidFill>
                <a:effectLst/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 транспорт для отправки заказа в любую точку.</a:t>
            </a:r>
            <a:endParaRPr lang="en-US" sz="1200" dirty="0">
              <a:solidFill>
                <a:schemeClr val="bg1">
                  <a:lumMod val="75000"/>
                </a:schemeClr>
              </a:solidFill>
              <a:latin typeface="MiSans" panose="020B0604020202020204" charset="-122"/>
              <a:ea typeface="MiSans" panose="020B0604020202020204" charset="-122"/>
              <a:cs typeface="MiSans" panose="020B060402020202020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0">
            <a:extLst>
              <a:ext uri="{FF2B5EF4-FFF2-40B4-BE49-F238E27FC236}">
                <a16:creationId xmlns:a16="http://schemas.microsoft.com/office/drawing/2014/main" id="{CEC59851-CE1C-4F63-A3EA-BF57F4AAAD62}"/>
              </a:ext>
            </a:extLst>
          </p:cNvPr>
          <p:cNvSpPr/>
          <p:nvPr/>
        </p:nvSpPr>
        <p:spPr>
          <a:xfrm>
            <a:off x="0" y="0"/>
            <a:ext cx="12192000" cy="6859178"/>
          </a:xfrm>
          <a:custGeom>
            <a:avLst/>
            <a:gdLst/>
            <a:ahLst/>
            <a:cxnLst/>
            <a:rect l="l" t="t" r="r" b="b"/>
            <a:pathLst>
              <a:path w="12192000" h="6859178">
                <a:moveTo>
                  <a:pt x="0" y="0"/>
                </a:moveTo>
                <a:lnTo>
                  <a:pt x="12192000" y="0"/>
                </a:lnTo>
                <a:lnTo>
                  <a:pt x="12192000" y="6859178"/>
                </a:lnTo>
                <a:lnTo>
                  <a:pt x="0" y="685917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75B39">
                  <a:alpha val="20000"/>
                </a:srgbClr>
              </a:gs>
              <a:gs pos="100000">
                <a:srgbClr val="000000">
                  <a:alpha val="0"/>
                </a:srgbClr>
              </a:gs>
              <a:gs pos="100000">
                <a:srgbClr val="1A1A1A"/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381000" y="419100"/>
            <a:ext cx="3164979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263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КАЧЕСТВО БЕЗ КОМПРОМИССОВ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461962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7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Многоступенчатый контроль ОТК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771650"/>
            <a:ext cx="4448175" cy="4772025"/>
          </a:xfrm>
          <a:custGeom>
            <a:avLst/>
            <a:gdLst/>
            <a:ahLst/>
            <a:cxnLst/>
            <a:rect l="l" t="t" r="r" b="b"/>
            <a:pathLst>
              <a:path w="4448175" h="4772025">
                <a:moveTo>
                  <a:pt x="0" y="0"/>
                </a:moveTo>
                <a:lnTo>
                  <a:pt x="4448175" y="0"/>
                </a:lnTo>
                <a:lnTo>
                  <a:pt x="4448175" y="4772025"/>
                </a:lnTo>
                <a:lnTo>
                  <a:pt x="0" y="4772025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09600" y="4019550"/>
            <a:ext cx="1838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5F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Входной контроль сырья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261396" y="4038600"/>
            <a:ext cx="409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100%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09600" y="4324350"/>
            <a:ext cx="3990975" cy="76200"/>
          </a:xfrm>
          <a:custGeom>
            <a:avLst/>
            <a:gdLst/>
            <a:ahLst/>
            <a:cxnLst/>
            <a:rect l="l" t="t" r="r" b="b"/>
            <a:pathLst>
              <a:path w="3990975" h="76200">
                <a:moveTo>
                  <a:pt x="0" y="0"/>
                </a:moveTo>
                <a:lnTo>
                  <a:pt x="3990975" y="0"/>
                </a:lnTo>
                <a:lnTo>
                  <a:pt x="3990975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09600" y="4324350"/>
            <a:ext cx="3990975" cy="76200"/>
          </a:xfrm>
          <a:custGeom>
            <a:avLst/>
            <a:gdLst/>
            <a:ahLst/>
            <a:cxnLst/>
            <a:rect l="l" t="t" r="r" b="b"/>
            <a:pathLst>
              <a:path w="3990975" h="76200">
                <a:moveTo>
                  <a:pt x="0" y="0"/>
                </a:moveTo>
                <a:lnTo>
                  <a:pt x="3990975" y="0"/>
                </a:lnTo>
                <a:lnTo>
                  <a:pt x="3990975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609600" y="4552950"/>
            <a:ext cx="17621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5F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Контроль производства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09600" y="4857750"/>
            <a:ext cx="3990975" cy="76200"/>
          </a:xfrm>
          <a:custGeom>
            <a:avLst/>
            <a:gdLst/>
            <a:ahLst/>
            <a:cxnLst/>
            <a:rect l="l" t="t" r="r" b="b"/>
            <a:pathLst>
              <a:path w="3990975" h="76200">
                <a:moveTo>
                  <a:pt x="0" y="0"/>
                </a:moveTo>
                <a:lnTo>
                  <a:pt x="3990975" y="0"/>
                </a:lnTo>
                <a:lnTo>
                  <a:pt x="3990975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09600" y="4857750"/>
            <a:ext cx="3990975" cy="85726"/>
          </a:xfrm>
          <a:custGeom>
            <a:avLst/>
            <a:gdLst/>
            <a:ahLst/>
            <a:cxnLst/>
            <a:rect l="l" t="t" r="r" b="b"/>
            <a:pathLst>
              <a:path w="3324225" h="76200">
                <a:moveTo>
                  <a:pt x="0" y="0"/>
                </a:moveTo>
                <a:lnTo>
                  <a:pt x="3324225" y="0"/>
                </a:lnTo>
                <a:lnTo>
                  <a:pt x="3324225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09600" y="5086350"/>
            <a:ext cx="1476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5F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Выходной контроль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261396" y="5105400"/>
            <a:ext cx="409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100%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09600" y="5391150"/>
            <a:ext cx="3990975" cy="76200"/>
          </a:xfrm>
          <a:custGeom>
            <a:avLst/>
            <a:gdLst/>
            <a:ahLst/>
            <a:cxnLst/>
            <a:rect l="l" t="t" r="r" b="b"/>
            <a:pathLst>
              <a:path w="3990975" h="76200">
                <a:moveTo>
                  <a:pt x="0" y="0"/>
                </a:moveTo>
                <a:lnTo>
                  <a:pt x="3990975" y="0"/>
                </a:lnTo>
                <a:lnTo>
                  <a:pt x="3990975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09600" y="5391150"/>
            <a:ext cx="3990975" cy="76200"/>
          </a:xfrm>
          <a:custGeom>
            <a:avLst/>
            <a:gdLst/>
            <a:ahLst/>
            <a:cxnLst/>
            <a:rect l="l" t="t" r="r" b="b"/>
            <a:pathLst>
              <a:path w="3990975" h="76200">
                <a:moveTo>
                  <a:pt x="0" y="0"/>
                </a:moveTo>
                <a:lnTo>
                  <a:pt x="3990975" y="0"/>
                </a:lnTo>
                <a:lnTo>
                  <a:pt x="3990975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609600" y="5662613"/>
            <a:ext cx="3990975" cy="9525"/>
          </a:xfrm>
          <a:custGeom>
            <a:avLst/>
            <a:gdLst/>
            <a:ahLst/>
            <a:cxnLst/>
            <a:rect l="l" t="t" r="r" b="b"/>
            <a:pathLst>
              <a:path w="3990975" h="9525">
                <a:moveTo>
                  <a:pt x="0" y="0"/>
                </a:moveTo>
                <a:lnTo>
                  <a:pt x="3990975" y="0"/>
                </a:lnTo>
                <a:lnTo>
                  <a:pt x="3990975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652463" y="5972175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09791" y="-11564"/>
                </a:moveTo>
                <a:cubicBezTo>
                  <a:pt x="103808" y="-15225"/>
                  <a:pt x="96262" y="-15225"/>
                  <a:pt x="90279" y="-11564"/>
                </a:cubicBezTo>
                <a:cubicBezTo>
                  <a:pt x="79385" y="-4911"/>
                  <a:pt x="72643" y="-3125"/>
                  <a:pt x="59874" y="-3393"/>
                </a:cubicBezTo>
                <a:cubicBezTo>
                  <a:pt x="52864" y="-3572"/>
                  <a:pt x="46345" y="223"/>
                  <a:pt x="42952" y="6385"/>
                </a:cubicBezTo>
                <a:cubicBezTo>
                  <a:pt x="36835" y="17591"/>
                  <a:pt x="31879" y="22547"/>
                  <a:pt x="20672" y="28664"/>
                </a:cubicBezTo>
                <a:cubicBezTo>
                  <a:pt x="14511" y="32013"/>
                  <a:pt x="10760" y="38576"/>
                  <a:pt x="10894" y="45586"/>
                </a:cubicBezTo>
                <a:cubicBezTo>
                  <a:pt x="11207" y="58356"/>
                  <a:pt x="9376" y="65097"/>
                  <a:pt x="2724" y="75992"/>
                </a:cubicBezTo>
                <a:cubicBezTo>
                  <a:pt x="-938" y="81975"/>
                  <a:pt x="-938" y="89520"/>
                  <a:pt x="2724" y="95503"/>
                </a:cubicBezTo>
                <a:cubicBezTo>
                  <a:pt x="9376" y="106397"/>
                  <a:pt x="11162" y="113139"/>
                  <a:pt x="10894" y="125909"/>
                </a:cubicBezTo>
                <a:cubicBezTo>
                  <a:pt x="10716" y="132918"/>
                  <a:pt x="14511" y="139437"/>
                  <a:pt x="20672" y="142830"/>
                </a:cubicBezTo>
                <a:cubicBezTo>
                  <a:pt x="30540" y="148233"/>
                  <a:pt x="35540" y="152698"/>
                  <a:pt x="40809" y="161359"/>
                </a:cubicBezTo>
                <a:lnTo>
                  <a:pt x="19065" y="204713"/>
                </a:lnTo>
                <a:cubicBezTo>
                  <a:pt x="16431" y="210026"/>
                  <a:pt x="18574" y="216456"/>
                  <a:pt x="23842" y="219090"/>
                </a:cubicBezTo>
                <a:lnTo>
                  <a:pt x="62240" y="238289"/>
                </a:lnTo>
                <a:cubicBezTo>
                  <a:pt x="67374" y="240834"/>
                  <a:pt x="73625" y="238914"/>
                  <a:pt x="76393" y="233913"/>
                </a:cubicBezTo>
                <a:lnTo>
                  <a:pt x="99968" y="191453"/>
                </a:lnTo>
                <a:lnTo>
                  <a:pt x="123542" y="233913"/>
                </a:lnTo>
                <a:cubicBezTo>
                  <a:pt x="126310" y="238914"/>
                  <a:pt x="132561" y="240878"/>
                  <a:pt x="137696" y="238289"/>
                </a:cubicBezTo>
                <a:lnTo>
                  <a:pt x="176093" y="219090"/>
                </a:lnTo>
                <a:cubicBezTo>
                  <a:pt x="181407" y="216456"/>
                  <a:pt x="183550" y="210026"/>
                  <a:pt x="180871" y="204713"/>
                </a:cubicBezTo>
                <a:lnTo>
                  <a:pt x="159172" y="161315"/>
                </a:lnTo>
                <a:cubicBezTo>
                  <a:pt x="164396" y="152653"/>
                  <a:pt x="169441" y="148188"/>
                  <a:pt x="179308" y="142786"/>
                </a:cubicBezTo>
                <a:cubicBezTo>
                  <a:pt x="185470" y="139437"/>
                  <a:pt x="189220" y="132874"/>
                  <a:pt x="189086" y="125864"/>
                </a:cubicBezTo>
                <a:cubicBezTo>
                  <a:pt x="188774" y="113094"/>
                  <a:pt x="190604" y="106353"/>
                  <a:pt x="197257" y="95458"/>
                </a:cubicBezTo>
                <a:cubicBezTo>
                  <a:pt x="200918" y="89475"/>
                  <a:pt x="200918" y="81930"/>
                  <a:pt x="197257" y="75947"/>
                </a:cubicBezTo>
                <a:cubicBezTo>
                  <a:pt x="190604" y="65053"/>
                  <a:pt x="188818" y="58311"/>
                  <a:pt x="189086" y="45541"/>
                </a:cubicBezTo>
                <a:cubicBezTo>
                  <a:pt x="189265" y="38532"/>
                  <a:pt x="185470" y="32013"/>
                  <a:pt x="179308" y="28620"/>
                </a:cubicBezTo>
                <a:cubicBezTo>
                  <a:pt x="168101" y="22503"/>
                  <a:pt x="163145" y="17547"/>
                  <a:pt x="157029" y="6340"/>
                </a:cubicBezTo>
                <a:cubicBezTo>
                  <a:pt x="153680" y="179"/>
                  <a:pt x="147117" y="-3572"/>
                  <a:pt x="140107" y="-3438"/>
                </a:cubicBezTo>
                <a:cubicBezTo>
                  <a:pt x="127337" y="-3125"/>
                  <a:pt x="120595" y="-4956"/>
                  <a:pt x="109701" y="-11609"/>
                </a:cubicBezTo>
                <a:close/>
                <a:moveTo>
                  <a:pt x="100013" y="42863"/>
                </a:moveTo>
                <a:cubicBezTo>
                  <a:pt x="123669" y="42863"/>
                  <a:pt x="142875" y="62069"/>
                  <a:pt x="142875" y="85725"/>
                </a:cubicBezTo>
                <a:cubicBezTo>
                  <a:pt x="142875" y="109381"/>
                  <a:pt x="123669" y="128588"/>
                  <a:pt x="100013" y="128588"/>
                </a:cubicBezTo>
                <a:cubicBezTo>
                  <a:pt x="76356" y="128588"/>
                  <a:pt x="57150" y="109381"/>
                  <a:pt x="57150" y="85725"/>
                </a:cubicBezTo>
                <a:cubicBezTo>
                  <a:pt x="57150" y="62069"/>
                  <a:pt x="76356" y="42863"/>
                  <a:pt x="100012" y="42863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1009650" y="5857875"/>
            <a:ext cx="2590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5F5F5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Гарантия соответствия ГОСТ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009650" y="6124575"/>
            <a:ext cx="2571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Сертифицированное производство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135910" y="1771649"/>
            <a:ext cx="6677025" cy="1695263"/>
          </a:xfrm>
          <a:custGeom>
            <a:avLst/>
            <a:gdLst/>
            <a:ahLst/>
            <a:cxnLst/>
            <a:rect l="l" t="t" r="r" b="b"/>
            <a:pathLst>
              <a:path w="6677025" h="1790700">
                <a:moveTo>
                  <a:pt x="0" y="0"/>
                </a:moveTo>
                <a:lnTo>
                  <a:pt x="6677025" y="0"/>
                </a:lnTo>
                <a:lnTo>
                  <a:pt x="6677025" y="1790700"/>
                </a:lnTo>
                <a:lnTo>
                  <a:pt x="0" y="17907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5364510" y="1937301"/>
            <a:ext cx="609600" cy="577111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5555010" y="2107495"/>
            <a:ext cx="228600" cy="216417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3808" y="2322"/>
                </a:moveTo>
                <a:cubicBezTo>
                  <a:pt x="110460" y="-759"/>
                  <a:pt x="118140" y="-759"/>
                  <a:pt x="124792" y="2322"/>
                </a:cubicBezTo>
                <a:lnTo>
                  <a:pt x="222394" y="47417"/>
                </a:lnTo>
                <a:cubicBezTo>
                  <a:pt x="226189" y="49158"/>
                  <a:pt x="228600" y="52953"/>
                  <a:pt x="228600" y="57150"/>
                </a:cubicBezTo>
                <a:cubicBezTo>
                  <a:pt x="228600" y="61347"/>
                  <a:pt x="226189" y="65142"/>
                  <a:pt x="222394" y="66883"/>
                </a:cubicBezTo>
                <a:lnTo>
                  <a:pt x="124792" y="111978"/>
                </a:lnTo>
                <a:cubicBezTo>
                  <a:pt x="118140" y="115059"/>
                  <a:pt x="110460" y="115059"/>
                  <a:pt x="103808" y="111978"/>
                </a:cubicBezTo>
                <a:lnTo>
                  <a:pt x="6206" y="66883"/>
                </a:lnTo>
                <a:cubicBezTo>
                  <a:pt x="2411" y="65097"/>
                  <a:pt x="0" y="61302"/>
                  <a:pt x="0" y="57150"/>
                </a:cubicBezTo>
                <a:cubicBezTo>
                  <a:pt x="0" y="52998"/>
                  <a:pt x="2411" y="49158"/>
                  <a:pt x="6206" y="47417"/>
                </a:cubicBezTo>
                <a:lnTo>
                  <a:pt x="103808" y="2322"/>
                </a:lnTo>
                <a:close/>
                <a:moveTo>
                  <a:pt x="21476" y="97512"/>
                </a:moveTo>
                <a:lnTo>
                  <a:pt x="94833" y="131400"/>
                </a:lnTo>
                <a:cubicBezTo>
                  <a:pt x="107201" y="137115"/>
                  <a:pt x="121444" y="137115"/>
                  <a:pt x="133811" y="131400"/>
                </a:cubicBezTo>
                <a:lnTo>
                  <a:pt x="207169" y="97512"/>
                </a:lnTo>
                <a:lnTo>
                  <a:pt x="222394" y="104567"/>
                </a:lnTo>
                <a:cubicBezTo>
                  <a:pt x="226189" y="106308"/>
                  <a:pt x="228600" y="110103"/>
                  <a:pt x="228600" y="114300"/>
                </a:cubicBezTo>
                <a:cubicBezTo>
                  <a:pt x="228600" y="118497"/>
                  <a:pt x="226189" y="122292"/>
                  <a:pt x="222394" y="124033"/>
                </a:cubicBezTo>
                <a:lnTo>
                  <a:pt x="124792" y="169128"/>
                </a:lnTo>
                <a:cubicBezTo>
                  <a:pt x="118140" y="172209"/>
                  <a:pt x="110460" y="172209"/>
                  <a:pt x="103808" y="169128"/>
                </a:cubicBezTo>
                <a:lnTo>
                  <a:pt x="6206" y="124033"/>
                </a:lnTo>
                <a:cubicBezTo>
                  <a:pt x="2411" y="122247"/>
                  <a:pt x="0" y="118452"/>
                  <a:pt x="0" y="114300"/>
                </a:cubicBezTo>
                <a:cubicBezTo>
                  <a:pt x="0" y="110148"/>
                  <a:pt x="2411" y="106308"/>
                  <a:pt x="6206" y="104567"/>
                </a:cubicBezTo>
                <a:lnTo>
                  <a:pt x="21431" y="97512"/>
                </a:lnTo>
                <a:close/>
                <a:moveTo>
                  <a:pt x="6206" y="161717"/>
                </a:moveTo>
                <a:lnTo>
                  <a:pt x="21431" y="154662"/>
                </a:lnTo>
                <a:lnTo>
                  <a:pt x="94789" y="188550"/>
                </a:lnTo>
                <a:cubicBezTo>
                  <a:pt x="107156" y="194265"/>
                  <a:pt x="121399" y="194265"/>
                  <a:pt x="133767" y="188550"/>
                </a:cubicBezTo>
                <a:lnTo>
                  <a:pt x="207124" y="154662"/>
                </a:lnTo>
                <a:lnTo>
                  <a:pt x="222349" y="161717"/>
                </a:lnTo>
                <a:cubicBezTo>
                  <a:pt x="226144" y="163458"/>
                  <a:pt x="228555" y="167253"/>
                  <a:pt x="228555" y="171450"/>
                </a:cubicBezTo>
                <a:cubicBezTo>
                  <a:pt x="228555" y="175647"/>
                  <a:pt x="226144" y="179442"/>
                  <a:pt x="222349" y="181183"/>
                </a:cubicBezTo>
                <a:lnTo>
                  <a:pt x="124748" y="226278"/>
                </a:lnTo>
                <a:cubicBezTo>
                  <a:pt x="118095" y="229359"/>
                  <a:pt x="110416" y="229359"/>
                  <a:pt x="103763" y="226278"/>
                </a:cubicBezTo>
                <a:lnTo>
                  <a:pt x="6206" y="181183"/>
                </a:lnTo>
                <a:cubicBezTo>
                  <a:pt x="2411" y="179397"/>
                  <a:pt x="0" y="175602"/>
                  <a:pt x="0" y="171450"/>
                </a:cubicBezTo>
                <a:cubicBezTo>
                  <a:pt x="0" y="167298"/>
                  <a:pt x="2411" y="163458"/>
                  <a:pt x="6206" y="161717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5" name="Text 22"/>
          <p:cNvSpPr/>
          <p:nvPr/>
        </p:nvSpPr>
        <p:spPr>
          <a:xfrm>
            <a:off x="6164610" y="1921057"/>
            <a:ext cx="5534025" cy="2885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ru-RU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Качественные материалы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6164610" y="2350309"/>
            <a:ext cx="5495925" cy="468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Используем в работе лучшие материалы, которые отбираем путем практического применения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6164610" y="2985827"/>
            <a:ext cx="1200150" cy="252486"/>
          </a:xfrm>
          <a:custGeom>
            <a:avLst/>
            <a:gdLst/>
            <a:ahLst/>
            <a:cxnLst/>
            <a:rect l="l" t="t" r="r" b="b"/>
            <a:pathLst>
              <a:path w="1200150" h="266700">
                <a:moveTo>
                  <a:pt x="0" y="0"/>
                </a:moveTo>
                <a:lnTo>
                  <a:pt x="1200150" y="0"/>
                </a:lnTo>
                <a:lnTo>
                  <a:pt x="12001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6164610" y="2985827"/>
            <a:ext cx="1266825" cy="252486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Влагостойкость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5135910" y="3727480"/>
            <a:ext cx="6677025" cy="1397690"/>
          </a:xfrm>
          <a:custGeom>
            <a:avLst/>
            <a:gdLst/>
            <a:ahLst/>
            <a:cxnLst/>
            <a:rect l="l" t="t" r="r" b="b"/>
            <a:pathLst>
              <a:path w="6677025" h="1790700">
                <a:moveTo>
                  <a:pt x="0" y="0"/>
                </a:moveTo>
                <a:lnTo>
                  <a:pt x="6677025" y="0"/>
                </a:lnTo>
                <a:lnTo>
                  <a:pt x="6677025" y="1790700"/>
                </a:lnTo>
                <a:lnTo>
                  <a:pt x="0" y="17907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9"/>
          <p:cNvSpPr/>
          <p:nvPr/>
        </p:nvSpPr>
        <p:spPr>
          <a:xfrm>
            <a:off x="5364510" y="3909883"/>
            <a:ext cx="609600" cy="577111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D4A574">
              <a:alpha val="20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3" name="Shape 30"/>
          <p:cNvSpPr/>
          <p:nvPr/>
        </p:nvSpPr>
        <p:spPr>
          <a:xfrm>
            <a:off x="5555010" y="4080077"/>
            <a:ext cx="228600" cy="216417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16354" y="0"/>
                  <a:pt x="118408" y="446"/>
                  <a:pt x="120283" y="1295"/>
                </a:cubicBezTo>
                <a:lnTo>
                  <a:pt x="204401" y="36969"/>
                </a:lnTo>
                <a:cubicBezTo>
                  <a:pt x="214223" y="41121"/>
                  <a:pt x="221546" y="50810"/>
                  <a:pt x="221501" y="62508"/>
                </a:cubicBezTo>
                <a:cubicBezTo>
                  <a:pt x="221278" y="106799"/>
                  <a:pt x="203061" y="187836"/>
                  <a:pt x="126132" y="224671"/>
                </a:cubicBezTo>
                <a:cubicBezTo>
                  <a:pt x="118676" y="228243"/>
                  <a:pt x="110014" y="228243"/>
                  <a:pt x="102557" y="224671"/>
                </a:cubicBezTo>
                <a:cubicBezTo>
                  <a:pt x="25584" y="187836"/>
                  <a:pt x="7412" y="106799"/>
                  <a:pt x="7188" y="62508"/>
                </a:cubicBezTo>
                <a:cubicBezTo>
                  <a:pt x="7144" y="50810"/>
                  <a:pt x="14466" y="41121"/>
                  <a:pt x="24289" y="36969"/>
                </a:cubicBezTo>
                <a:lnTo>
                  <a:pt x="108362" y="1295"/>
                </a:lnTo>
                <a:cubicBezTo>
                  <a:pt x="110237" y="446"/>
                  <a:pt x="112246" y="0"/>
                  <a:pt x="114300" y="0"/>
                </a:cubicBezTo>
                <a:close/>
                <a:moveTo>
                  <a:pt x="114300" y="29825"/>
                </a:moveTo>
                <a:lnTo>
                  <a:pt x="114300" y="198641"/>
                </a:lnTo>
                <a:cubicBezTo>
                  <a:pt x="175915" y="168816"/>
                  <a:pt x="192479" y="102736"/>
                  <a:pt x="192881" y="63178"/>
                </a:cubicBezTo>
                <a:lnTo>
                  <a:pt x="114300" y="29870"/>
                </a:lnTo>
                <a:lnTo>
                  <a:pt x="114300" y="29870"/>
                </a:lnTo>
                <a:close/>
              </a:path>
            </a:pathLst>
          </a:custGeom>
          <a:solidFill>
            <a:srgbClr val="D4A5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6164610" y="3893639"/>
            <a:ext cx="5534025" cy="2885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ru-RU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Высокопрочные</a:t>
            </a: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покрытия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6183659" y="4198672"/>
            <a:ext cx="5495925" cy="468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Мы используем на производстве разные толщины пленок ПВХ и ПЭТ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en-US" sz="1600" dirty="0"/>
          </a:p>
        </p:txBody>
      </p:sp>
      <p:sp>
        <p:nvSpPr>
          <p:cNvPr id="44" name="Shape 28">
            <a:extLst>
              <a:ext uri="{FF2B5EF4-FFF2-40B4-BE49-F238E27FC236}">
                <a16:creationId xmlns:a16="http://schemas.microsoft.com/office/drawing/2014/main" id="{B743D92D-3D91-4B3B-B4EA-809121AE85A5}"/>
              </a:ext>
            </a:extLst>
          </p:cNvPr>
          <p:cNvSpPr/>
          <p:nvPr/>
        </p:nvSpPr>
        <p:spPr>
          <a:xfrm>
            <a:off x="5135910" y="5342724"/>
            <a:ext cx="6677025" cy="1196501"/>
          </a:xfrm>
          <a:custGeom>
            <a:avLst/>
            <a:gdLst/>
            <a:ahLst/>
            <a:cxnLst/>
            <a:rect l="l" t="t" r="r" b="b"/>
            <a:pathLst>
              <a:path w="6677025" h="1790700">
                <a:moveTo>
                  <a:pt x="0" y="0"/>
                </a:moveTo>
                <a:lnTo>
                  <a:pt x="6677025" y="0"/>
                </a:lnTo>
                <a:lnTo>
                  <a:pt x="6677025" y="1790700"/>
                </a:lnTo>
                <a:lnTo>
                  <a:pt x="0" y="17907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8"/>
          <p:cNvSpPr/>
          <p:nvPr/>
        </p:nvSpPr>
        <p:spPr>
          <a:xfrm>
            <a:off x="5524820" y="5757003"/>
            <a:ext cx="285750" cy="270521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285750"/>
                </a:moveTo>
                <a:cubicBezTo>
                  <a:pt x="221730" y="285750"/>
                  <a:pt x="285750" y="221730"/>
                  <a:pt x="285750" y="142875"/>
                </a:cubicBezTo>
                <a:cubicBezTo>
                  <a:pt x="285750" y="64020"/>
                  <a:pt x="221730" y="0"/>
                  <a:pt x="142875" y="0"/>
                </a:cubicBezTo>
                <a:cubicBezTo>
                  <a:pt x="64020" y="0"/>
                  <a:pt x="0" y="64020"/>
                  <a:pt x="0" y="142875"/>
                </a:cubicBezTo>
                <a:cubicBezTo>
                  <a:pt x="0" y="221730"/>
                  <a:pt x="64020" y="285750"/>
                  <a:pt x="142875" y="285750"/>
                </a:cubicBezTo>
                <a:close/>
                <a:moveTo>
                  <a:pt x="189979" y="118709"/>
                </a:moveTo>
                <a:lnTo>
                  <a:pt x="145331" y="190147"/>
                </a:lnTo>
                <a:cubicBezTo>
                  <a:pt x="142987" y="193886"/>
                  <a:pt x="138968" y="196230"/>
                  <a:pt x="134559" y="196453"/>
                </a:cubicBezTo>
                <a:cubicBezTo>
                  <a:pt x="130150" y="196676"/>
                  <a:pt x="125909" y="194667"/>
                  <a:pt x="123285" y="191095"/>
                </a:cubicBezTo>
                <a:lnTo>
                  <a:pt x="96496" y="155377"/>
                </a:lnTo>
                <a:cubicBezTo>
                  <a:pt x="92032" y="149461"/>
                  <a:pt x="93259" y="141089"/>
                  <a:pt x="99175" y="136624"/>
                </a:cubicBezTo>
                <a:cubicBezTo>
                  <a:pt x="105091" y="132159"/>
                  <a:pt x="113463" y="133387"/>
                  <a:pt x="117928" y="139303"/>
                </a:cubicBezTo>
                <a:lnTo>
                  <a:pt x="132997" y="159395"/>
                </a:lnTo>
                <a:lnTo>
                  <a:pt x="167264" y="104533"/>
                </a:lnTo>
                <a:cubicBezTo>
                  <a:pt x="171171" y="98282"/>
                  <a:pt x="179431" y="96329"/>
                  <a:pt x="185738" y="100292"/>
                </a:cubicBezTo>
                <a:cubicBezTo>
                  <a:pt x="192044" y="104254"/>
                  <a:pt x="193942" y="112458"/>
                  <a:pt x="189979" y="118765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39"/>
          <p:cNvSpPr/>
          <p:nvPr/>
        </p:nvSpPr>
        <p:spPr>
          <a:xfrm>
            <a:off x="6164610" y="5622639"/>
            <a:ext cx="3562350" cy="252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Мы решили проблему брака</a:t>
            </a:r>
            <a:endParaRPr lang="en-US" dirty="0"/>
          </a:p>
        </p:txBody>
      </p:sp>
      <p:sp>
        <p:nvSpPr>
          <p:cNvPr id="43" name="Text 40"/>
          <p:cNvSpPr/>
          <p:nvPr/>
        </p:nvSpPr>
        <p:spPr>
          <a:xfrm>
            <a:off x="6164610" y="5926576"/>
            <a:ext cx="3760710" cy="2164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Статистика: менее 0,3% рекламаций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202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год</a:t>
            </a:r>
            <a:endParaRPr lang="en-US" sz="1600" dirty="0"/>
          </a:p>
        </p:txBody>
      </p:sp>
      <p:sp>
        <p:nvSpPr>
          <p:cNvPr id="45" name="Shape 20">
            <a:extLst>
              <a:ext uri="{FF2B5EF4-FFF2-40B4-BE49-F238E27FC236}">
                <a16:creationId xmlns:a16="http://schemas.microsoft.com/office/drawing/2014/main" id="{78B9FC3F-1189-44BC-8D8B-E59664F3E96B}"/>
              </a:ext>
            </a:extLst>
          </p:cNvPr>
          <p:cNvSpPr/>
          <p:nvPr/>
        </p:nvSpPr>
        <p:spPr>
          <a:xfrm>
            <a:off x="5362895" y="5629775"/>
            <a:ext cx="609600" cy="577111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26">
            <a:extLst>
              <a:ext uri="{FF2B5EF4-FFF2-40B4-BE49-F238E27FC236}">
                <a16:creationId xmlns:a16="http://schemas.microsoft.com/office/drawing/2014/main" id="{109837F1-BBFC-4697-BC8B-51C540F8B95B}"/>
              </a:ext>
            </a:extLst>
          </p:cNvPr>
          <p:cNvSpPr/>
          <p:nvPr/>
        </p:nvSpPr>
        <p:spPr>
          <a:xfrm>
            <a:off x="6164610" y="4730167"/>
            <a:ext cx="650258" cy="252486"/>
          </a:xfrm>
          <a:custGeom>
            <a:avLst/>
            <a:gdLst/>
            <a:ahLst/>
            <a:cxnLst/>
            <a:rect l="l" t="t" r="r" b="b"/>
            <a:pathLst>
              <a:path w="1200150" h="266700">
                <a:moveTo>
                  <a:pt x="0" y="0"/>
                </a:moveTo>
                <a:lnTo>
                  <a:pt x="1200150" y="0"/>
                </a:lnTo>
                <a:lnTo>
                  <a:pt x="12001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27">
            <a:extLst>
              <a:ext uri="{FF2B5EF4-FFF2-40B4-BE49-F238E27FC236}">
                <a16:creationId xmlns:a16="http://schemas.microsoft.com/office/drawing/2014/main" id="{981E53D2-11C0-4443-A987-A2D95FE5BB3E}"/>
              </a:ext>
            </a:extLst>
          </p:cNvPr>
          <p:cNvSpPr/>
          <p:nvPr/>
        </p:nvSpPr>
        <p:spPr>
          <a:xfrm>
            <a:off x="6147358" y="4730167"/>
            <a:ext cx="710643" cy="252486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ru-RU" sz="1050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0,12 мм</a:t>
            </a:r>
            <a:endParaRPr lang="en-US" sz="1600" dirty="0"/>
          </a:p>
        </p:txBody>
      </p:sp>
      <p:sp>
        <p:nvSpPr>
          <p:cNvPr id="48" name="Shape 26">
            <a:extLst>
              <a:ext uri="{FF2B5EF4-FFF2-40B4-BE49-F238E27FC236}">
                <a16:creationId xmlns:a16="http://schemas.microsoft.com/office/drawing/2014/main" id="{EFD21B3C-2AC0-4821-9F54-49F0771EAFB3}"/>
              </a:ext>
            </a:extLst>
          </p:cNvPr>
          <p:cNvSpPr/>
          <p:nvPr/>
        </p:nvSpPr>
        <p:spPr>
          <a:xfrm>
            <a:off x="6866625" y="4737389"/>
            <a:ext cx="650258" cy="252486"/>
          </a:xfrm>
          <a:custGeom>
            <a:avLst/>
            <a:gdLst/>
            <a:ahLst/>
            <a:cxnLst/>
            <a:rect l="l" t="t" r="r" b="b"/>
            <a:pathLst>
              <a:path w="1200150" h="266700">
                <a:moveTo>
                  <a:pt x="0" y="0"/>
                </a:moveTo>
                <a:lnTo>
                  <a:pt x="1200150" y="0"/>
                </a:lnTo>
                <a:lnTo>
                  <a:pt x="12001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27">
            <a:extLst>
              <a:ext uri="{FF2B5EF4-FFF2-40B4-BE49-F238E27FC236}">
                <a16:creationId xmlns:a16="http://schemas.microsoft.com/office/drawing/2014/main" id="{CDBDB00F-913F-460F-9B89-1DEC0AA58737}"/>
              </a:ext>
            </a:extLst>
          </p:cNvPr>
          <p:cNvSpPr/>
          <p:nvPr/>
        </p:nvSpPr>
        <p:spPr>
          <a:xfrm>
            <a:off x="6849373" y="4737389"/>
            <a:ext cx="710643" cy="252486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ru-RU" sz="1050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0,16 мм</a:t>
            </a:r>
            <a:endParaRPr lang="en-US" sz="1600" dirty="0"/>
          </a:p>
        </p:txBody>
      </p:sp>
      <p:sp>
        <p:nvSpPr>
          <p:cNvPr id="50" name="Shape 26">
            <a:extLst>
              <a:ext uri="{FF2B5EF4-FFF2-40B4-BE49-F238E27FC236}">
                <a16:creationId xmlns:a16="http://schemas.microsoft.com/office/drawing/2014/main" id="{6A18195E-9EE6-4508-87C1-B734A8320EAC}"/>
              </a:ext>
            </a:extLst>
          </p:cNvPr>
          <p:cNvSpPr/>
          <p:nvPr/>
        </p:nvSpPr>
        <p:spPr>
          <a:xfrm>
            <a:off x="7571915" y="4737030"/>
            <a:ext cx="650258" cy="252486"/>
          </a:xfrm>
          <a:custGeom>
            <a:avLst/>
            <a:gdLst/>
            <a:ahLst/>
            <a:cxnLst/>
            <a:rect l="l" t="t" r="r" b="b"/>
            <a:pathLst>
              <a:path w="1200150" h="266700">
                <a:moveTo>
                  <a:pt x="0" y="0"/>
                </a:moveTo>
                <a:lnTo>
                  <a:pt x="1200150" y="0"/>
                </a:lnTo>
                <a:lnTo>
                  <a:pt x="12001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27">
            <a:extLst>
              <a:ext uri="{FF2B5EF4-FFF2-40B4-BE49-F238E27FC236}">
                <a16:creationId xmlns:a16="http://schemas.microsoft.com/office/drawing/2014/main" id="{A6104C48-42B3-465A-B144-3F9F688CA776}"/>
              </a:ext>
            </a:extLst>
          </p:cNvPr>
          <p:cNvSpPr/>
          <p:nvPr/>
        </p:nvSpPr>
        <p:spPr>
          <a:xfrm>
            <a:off x="7554663" y="4737030"/>
            <a:ext cx="710643" cy="252486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ru-RU" sz="1050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0,18 мм</a:t>
            </a:r>
            <a:endParaRPr lang="en-US" sz="1600" dirty="0"/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CF02AFB-4C3C-452F-ADA5-1CF3C05A4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872" y="2043059"/>
            <a:ext cx="3998703" cy="1824362"/>
          </a:xfrm>
          <a:prstGeom prst="rect">
            <a:avLst/>
          </a:prstGeom>
        </p:spPr>
      </p:pic>
      <p:sp>
        <p:nvSpPr>
          <p:cNvPr id="54" name="Shape 26">
            <a:extLst>
              <a:ext uri="{FF2B5EF4-FFF2-40B4-BE49-F238E27FC236}">
                <a16:creationId xmlns:a16="http://schemas.microsoft.com/office/drawing/2014/main" id="{FB1C2F58-2B02-4072-98A3-1B8017AAB92F}"/>
              </a:ext>
            </a:extLst>
          </p:cNvPr>
          <p:cNvSpPr/>
          <p:nvPr/>
        </p:nvSpPr>
        <p:spPr>
          <a:xfrm>
            <a:off x="7423844" y="2985371"/>
            <a:ext cx="1923356" cy="252486"/>
          </a:xfrm>
          <a:custGeom>
            <a:avLst/>
            <a:gdLst/>
            <a:ahLst/>
            <a:cxnLst/>
            <a:rect l="l" t="t" r="r" b="b"/>
            <a:pathLst>
              <a:path w="1200150" h="266700">
                <a:moveTo>
                  <a:pt x="0" y="0"/>
                </a:moveTo>
                <a:lnTo>
                  <a:pt x="1200150" y="0"/>
                </a:lnTo>
                <a:lnTo>
                  <a:pt x="12001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27">
            <a:extLst>
              <a:ext uri="{FF2B5EF4-FFF2-40B4-BE49-F238E27FC236}">
                <a16:creationId xmlns:a16="http://schemas.microsoft.com/office/drawing/2014/main" id="{B03A93F7-C952-4B9B-BDB0-22718469616C}"/>
              </a:ext>
            </a:extLst>
          </p:cNvPr>
          <p:cNvSpPr/>
          <p:nvPr/>
        </p:nvSpPr>
        <p:spPr>
          <a:xfrm>
            <a:off x="7423845" y="2985371"/>
            <a:ext cx="2228849" cy="252486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ru-RU" sz="1050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Плотность МДФ 800 </a:t>
            </a:r>
            <a:r>
              <a:rPr lang="ru-RU" sz="1050" i="0" dirty="0">
                <a:solidFill>
                  <a:srgbClr val="C75B39"/>
                </a:solidFill>
                <a:effectLst/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кг/м³</a:t>
            </a:r>
            <a:r>
              <a:rPr lang="ru-RU" sz="1050" dirty="0">
                <a:solidFill>
                  <a:srgbClr val="C75B39"/>
                </a:solidFill>
                <a:latin typeface="MiSans" panose="020B0604020202020204" charset="-122"/>
                <a:ea typeface="MiSans" panose="020B0604020202020204" charset="-122"/>
                <a:cs typeface="MiSans" panose="020B0604020202020204" charset="-122"/>
              </a:rPr>
              <a:t> </a:t>
            </a:r>
            <a:endParaRPr lang="en-US" sz="1600" dirty="0">
              <a:solidFill>
                <a:srgbClr val="C75B39"/>
              </a:solidFill>
              <a:latin typeface="MiSans" panose="020B0604020202020204" charset="-122"/>
              <a:ea typeface="MiSans" panose="020B0604020202020204" charset="-122"/>
              <a:cs typeface="MiSans" panose="020B0604020202020204" charset="-122"/>
            </a:endParaRPr>
          </a:p>
        </p:txBody>
      </p:sp>
      <p:sp>
        <p:nvSpPr>
          <p:cNvPr id="56" name="Text 4">
            <a:extLst>
              <a:ext uri="{FF2B5EF4-FFF2-40B4-BE49-F238E27FC236}">
                <a16:creationId xmlns:a16="http://schemas.microsoft.com/office/drawing/2014/main" id="{BBDF49D9-F546-4F01-B0BC-704FD25BAB64}"/>
              </a:ext>
            </a:extLst>
          </p:cNvPr>
          <p:cNvSpPr/>
          <p:nvPr/>
        </p:nvSpPr>
        <p:spPr>
          <a:xfrm>
            <a:off x="4259689" y="4576763"/>
            <a:ext cx="409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100%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0">
            <a:extLst>
              <a:ext uri="{FF2B5EF4-FFF2-40B4-BE49-F238E27FC236}">
                <a16:creationId xmlns:a16="http://schemas.microsoft.com/office/drawing/2014/main" id="{5563B96D-AD6C-4211-BE7C-A700190DE393}"/>
              </a:ext>
            </a:extLst>
          </p:cNvPr>
          <p:cNvSpPr/>
          <p:nvPr/>
        </p:nvSpPr>
        <p:spPr>
          <a:xfrm>
            <a:off x="0" y="0"/>
            <a:ext cx="12192000" cy="6859178"/>
          </a:xfrm>
          <a:custGeom>
            <a:avLst/>
            <a:gdLst/>
            <a:ahLst/>
            <a:cxnLst/>
            <a:rect l="l" t="t" r="r" b="b"/>
            <a:pathLst>
              <a:path w="12192000" h="6859178">
                <a:moveTo>
                  <a:pt x="0" y="0"/>
                </a:moveTo>
                <a:lnTo>
                  <a:pt x="12192000" y="0"/>
                </a:lnTo>
                <a:lnTo>
                  <a:pt x="12192000" y="6859178"/>
                </a:lnTo>
                <a:lnTo>
                  <a:pt x="0" y="685917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75B39">
                  <a:alpha val="20000"/>
                </a:srgbClr>
              </a:gs>
              <a:gs pos="100000">
                <a:srgbClr val="000000">
                  <a:alpha val="0"/>
                </a:srgbClr>
              </a:gs>
              <a:gs pos="100000">
                <a:srgbClr val="1A1A1A"/>
              </a:gs>
            </a:gsLst>
            <a:lin ang="2700000" scaled="1"/>
          </a:gra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266700" y="6858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Индивидуальное изготовление под проект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2395538" y="1257300"/>
            <a:ext cx="740092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ru-RU" sz="135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Возможно изготовление индивидуальных моделей и нестандартных</a:t>
            </a:r>
          </a:p>
          <a:p>
            <a:pPr algn="ctr">
              <a:lnSpc>
                <a:spcPct val="130000"/>
              </a:lnSpc>
            </a:pPr>
            <a:r>
              <a:rPr lang="ru-RU" sz="135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размеров под ваш запрос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000" y="2019300"/>
            <a:ext cx="5600700" cy="2305050"/>
          </a:xfrm>
          <a:custGeom>
            <a:avLst/>
            <a:gdLst/>
            <a:ahLst/>
            <a:cxnLst/>
            <a:rect l="l" t="t" r="r" b="b"/>
            <a:pathLst>
              <a:path w="5600700" h="2305050">
                <a:moveTo>
                  <a:pt x="0" y="0"/>
                </a:moveTo>
                <a:lnTo>
                  <a:pt x="5600700" y="0"/>
                </a:lnTo>
                <a:lnTo>
                  <a:pt x="5600700" y="2305050"/>
                </a:lnTo>
                <a:lnTo>
                  <a:pt x="0" y="230505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09600" y="22479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6288" y="24003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446" y="197212"/>
                </a:moveTo>
                <a:cubicBezTo>
                  <a:pt x="2456" y="206946"/>
                  <a:pt x="11073" y="214313"/>
                  <a:pt x="21431" y="214313"/>
                </a:cubicBezTo>
                <a:lnTo>
                  <a:pt x="178594" y="214313"/>
                </a:lnTo>
                <a:cubicBezTo>
                  <a:pt x="190426" y="214313"/>
                  <a:pt x="200025" y="204713"/>
                  <a:pt x="200025" y="192881"/>
                </a:cubicBezTo>
                <a:lnTo>
                  <a:pt x="200025" y="150019"/>
                </a:lnTo>
                <a:cubicBezTo>
                  <a:pt x="200025" y="138187"/>
                  <a:pt x="190426" y="128588"/>
                  <a:pt x="178594" y="128588"/>
                </a:cubicBezTo>
                <a:lnTo>
                  <a:pt x="157163" y="128588"/>
                </a:lnTo>
                <a:lnTo>
                  <a:pt x="157163" y="160734"/>
                </a:lnTo>
                <a:cubicBezTo>
                  <a:pt x="157163" y="166673"/>
                  <a:pt x="152385" y="171450"/>
                  <a:pt x="146447" y="171450"/>
                </a:cubicBezTo>
                <a:cubicBezTo>
                  <a:pt x="140509" y="171450"/>
                  <a:pt x="135731" y="166673"/>
                  <a:pt x="135731" y="160734"/>
                </a:cubicBezTo>
                <a:lnTo>
                  <a:pt x="135731" y="128588"/>
                </a:lnTo>
                <a:lnTo>
                  <a:pt x="107156" y="128588"/>
                </a:lnTo>
                <a:lnTo>
                  <a:pt x="107156" y="160734"/>
                </a:lnTo>
                <a:cubicBezTo>
                  <a:pt x="107156" y="166673"/>
                  <a:pt x="102379" y="171450"/>
                  <a:pt x="96441" y="171450"/>
                </a:cubicBezTo>
                <a:cubicBezTo>
                  <a:pt x="90502" y="171450"/>
                  <a:pt x="85725" y="166673"/>
                  <a:pt x="85725" y="160734"/>
                </a:cubicBezTo>
                <a:lnTo>
                  <a:pt x="85725" y="128588"/>
                </a:lnTo>
                <a:lnTo>
                  <a:pt x="53578" y="128588"/>
                </a:lnTo>
                <a:cubicBezTo>
                  <a:pt x="47640" y="128588"/>
                  <a:pt x="42863" y="123810"/>
                  <a:pt x="42863" y="117872"/>
                </a:cubicBezTo>
                <a:cubicBezTo>
                  <a:pt x="42863" y="111934"/>
                  <a:pt x="47640" y="107156"/>
                  <a:pt x="53578" y="107156"/>
                </a:cubicBezTo>
                <a:lnTo>
                  <a:pt x="85725" y="107156"/>
                </a:lnTo>
                <a:lnTo>
                  <a:pt x="85725" y="78581"/>
                </a:lnTo>
                <a:lnTo>
                  <a:pt x="53578" y="78581"/>
                </a:lnTo>
                <a:cubicBezTo>
                  <a:pt x="47640" y="78581"/>
                  <a:pt x="42863" y="73804"/>
                  <a:pt x="42863" y="67866"/>
                </a:cubicBezTo>
                <a:cubicBezTo>
                  <a:pt x="42863" y="61927"/>
                  <a:pt x="47640" y="57150"/>
                  <a:pt x="53578" y="57150"/>
                </a:cubicBezTo>
                <a:lnTo>
                  <a:pt x="85725" y="57150"/>
                </a:lnTo>
                <a:lnTo>
                  <a:pt x="85725" y="35719"/>
                </a:lnTo>
                <a:cubicBezTo>
                  <a:pt x="85725" y="23887"/>
                  <a:pt x="76126" y="14288"/>
                  <a:pt x="64294" y="14288"/>
                </a:cubicBezTo>
                <a:lnTo>
                  <a:pt x="21431" y="14288"/>
                </a:lnTo>
                <a:cubicBezTo>
                  <a:pt x="9599" y="14288"/>
                  <a:pt x="0" y="23887"/>
                  <a:pt x="0" y="35719"/>
                </a:cubicBezTo>
                <a:lnTo>
                  <a:pt x="0" y="192881"/>
                </a:lnTo>
                <a:cubicBezTo>
                  <a:pt x="0" y="194355"/>
                  <a:pt x="134" y="195828"/>
                  <a:pt x="446" y="197212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295400" y="2362200"/>
            <a:ext cx="20097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Любые размеры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09600" y="2933700"/>
            <a:ext cx="52197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Нестандартные проемы, двустворчатые двери, высота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2,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м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– царговые полотна. 3 м – щитовые полотна. </a:t>
            </a:r>
            <a:r>
              <a:rPr lang="ru-RU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Погонажные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изделия до 2,7 м.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" y="3829050"/>
            <a:ext cx="1428750" cy="266700"/>
          </a:xfrm>
          <a:custGeom>
            <a:avLst/>
            <a:gdLst/>
            <a:ahLst/>
            <a:cxnLst/>
            <a:rect l="l" t="t" r="r" b="b"/>
            <a:pathLst>
              <a:path w="1428750" h="266700">
                <a:moveTo>
                  <a:pt x="0" y="0"/>
                </a:moveTo>
                <a:lnTo>
                  <a:pt x="1428750" y="0"/>
                </a:lnTo>
                <a:lnTo>
                  <a:pt x="14287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09600" y="3829050"/>
            <a:ext cx="14954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Высота </a:t>
            </a:r>
            <a:r>
              <a:rPr lang="en-US" sz="1050" dirty="0" err="1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</a:t>
            </a:r>
            <a:r>
              <a:rPr lang="en-US" sz="10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2</a:t>
            </a:r>
            <a:r>
              <a:rPr lang="ru-RU" sz="10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7</a:t>
            </a:r>
            <a:r>
              <a:rPr lang="en-US" sz="10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00 мм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2118420" y="3829050"/>
            <a:ext cx="1162050" cy="266700"/>
          </a:xfrm>
          <a:custGeom>
            <a:avLst/>
            <a:gdLst/>
            <a:ahLst/>
            <a:cxnLst/>
            <a:rect l="l" t="t" r="r" b="b"/>
            <a:pathLst>
              <a:path w="1162050" h="266700">
                <a:moveTo>
                  <a:pt x="0" y="0"/>
                </a:moveTo>
                <a:lnTo>
                  <a:pt x="1162050" y="0"/>
                </a:lnTo>
                <a:lnTo>
                  <a:pt x="11620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118420" y="3829050"/>
            <a:ext cx="12287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Ширина любая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111426" y="3829050"/>
            <a:ext cx="1181100" cy="266700"/>
          </a:xfrm>
          <a:custGeom>
            <a:avLst/>
            <a:gdLst/>
            <a:ahLst/>
            <a:cxnLst/>
            <a:rect l="l" t="t" r="r" b="b"/>
            <a:pathLst>
              <a:path w="1181100" h="266700">
                <a:moveTo>
                  <a:pt x="0" y="0"/>
                </a:moveTo>
                <a:lnTo>
                  <a:pt x="1181100" y="0"/>
                </a:lnTo>
                <a:lnTo>
                  <a:pt x="11811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103718" y="3829050"/>
            <a:ext cx="124777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Двустворчатые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10300" y="2019300"/>
            <a:ext cx="5600700" cy="2305050"/>
          </a:xfrm>
          <a:custGeom>
            <a:avLst/>
            <a:gdLst/>
            <a:ahLst/>
            <a:cxnLst/>
            <a:rect l="l" t="t" r="r" b="b"/>
            <a:pathLst>
              <a:path w="5600700" h="2305050">
                <a:moveTo>
                  <a:pt x="0" y="0"/>
                </a:moveTo>
                <a:lnTo>
                  <a:pt x="5600700" y="0"/>
                </a:lnTo>
                <a:lnTo>
                  <a:pt x="5600700" y="2305050"/>
                </a:lnTo>
                <a:lnTo>
                  <a:pt x="0" y="230505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438900" y="22479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D4A574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591300" y="24003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8600" y="114300"/>
                </a:moveTo>
                <a:cubicBezTo>
                  <a:pt x="228600" y="114702"/>
                  <a:pt x="228600" y="115104"/>
                  <a:pt x="228600" y="115506"/>
                </a:cubicBezTo>
                <a:cubicBezTo>
                  <a:pt x="228421" y="131802"/>
                  <a:pt x="213598" y="142875"/>
                  <a:pt x="197301" y="142875"/>
                </a:cubicBezTo>
                <a:lnTo>
                  <a:pt x="153591" y="142875"/>
                </a:lnTo>
                <a:cubicBezTo>
                  <a:pt x="141759" y="142875"/>
                  <a:pt x="132159" y="152474"/>
                  <a:pt x="132159" y="164306"/>
                </a:cubicBezTo>
                <a:cubicBezTo>
                  <a:pt x="132159" y="165824"/>
                  <a:pt x="132338" y="167298"/>
                  <a:pt x="132606" y="168726"/>
                </a:cubicBezTo>
                <a:cubicBezTo>
                  <a:pt x="133543" y="173281"/>
                  <a:pt x="135508" y="177656"/>
                  <a:pt x="137428" y="182076"/>
                </a:cubicBezTo>
                <a:cubicBezTo>
                  <a:pt x="140151" y="188238"/>
                  <a:pt x="142830" y="194355"/>
                  <a:pt x="142830" y="200829"/>
                </a:cubicBezTo>
                <a:cubicBezTo>
                  <a:pt x="142830" y="215027"/>
                  <a:pt x="133186" y="227930"/>
                  <a:pt x="118988" y="228511"/>
                </a:cubicBezTo>
                <a:cubicBezTo>
                  <a:pt x="117425" y="228555"/>
                  <a:pt x="115863" y="228600"/>
                  <a:pt x="114255" y="228600"/>
                </a:cubicBezTo>
                <a:cubicBezTo>
                  <a:pt x="51122" y="228600"/>
                  <a:pt x="-45" y="177433"/>
                  <a:pt x="-45" y="114300"/>
                </a:cubicBezTo>
                <a:cubicBezTo>
                  <a:pt x="-45" y="51167"/>
                  <a:pt x="51167" y="0"/>
                  <a:pt x="114300" y="0"/>
                </a:cubicBezTo>
                <a:cubicBezTo>
                  <a:pt x="177433" y="0"/>
                  <a:pt x="228600" y="51167"/>
                  <a:pt x="228600" y="114300"/>
                </a:cubicBezTo>
                <a:close/>
                <a:moveTo>
                  <a:pt x="57150" y="128588"/>
                </a:moveTo>
                <a:cubicBezTo>
                  <a:pt x="57150" y="120702"/>
                  <a:pt x="50748" y="114300"/>
                  <a:pt x="42863" y="114300"/>
                </a:cubicBezTo>
                <a:cubicBezTo>
                  <a:pt x="34977" y="114300"/>
                  <a:pt x="28575" y="120702"/>
                  <a:pt x="28575" y="128588"/>
                </a:cubicBezTo>
                <a:cubicBezTo>
                  <a:pt x="28575" y="136473"/>
                  <a:pt x="34977" y="142875"/>
                  <a:pt x="42863" y="142875"/>
                </a:cubicBezTo>
                <a:cubicBezTo>
                  <a:pt x="50748" y="142875"/>
                  <a:pt x="57150" y="136473"/>
                  <a:pt x="57150" y="128588"/>
                </a:cubicBezTo>
                <a:close/>
                <a:moveTo>
                  <a:pt x="57150" y="85725"/>
                </a:moveTo>
                <a:cubicBezTo>
                  <a:pt x="65035" y="85725"/>
                  <a:pt x="71438" y="79323"/>
                  <a:pt x="71438" y="71438"/>
                </a:cubicBezTo>
                <a:cubicBezTo>
                  <a:pt x="71438" y="63552"/>
                  <a:pt x="65035" y="57150"/>
                  <a:pt x="57150" y="57150"/>
                </a:cubicBezTo>
                <a:cubicBezTo>
                  <a:pt x="49265" y="57150"/>
                  <a:pt x="42863" y="63552"/>
                  <a:pt x="42863" y="71438"/>
                </a:cubicBezTo>
                <a:cubicBezTo>
                  <a:pt x="42863" y="79323"/>
                  <a:pt x="49265" y="85725"/>
                  <a:pt x="57150" y="85725"/>
                </a:cubicBezTo>
                <a:close/>
                <a:moveTo>
                  <a:pt x="128588" y="42863"/>
                </a:moveTo>
                <a:cubicBezTo>
                  <a:pt x="128588" y="34977"/>
                  <a:pt x="122185" y="28575"/>
                  <a:pt x="114300" y="28575"/>
                </a:cubicBezTo>
                <a:cubicBezTo>
                  <a:pt x="106415" y="28575"/>
                  <a:pt x="100013" y="34977"/>
                  <a:pt x="100013" y="42863"/>
                </a:cubicBezTo>
                <a:cubicBezTo>
                  <a:pt x="100013" y="50748"/>
                  <a:pt x="106415" y="57150"/>
                  <a:pt x="114300" y="57150"/>
                </a:cubicBezTo>
                <a:cubicBezTo>
                  <a:pt x="122185" y="57150"/>
                  <a:pt x="128588" y="50748"/>
                  <a:pt x="128588" y="42863"/>
                </a:cubicBezTo>
                <a:close/>
                <a:moveTo>
                  <a:pt x="171450" y="85725"/>
                </a:moveTo>
                <a:cubicBezTo>
                  <a:pt x="179335" y="85725"/>
                  <a:pt x="185738" y="79323"/>
                  <a:pt x="185738" y="71438"/>
                </a:cubicBezTo>
                <a:cubicBezTo>
                  <a:pt x="185738" y="63552"/>
                  <a:pt x="179335" y="57150"/>
                  <a:pt x="171450" y="57150"/>
                </a:cubicBezTo>
                <a:cubicBezTo>
                  <a:pt x="163565" y="57150"/>
                  <a:pt x="157163" y="63552"/>
                  <a:pt x="157163" y="71438"/>
                </a:cubicBezTo>
                <a:cubicBezTo>
                  <a:pt x="157163" y="79323"/>
                  <a:pt x="163565" y="85725"/>
                  <a:pt x="171450" y="85725"/>
                </a:cubicBezTo>
                <a:close/>
              </a:path>
            </a:pathLst>
          </a:custGeom>
          <a:solidFill>
            <a:srgbClr val="D4A5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124700" y="2362200"/>
            <a:ext cx="23431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Адаптация дизайна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438900" y="2933700"/>
            <a:ext cx="52197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Модификация фрезеровки, цвета покрытия, фурнитуры под концепцию вашего проекта. Создание уникальных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решений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для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объектов.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438900" y="3829050"/>
            <a:ext cx="1590675" cy="266700"/>
          </a:xfrm>
          <a:custGeom>
            <a:avLst/>
            <a:gdLst/>
            <a:ahLst/>
            <a:cxnLst/>
            <a:rect l="l" t="t" r="r" b="b"/>
            <a:pathLst>
              <a:path w="1590675" h="266700">
                <a:moveTo>
                  <a:pt x="0" y="0"/>
                </a:moveTo>
                <a:lnTo>
                  <a:pt x="1590675" y="0"/>
                </a:lnTo>
                <a:lnTo>
                  <a:pt x="1590675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38900" y="3829050"/>
            <a:ext cx="16573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Фрезеровка под заказ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81000" y="4552950"/>
            <a:ext cx="5600700" cy="2057400"/>
          </a:xfrm>
          <a:custGeom>
            <a:avLst/>
            <a:gdLst/>
            <a:ahLst/>
            <a:cxnLst/>
            <a:rect l="l" t="t" r="r" b="b"/>
            <a:pathLst>
              <a:path w="5600700" h="2057400">
                <a:moveTo>
                  <a:pt x="0" y="0"/>
                </a:moveTo>
                <a:lnTo>
                  <a:pt x="5600700" y="0"/>
                </a:lnTo>
                <a:lnTo>
                  <a:pt x="56007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609600" y="47815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790575" y="4933950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0" y="28575"/>
                </a:moveTo>
                <a:cubicBezTo>
                  <a:pt x="0" y="12814"/>
                  <a:pt x="12814" y="0"/>
                  <a:pt x="28575" y="0"/>
                </a:cubicBezTo>
                <a:lnTo>
                  <a:pt x="95324" y="0"/>
                </a:lnTo>
                <a:cubicBezTo>
                  <a:pt x="102915" y="0"/>
                  <a:pt x="110192" y="2991"/>
                  <a:pt x="115550" y="8349"/>
                </a:cubicBezTo>
                <a:lnTo>
                  <a:pt x="163101" y="55944"/>
                </a:lnTo>
                <a:cubicBezTo>
                  <a:pt x="168459" y="61302"/>
                  <a:pt x="171450" y="68580"/>
                  <a:pt x="171450" y="76170"/>
                </a:cubicBezTo>
                <a:lnTo>
                  <a:pt x="171450" y="200025"/>
                </a:lnTo>
                <a:cubicBezTo>
                  <a:pt x="171450" y="215786"/>
                  <a:pt x="158636" y="228600"/>
                  <a:pt x="142875" y="228600"/>
                </a:cubicBezTo>
                <a:lnTo>
                  <a:pt x="28575" y="228600"/>
                </a:lnTo>
                <a:cubicBezTo>
                  <a:pt x="12814" y="228600"/>
                  <a:pt x="0" y="215786"/>
                  <a:pt x="0" y="200025"/>
                </a:cubicBezTo>
                <a:lnTo>
                  <a:pt x="0" y="28575"/>
                </a:lnTo>
                <a:close/>
                <a:moveTo>
                  <a:pt x="92869" y="26119"/>
                </a:moveTo>
                <a:lnTo>
                  <a:pt x="92869" y="67866"/>
                </a:lnTo>
                <a:cubicBezTo>
                  <a:pt x="92869" y="73804"/>
                  <a:pt x="97646" y="78581"/>
                  <a:pt x="103584" y="78581"/>
                </a:cubicBezTo>
                <a:lnTo>
                  <a:pt x="145331" y="78581"/>
                </a:lnTo>
                <a:lnTo>
                  <a:pt x="92869" y="26119"/>
                </a:lnTo>
                <a:close/>
                <a:moveTo>
                  <a:pt x="53578" y="114300"/>
                </a:moveTo>
                <a:cubicBezTo>
                  <a:pt x="47640" y="114300"/>
                  <a:pt x="42863" y="119077"/>
                  <a:pt x="42863" y="125016"/>
                </a:cubicBezTo>
                <a:cubicBezTo>
                  <a:pt x="42863" y="130954"/>
                  <a:pt x="47640" y="135731"/>
                  <a:pt x="53578" y="135731"/>
                </a:cubicBezTo>
                <a:lnTo>
                  <a:pt x="117872" y="135731"/>
                </a:lnTo>
                <a:cubicBezTo>
                  <a:pt x="123810" y="135731"/>
                  <a:pt x="128588" y="130954"/>
                  <a:pt x="128588" y="125016"/>
                </a:cubicBezTo>
                <a:cubicBezTo>
                  <a:pt x="128588" y="119077"/>
                  <a:pt x="123810" y="114300"/>
                  <a:pt x="117872" y="114300"/>
                </a:cubicBezTo>
                <a:lnTo>
                  <a:pt x="53578" y="114300"/>
                </a:lnTo>
                <a:close/>
                <a:moveTo>
                  <a:pt x="53578" y="157163"/>
                </a:moveTo>
                <a:cubicBezTo>
                  <a:pt x="47640" y="157163"/>
                  <a:pt x="42863" y="161940"/>
                  <a:pt x="42863" y="167878"/>
                </a:cubicBezTo>
                <a:cubicBezTo>
                  <a:pt x="42863" y="173816"/>
                  <a:pt x="47640" y="178594"/>
                  <a:pt x="53578" y="178594"/>
                </a:cubicBezTo>
                <a:lnTo>
                  <a:pt x="117872" y="178594"/>
                </a:lnTo>
                <a:cubicBezTo>
                  <a:pt x="123810" y="178594"/>
                  <a:pt x="128588" y="173816"/>
                  <a:pt x="128588" y="167878"/>
                </a:cubicBezTo>
                <a:cubicBezTo>
                  <a:pt x="128588" y="161940"/>
                  <a:pt x="123810" y="157163"/>
                  <a:pt x="117872" y="157163"/>
                </a:cubicBezTo>
                <a:lnTo>
                  <a:pt x="53578" y="157163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295400" y="4895850"/>
            <a:ext cx="4533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Работа с ТЗ</a:t>
            </a:r>
            <a:r>
              <a:rPr lang="ru-RU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(Для строительных объектов)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09600" y="5467350"/>
            <a:ext cx="5219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Полная комплектация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технической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документаци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спецификации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 Согласование каждого параметра до запуска в производство.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09600" y="6115050"/>
            <a:ext cx="1162050" cy="266700"/>
          </a:xfrm>
          <a:custGeom>
            <a:avLst/>
            <a:gdLst/>
            <a:ahLst/>
            <a:cxnLst/>
            <a:rect l="l" t="t" r="r" b="b"/>
            <a:pathLst>
              <a:path w="1162050" h="266700">
                <a:moveTo>
                  <a:pt x="0" y="0"/>
                </a:moveTo>
                <a:lnTo>
                  <a:pt x="1162050" y="0"/>
                </a:lnTo>
                <a:lnTo>
                  <a:pt x="11620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609600" y="6115050"/>
            <a:ext cx="12287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Спецификации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1838325" y="6115050"/>
            <a:ext cx="939381" cy="266700"/>
          </a:xfrm>
          <a:custGeom>
            <a:avLst/>
            <a:gdLst/>
            <a:ahLst/>
            <a:cxnLst/>
            <a:rect l="l" t="t" r="r" b="b"/>
            <a:pathLst>
              <a:path w="1019175" h="266700">
                <a:moveTo>
                  <a:pt x="0" y="0"/>
                </a:moveTo>
                <a:lnTo>
                  <a:pt x="1019175" y="0"/>
                </a:lnTo>
                <a:lnTo>
                  <a:pt x="1019175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838325" y="6115050"/>
            <a:ext cx="10858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 err="1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Техпаспорт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210300" y="4552950"/>
            <a:ext cx="5600700" cy="2057400"/>
          </a:xfrm>
          <a:custGeom>
            <a:avLst/>
            <a:gdLst/>
            <a:ahLst/>
            <a:cxnLst/>
            <a:rect l="l" t="t" r="r" b="b"/>
            <a:pathLst>
              <a:path w="5600700" h="2057400">
                <a:moveTo>
                  <a:pt x="0" y="0"/>
                </a:moveTo>
                <a:lnTo>
                  <a:pt x="5600700" y="0"/>
                </a:lnTo>
                <a:lnTo>
                  <a:pt x="56007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6438900" y="47815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D4A574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6562725" y="493395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42875" y="7144"/>
                </a:moveTo>
                <a:cubicBezTo>
                  <a:pt x="168503" y="7144"/>
                  <a:pt x="189309" y="27950"/>
                  <a:pt x="189309" y="53578"/>
                </a:cubicBezTo>
                <a:cubicBezTo>
                  <a:pt x="189309" y="79206"/>
                  <a:pt x="168503" y="100013"/>
                  <a:pt x="142875" y="100013"/>
                </a:cubicBezTo>
                <a:cubicBezTo>
                  <a:pt x="117247" y="100013"/>
                  <a:pt x="96441" y="79206"/>
                  <a:pt x="96441" y="53578"/>
                </a:cubicBezTo>
                <a:cubicBezTo>
                  <a:pt x="96441" y="27950"/>
                  <a:pt x="117247" y="7144"/>
                  <a:pt x="142875" y="7144"/>
                </a:cubicBezTo>
                <a:close/>
                <a:moveTo>
                  <a:pt x="42863" y="39291"/>
                </a:moveTo>
                <a:cubicBezTo>
                  <a:pt x="60605" y="39291"/>
                  <a:pt x="75009" y="53695"/>
                  <a:pt x="75009" y="71438"/>
                </a:cubicBezTo>
                <a:cubicBezTo>
                  <a:pt x="75009" y="89180"/>
                  <a:pt x="60605" y="103584"/>
                  <a:pt x="42863" y="103584"/>
                </a:cubicBezTo>
                <a:cubicBezTo>
                  <a:pt x="25120" y="103584"/>
                  <a:pt x="10716" y="89180"/>
                  <a:pt x="10716" y="71438"/>
                </a:cubicBezTo>
                <a:cubicBezTo>
                  <a:pt x="10716" y="53695"/>
                  <a:pt x="25120" y="39291"/>
                  <a:pt x="42862" y="39291"/>
                </a:cubicBezTo>
                <a:close/>
                <a:moveTo>
                  <a:pt x="0" y="185738"/>
                </a:moveTo>
                <a:cubicBezTo>
                  <a:pt x="0" y="154171"/>
                  <a:pt x="25584" y="128588"/>
                  <a:pt x="57150" y="128588"/>
                </a:cubicBezTo>
                <a:cubicBezTo>
                  <a:pt x="62865" y="128588"/>
                  <a:pt x="68401" y="129436"/>
                  <a:pt x="73625" y="130999"/>
                </a:cubicBezTo>
                <a:cubicBezTo>
                  <a:pt x="58936" y="147429"/>
                  <a:pt x="50006" y="169128"/>
                  <a:pt x="50006" y="192881"/>
                </a:cubicBezTo>
                <a:lnTo>
                  <a:pt x="50006" y="200025"/>
                </a:lnTo>
                <a:cubicBezTo>
                  <a:pt x="50006" y="205115"/>
                  <a:pt x="51078" y="209937"/>
                  <a:pt x="52998" y="214313"/>
                </a:cubicBezTo>
                <a:lnTo>
                  <a:pt x="14288" y="214313"/>
                </a:lnTo>
                <a:cubicBezTo>
                  <a:pt x="6385" y="214313"/>
                  <a:pt x="0" y="207928"/>
                  <a:pt x="0" y="200025"/>
                </a:cubicBezTo>
                <a:lnTo>
                  <a:pt x="0" y="185738"/>
                </a:lnTo>
                <a:close/>
                <a:moveTo>
                  <a:pt x="232752" y="214313"/>
                </a:moveTo>
                <a:cubicBezTo>
                  <a:pt x="234672" y="209937"/>
                  <a:pt x="235744" y="205115"/>
                  <a:pt x="235744" y="200025"/>
                </a:cubicBezTo>
                <a:lnTo>
                  <a:pt x="235744" y="192881"/>
                </a:lnTo>
                <a:cubicBezTo>
                  <a:pt x="235744" y="169128"/>
                  <a:pt x="226814" y="147429"/>
                  <a:pt x="212125" y="130999"/>
                </a:cubicBezTo>
                <a:cubicBezTo>
                  <a:pt x="217349" y="129436"/>
                  <a:pt x="222885" y="128588"/>
                  <a:pt x="228600" y="128588"/>
                </a:cubicBezTo>
                <a:cubicBezTo>
                  <a:pt x="260166" y="128588"/>
                  <a:pt x="285750" y="154171"/>
                  <a:pt x="285750" y="185738"/>
                </a:cubicBezTo>
                <a:lnTo>
                  <a:pt x="285750" y="200025"/>
                </a:lnTo>
                <a:cubicBezTo>
                  <a:pt x="285750" y="207928"/>
                  <a:pt x="279365" y="214313"/>
                  <a:pt x="271463" y="214313"/>
                </a:cubicBezTo>
                <a:lnTo>
                  <a:pt x="232752" y="214313"/>
                </a:lnTo>
                <a:close/>
                <a:moveTo>
                  <a:pt x="210741" y="71438"/>
                </a:moveTo>
                <a:cubicBezTo>
                  <a:pt x="210741" y="53695"/>
                  <a:pt x="225145" y="39291"/>
                  <a:pt x="242888" y="39291"/>
                </a:cubicBezTo>
                <a:cubicBezTo>
                  <a:pt x="260630" y="39291"/>
                  <a:pt x="275034" y="53695"/>
                  <a:pt x="275034" y="71437"/>
                </a:cubicBezTo>
                <a:cubicBezTo>
                  <a:pt x="275034" y="89180"/>
                  <a:pt x="260630" y="103584"/>
                  <a:pt x="242888" y="103584"/>
                </a:cubicBezTo>
                <a:cubicBezTo>
                  <a:pt x="225145" y="103584"/>
                  <a:pt x="210741" y="89180"/>
                  <a:pt x="210741" y="71438"/>
                </a:cubicBezTo>
                <a:close/>
                <a:moveTo>
                  <a:pt x="71438" y="192881"/>
                </a:moveTo>
                <a:cubicBezTo>
                  <a:pt x="71438" y="153412"/>
                  <a:pt x="103406" y="121444"/>
                  <a:pt x="142875" y="121444"/>
                </a:cubicBezTo>
                <a:cubicBezTo>
                  <a:pt x="182344" y="121444"/>
                  <a:pt x="214313" y="153412"/>
                  <a:pt x="214313" y="192881"/>
                </a:cubicBezTo>
                <a:lnTo>
                  <a:pt x="214313" y="200025"/>
                </a:lnTo>
                <a:cubicBezTo>
                  <a:pt x="214313" y="207928"/>
                  <a:pt x="207928" y="214313"/>
                  <a:pt x="200025" y="214313"/>
                </a:cubicBezTo>
                <a:lnTo>
                  <a:pt x="85725" y="214313"/>
                </a:lnTo>
                <a:cubicBezTo>
                  <a:pt x="77822" y="214313"/>
                  <a:pt x="71438" y="207928"/>
                  <a:pt x="71438" y="200025"/>
                </a:cubicBezTo>
                <a:lnTo>
                  <a:pt x="71438" y="192881"/>
                </a:lnTo>
                <a:close/>
              </a:path>
            </a:pathLst>
          </a:custGeom>
          <a:solidFill>
            <a:srgbClr val="D4A5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7124700" y="4895850"/>
            <a:ext cx="3038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Персональный менеджер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438900" y="5467350"/>
            <a:ext cx="5219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Выделенный специалист для вашего проекта. Сопровождение на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всех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этапах</a:t>
            </a: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производства.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438901" y="6115050"/>
            <a:ext cx="884926" cy="266700"/>
          </a:xfrm>
          <a:custGeom>
            <a:avLst/>
            <a:gdLst/>
            <a:ahLst/>
            <a:cxnLst/>
            <a:rect l="l" t="t" r="r" b="b"/>
            <a:pathLst>
              <a:path w="1438275" h="266700">
                <a:moveTo>
                  <a:pt x="0" y="0"/>
                </a:moveTo>
                <a:lnTo>
                  <a:pt x="1438275" y="0"/>
                </a:lnTo>
                <a:lnTo>
                  <a:pt x="1438275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6438900" y="6115050"/>
            <a:ext cx="15049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ru-RU" sz="10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Просчеты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7384736" y="6115050"/>
            <a:ext cx="1289677" cy="266700"/>
          </a:xfrm>
          <a:custGeom>
            <a:avLst/>
            <a:gdLst/>
            <a:ahLst/>
            <a:cxnLst/>
            <a:rect l="l" t="t" r="r" b="b"/>
            <a:pathLst>
              <a:path w="1524000" h="266700">
                <a:moveTo>
                  <a:pt x="0" y="0"/>
                </a:moveTo>
                <a:lnTo>
                  <a:pt x="1524000" y="0"/>
                </a:lnTo>
                <a:lnTo>
                  <a:pt x="15240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4"/>
          <p:cNvSpPr/>
          <p:nvPr/>
        </p:nvSpPr>
        <p:spPr>
          <a:xfrm>
            <a:off x="7384736" y="6115050"/>
            <a:ext cx="1367314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 err="1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Сопровождение</a:t>
            </a:r>
            <a:endParaRPr lang="en-US" sz="1600" dirty="0"/>
          </a:p>
        </p:txBody>
      </p:sp>
      <p:sp>
        <p:nvSpPr>
          <p:cNvPr id="47" name="Shape 8">
            <a:extLst>
              <a:ext uri="{FF2B5EF4-FFF2-40B4-BE49-F238E27FC236}">
                <a16:creationId xmlns:a16="http://schemas.microsoft.com/office/drawing/2014/main" id="{01D93CD8-B49F-46A3-B086-C3364CDE96FC}"/>
              </a:ext>
            </a:extLst>
          </p:cNvPr>
          <p:cNvSpPr/>
          <p:nvPr/>
        </p:nvSpPr>
        <p:spPr>
          <a:xfrm>
            <a:off x="3374627" y="3829050"/>
            <a:ext cx="1671826" cy="266700"/>
          </a:xfrm>
          <a:custGeom>
            <a:avLst/>
            <a:gdLst/>
            <a:ahLst/>
            <a:cxnLst/>
            <a:rect l="l" t="t" r="r" b="b"/>
            <a:pathLst>
              <a:path w="1428750" h="266700">
                <a:moveTo>
                  <a:pt x="0" y="0"/>
                </a:moveTo>
                <a:lnTo>
                  <a:pt x="1428750" y="0"/>
                </a:lnTo>
                <a:lnTo>
                  <a:pt x="142875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3D3D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9">
            <a:extLst>
              <a:ext uri="{FF2B5EF4-FFF2-40B4-BE49-F238E27FC236}">
                <a16:creationId xmlns:a16="http://schemas.microsoft.com/office/drawing/2014/main" id="{BA0E42A9-0CAB-4600-A4B4-494B0056D2D5}"/>
              </a:ext>
            </a:extLst>
          </p:cNvPr>
          <p:cNvSpPr/>
          <p:nvPr/>
        </p:nvSpPr>
        <p:spPr>
          <a:xfrm>
            <a:off x="3374627" y="3829050"/>
            <a:ext cx="1896113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ru-RU" sz="1050" dirty="0">
                <a:solidFill>
                  <a:srgbClr val="F5F5F5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Ширина от 300 до 1100</a:t>
            </a:r>
            <a:endParaRPr lang="en-US" sz="1600" dirty="0"/>
          </a:p>
        </p:txBody>
      </p:sp>
      <p:sp>
        <p:nvSpPr>
          <p:cNvPr id="50" name="Text 1">
            <a:extLst>
              <a:ext uri="{FF2B5EF4-FFF2-40B4-BE49-F238E27FC236}">
                <a16:creationId xmlns:a16="http://schemas.microsoft.com/office/drawing/2014/main" id="{B1638F45-CADB-4D17-BD9D-B6763A644A64}"/>
              </a:ext>
            </a:extLst>
          </p:cNvPr>
          <p:cNvSpPr/>
          <p:nvPr/>
        </p:nvSpPr>
        <p:spPr>
          <a:xfrm>
            <a:off x="4609014" y="525780"/>
            <a:ext cx="2973971" cy="457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50" b="1" kern="0" spc="263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СПЕЦИАЛЬНОЕ ПРЕДЛОЖЕНИЕ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0">
            <a:extLst>
              <a:ext uri="{FF2B5EF4-FFF2-40B4-BE49-F238E27FC236}">
                <a16:creationId xmlns:a16="http://schemas.microsoft.com/office/drawing/2014/main" id="{388D3A39-C969-475A-9109-7F5EDC747A9F}"/>
              </a:ext>
            </a:extLst>
          </p:cNvPr>
          <p:cNvSpPr/>
          <p:nvPr/>
        </p:nvSpPr>
        <p:spPr>
          <a:xfrm>
            <a:off x="0" y="0"/>
            <a:ext cx="12192000" cy="6859178"/>
          </a:xfrm>
          <a:custGeom>
            <a:avLst/>
            <a:gdLst/>
            <a:ahLst/>
            <a:cxnLst/>
            <a:rect l="l" t="t" r="r" b="b"/>
            <a:pathLst>
              <a:path w="12192000" h="6859178">
                <a:moveTo>
                  <a:pt x="0" y="0"/>
                </a:moveTo>
                <a:lnTo>
                  <a:pt x="12192000" y="0"/>
                </a:lnTo>
                <a:lnTo>
                  <a:pt x="12192000" y="6859178"/>
                </a:lnTo>
                <a:lnTo>
                  <a:pt x="0" y="685917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75B39">
                  <a:alpha val="20000"/>
                </a:srgbClr>
              </a:gs>
              <a:gs pos="100000">
                <a:srgbClr val="000000">
                  <a:alpha val="0"/>
                </a:srgbClr>
              </a:gs>
              <a:gs pos="100000">
                <a:srgbClr val="1A1A1A"/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2" name="Shape 0"/>
          <p:cNvSpPr/>
          <p:nvPr/>
        </p:nvSpPr>
        <p:spPr>
          <a:xfrm>
            <a:off x="400050" y="1626437"/>
            <a:ext cx="11391900" cy="1333500"/>
          </a:xfrm>
          <a:custGeom>
            <a:avLst/>
            <a:gdLst/>
            <a:ahLst/>
            <a:cxnLst/>
            <a:rect l="l" t="t" r="r" b="b"/>
            <a:pathLst>
              <a:path w="6096000" h="1333500">
                <a:moveTo>
                  <a:pt x="0" y="0"/>
                </a:moveTo>
                <a:lnTo>
                  <a:pt x="6096000" y="0"/>
                </a:lnTo>
                <a:lnTo>
                  <a:pt x="60960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00050" y="1626437"/>
            <a:ext cx="38100" cy="1333500"/>
          </a:xfrm>
          <a:custGeom>
            <a:avLst/>
            <a:gdLst/>
            <a:ahLst/>
            <a:cxnLst/>
            <a:rect l="l" t="t" r="r" b="b"/>
            <a:pathLst>
              <a:path w="38100" h="1333500">
                <a:moveTo>
                  <a:pt x="0" y="0"/>
                </a:moveTo>
                <a:lnTo>
                  <a:pt x="38100" y="0"/>
                </a:lnTo>
                <a:lnTo>
                  <a:pt x="381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47700" y="185503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52488" y="2045537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85725" y="57150"/>
                </a:moveTo>
                <a:cubicBezTo>
                  <a:pt x="85725" y="33494"/>
                  <a:pt x="66519" y="14288"/>
                  <a:pt x="42863" y="14288"/>
                </a:cubicBezTo>
                <a:cubicBezTo>
                  <a:pt x="19206" y="14288"/>
                  <a:pt x="0" y="33494"/>
                  <a:pt x="0" y="57150"/>
                </a:cubicBezTo>
                <a:cubicBezTo>
                  <a:pt x="0" y="80806"/>
                  <a:pt x="19206" y="100013"/>
                  <a:pt x="42862" y="100013"/>
                </a:cubicBezTo>
                <a:cubicBezTo>
                  <a:pt x="66519" y="100013"/>
                  <a:pt x="85725" y="80806"/>
                  <a:pt x="85725" y="57150"/>
                </a:cubicBezTo>
                <a:close/>
                <a:moveTo>
                  <a:pt x="200025" y="171450"/>
                </a:moveTo>
                <a:cubicBezTo>
                  <a:pt x="200025" y="147794"/>
                  <a:pt x="180819" y="128588"/>
                  <a:pt x="157163" y="128588"/>
                </a:cubicBezTo>
                <a:cubicBezTo>
                  <a:pt x="133506" y="128588"/>
                  <a:pt x="114300" y="147794"/>
                  <a:pt x="114300" y="171450"/>
                </a:cubicBezTo>
                <a:cubicBezTo>
                  <a:pt x="114300" y="195106"/>
                  <a:pt x="133506" y="214313"/>
                  <a:pt x="157163" y="214313"/>
                </a:cubicBezTo>
                <a:cubicBezTo>
                  <a:pt x="180819" y="214313"/>
                  <a:pt x="200025" y="195106"/>
                  <a:pt x="200025" y="171450"/>
                </a:cubicBezTo>
                <a:close/>
                <a:moveTo>
                  <a:pt x="195828" y="38666"/>
                </a:moveTo>
                <a:cubicBezTo>
                  <a:pt x="201409" y="33084"/>
                  <a:pt x="201409" y="24021"/>
                  <a:pt x="195828" y="18440"/>
                </a:cubicBezTo>
                <a:cubicBezTo>
                  <a:pt x="190247" y="12859"/>
                  <a:pt x="181183" y="12859"/>
                  <a:pt x="175602" y="18440"/>
                </a:cubicBezTo>
                <a:lnTo>
                  <a:pt x="4152" y="189890"/>
                </a:lnTo>
                <a:cubicBezTo>
                  <a:pt x="-1429" y="195471"/>
                  <a:pt x="-1429" y="204534"/>
                  <a:pt x="4152" y="210116"/>
                </a:cubicBezTo>
                <a:cubicBezTo>
                  <a:pt x="9733" y="215697"/>
                  <a:pt x="18797" y="215697"/>
                  <a:pt x="24378" y="210116"/>
                </a:cubicBezTo>
                <a:lnTo>
                  <a:pt x="195828" y="38666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447800" y="1855037"/>
            <a:ext cx="4933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Лучшее ценовое предложение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47800" y="2236037"/>
            <a:ext cx="961505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Прямое производство без посредников = конкурентные цены. Собственный цикл контролирует затраты на всех этапах.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00050" y="3150437"/>
            <a:ext cx="11391900" cy="1333500"/>
          </a:xfrm>
          <a:custGeom>
            <a:avLst/>
            <a:gdLst/>
            <a:ahLst/>
            <a:cxnLst/>
            <a:rect l="l" t="t" r="r" b="b"/>
            <a:pathLst>
              <a:path w="6096000" h="1333500">
                <a:moveTo>
                  <a:pt x="0" y="0"/>
                </a:moveTo>
                <a:lnTo>
                  <a:pt x="6096000" y="0"/>
                </a:lnTo>
                <a:lnTo>
                  <a:pt x="60960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00050" y="3150437"/>
            <a:ext cx="38100" cy="1333500"/>
          </a:xfrm>
          <a:custGeom>
            <a:avLst/>
            <a:gdLst/>
            <a:ahLst/>
            <a:cxnLst/>
            <a:rect l="l" t="t" r="r" b="b"/>
            <a:pathLst>
              <a:path w="38100" h="1333500">
                <a:moveTo>
                  <a:pt x="0" y="0"/>
                </a:moveTo>
                <a:lnTo>
                  <a:pt x="38100" y="0"/>
                </a:lnTo>
                <a:lnTo>
                  <a:pt x="381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D4A5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47700" y="337903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D4A574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823913" y="3569537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28588" y="-14287"/>
                </a:moveTo>
                <a:cubicBezTo>
                  <a:pt x="152244" y="-14287"/>
                  <a:pt x="171450" y="4919"/>
                  <a:pt x="171450" y="28575"/>
                </a:cubicBezTo>
                <a:cubicBezTo>
                  <a:pt x="171450" y="52231"/>
                  <a:pt x="152244" y="71438"/>
                  <a:pt x="128588" y="71438"/>
                </a:cubicBezTo>
                <a:cubicBezTo>
                  <a:pt x="104931" y="71438"/>
                  <a:pt x="85725" y="52231"/>
                  <a:pt x="85725" y="28575"/>
                </a:cubicBezTo>
                <a:cubicBezTo>
                  <a:pt x="85725" y="4919"/>
                  <a:pt x="104931" y="-14287"/>
                  <a:pt x="128588" y="-14287"/>
                </a:cubicBezTo>
                <a:close/>
                <a:moveTo>
                  <a:pt x="21431" y="135731"/>
                </a:moveTo>
                <a:cubicBezTo>
                  <a:pt x="21431" y="104433"/>
                  <a:pt x="42416" y="77063"/>
                  <a:pt x="73715" y="62106"/>
                </a:cubicBezTo>
                <a:cubicBezTo>
                  <a:pt x="85011" y="80546"/>
                  <a:pt x="105370" y="92869"/>
                  <a:pt x="128588" y="92869"/>
                </a:cubicBezTo>
                <a:cubicBezTo>
                  <a:pt x="153457" y="92869"/>
                  <a:pt x="175067" y="78715"/>
                  <a:pt x="185738" y="58043"/>
                </a:cubicBezTo>
                <a:cubicBezTo>
                  <a:pt x="192792" y="52998"/>
                  <a:pt x="201409" y="50006"/>
                  <a:pt x="210741" y="50006"/>
                </a:cubicBezTo>
                <a:lnTo>
                  <a:pt x="219447" y="50006"/>
                </a:lnTo>
                <a:cubicBezTo>
                  <a:pt x="224091" y="50006"/>
                  <a:pt x="227484" y="54382"/>
                  <a:pt x="226368" y="58891"/>
                </a:cubicBezTo>
                <a:lnTo>
                  <a:pt x="218733" y="89386"/>
                </a:lnTo>
                <a:cubicBezTo>
                  <a:pt x="223153" y="94923"/>
                  <a:pt x="226859" y="100861"/>
                  <a:pt x="229627" y="107156"/>
                </a:cubicBezTo>
                <a:lnTo>
                  <a:pt x="239316" y="107156"/>
                </a:lnTo>
                <a:cubicBezTo>
                  <a:pt x="245254" y="107156"/>
                  <a:pt x="250031" y="111934"/>
                  <a:pt x="250031" y="117872"/>
                </a:cubicBezTo>
                <a:lnTo>
                  <a:pt x="250031" y="167878"/>
                </a:lnTo>
                <a:cubicBezTo>
                  <a:pt x="250031" y="173816"/>
                  <a:pt x="245254" y="178594"/>
                  <a:pt x="239316" y="178594"/>
                </a:cubicBezTo>
                <a:lnTo>
                  <a:pt x="221456" y="178594"/>
                </a:lnTo>
                <a:cubicBezTo>
                  <a:pt x="214089" y="188416"/>
                  <a:pt x="204267" y="196275"/>
                  <a:pt x="192881" y="201231"/>
                </a:cubicBezTo>
                <a:lnTo>
                  <a:pt x="192881" y="214313"/>
                </a:lnTo>
                <a:cubicBezTo>
                  <a:pt x="192881" y="222215"/>
                  <a:pt x="186497" y="228600"/>
                  <a:pt x="178594" y="228600"/>
                </a:cubicBezTo>
                <a:lnTo>
                  <a:pt x="163860" y="228600"/>
                </a:lnTo>
                <a:cubicBezTo>
                  <a:pt x="157475" y="228600"/>
                  <a:pt x="151894" y="224358"/>
                  <a:pt x="150108" y="218242"/>
                </a:cubicBezTo>
                <a:lnTo>
                  <a:pt x="146938" y="207169"/>
                </a:lnTo>
                <a:lnTo>
                  <a:pt x="110192" y="207169"/>
                </a:lnTo>
                <a:lnTo>
                  <a:pt x="107022" y="218242"/>
                </a:lnTo>
                <a:cubicBezTo>
                  <a:pt x="105281" y="224358"/>
                  <a:pt x="99700" y="228600"/>
                  <a:pt x="93315" y="228600"/>
                </a:cubicBezTo>
                <a:lnTo>
                  <a:pt x="78581" y="228600"/>
                </a:lnTo>
                <a:cubicBezTo>
                  <a:pt x="70678" y="228600"/>
                  <a:pt x="64294" y="222215"/>
                  <a:pt x="64294" y="214313"/>
                </a:cubicBezTo>
                <a:lnTo>
                  <a:pt x="64294" y="201231"/>
                </a:lnTo>
                <a:cubicBezTo>
                  <a:pt x="39067" y="190202"/>
                  <a:pt x="21431" y="165021"/>
                  <a:pt x="21431" y="135731"/>
                </a:cubicBezTo>
                <a:close/>
                <a:moveTo>
                  <a:pt x="189309" y="142875"/>
                </a:moveTo>
                <a:cubicBezTo>
                  <a:pt x="195223" y="142875"/>
                  <a:pt x="200025" y="138073"/>
                  <a:pt x="200025" y="132159"/>
                </a:cubicBezTo>
                <a:cubicBezTo>
                  <a:pt x="200025" y="126245"/>
                  <a:pt x="195223" y="121444"/>
                  <a:pt x="189309" y="121444"/>
                </a:cubicBezTo>
                <a:cubicBezTo>
                  <a:pt x="183395" y="121444"/>
                  <a:pt x="178594" y="126245"/>
                  <a:pt x="178594" y="132159"/>
                </a:cubicBezTo>
                <a:cubicBezTo>
                  <a:pt x="178594" y="138073"/>
                  <a:pt x="183395" y="142875"/>
                  <a:pt x="189309" y="142875"/>
                </a:cubicBezTo>
                <a:close/>
              </a:path>
            </a:pathLst>
          </a:custGeom>
          <a:solidFill>
            <a:srgbClr val="D4A5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447800" y="3379037"/>
            <a:ext cx="727350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Сокращение </a:t>
            </a:r>
            <a:r>
              <a:rPr lang="en-US" sz="1800" b="1" dirty="0" err="1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бюджета</a:t>
            </a: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</a:t>
            </a:r>
            <a:r>
              <a:rPr lang="ru-RU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при выборе услуги «Сборка в блок»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47800" y="3760037"/>
            <a:ext cx="48958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Минимальные затраты на монтажные работы.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00050" y="4674437"/>
            <a:ext cx="11391900" cy="1333500"/>
          </a:xfrm>
          <a:custGeom>
            <a:avLst/>
            <a:gdLst/>
            <a:ahLst/>
            <a:cxnLst/>
            <a:rect l="l" t="t" r="r" b="b"/>
            <a:pathLst>
              <a:path w="6096000" h="1333500">
                <a:moveTo>
                  <a:pt x="0" y="0"/>
                </a:moveTo>
                <a:lnTo>
                  <a:pt x="6096000" y="0"/>
                </a:lnTo>
                <a:lnTo>
                  <a:pt x="60960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00050" y="4674437"/>
            <a:ext cx="38100" cy="1333500"/>
          </a:xfrm>
          <a:custGeom>
            <a:avLst/>
            <a:gdLst/>
            <a:ahLst/>
            <a:cxnLst/>
            <a:rect l="l" t="t" r="r" b="b"/>
            <a:pathLst>
              <a:path w="38100" h="1333500">
                <a:moveTo>
                  <a:pt x="0" y="0"/>
                </a:moveTo>
                <a:lnTo>
                  <a:pt x="38100" y="0"/>
                </a:lnTo>
                <a:lnTo>
                  <a:pt x="381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47700" y="4903037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23913" y="5093537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20060" y="38040"/>
                </a:moveTo>
                <a:lnTo>
                  <a:pt x="68000" y="95905"/>
                </a:lnTo>
                <a:cubicBezTo>
                  <a:pt x="65946" y="98182"/>
                  <a:pt x="66035" y="101709"/>
                  <a:pt x="68223" y="103897"/>
                </a:cubicBezTo>
                <a:cubicBezTo>
                  <a:pt x="81841" y="117515"/>
                  <a:pt x="103942" y="117515"/>
                  <a:pt x="117559" y="103897"/>
                </a:cubicBezTo>
                <a:lnTo>
                  <a:pt x="131758" y="89699"/>
                </a:lnTo>
                <a:cubicBezTo>
                  <a:pt x="133633" y="87823"/>
                  <a:pt x="135999" y="86797"/>
                  <a:pt x="138410" y="86618"/>
                </a:cubicBezTo>
                <a:cubicBezTo>
                  <a:pt x="141446" y="86350"/>
                  <a:pt x="144572" y="87377"/>
                  <a:pt x="146893" y="89699"/>
                </a:cubicBezTo>
                <a:lnTo>
                  <a:pt x="225743" y="167878"/>
                </a:lnTo>
                <a:lnTo>
                  <a:pt x="257175" y="142875"/>
                </a:lnTo>
                <a:lnTo>
                  <a:pt x="257175" y="14288"/>
                </a:lnTo>
                <a:lnTo>
                  <a:pt x="207169" y="42863"/>
                </a:lnTo>
                <a:lnTo>
                  <a:pt x="196542" y="35763"/>
                </a:lnTo>
                <a:cubicBezTo>
                  <a:pt x="189488" y="31075"/>
                  <a:pt x="181228" y="28575"/>
                  <a:pt x="172745" y="28575"/>
                </a:cubicBezTo>
                <a:lnTo>
                  <a:pt x="141312" y="28575"/>
                </a:lnTo>
                <a:cubicBezTo>
                  <a:pt x="140821" y="28575"/>
                  <a:pt x="140285" y="28575"/>
                  <a:pt x="139794" y="28620"/>
                </a:cubicBezTo>
                <a:cubicBezTo>
                  <a:pt x="132249" y="29021"/>
                  <a:pt x="125150" y="32415"/>
                  <a:pt x="120060" y="38040"/>
                </a:cubicBezTo>
                <a:close/>
                <a:moveTo>
                  <a:pt x="52060" y="81573"/>
                </a:moveTo>
                <a:lnTo>
                  <a:pt x="99745" y="28575"/>
                </a:lnTo>
                <a:lnTo>
                  <a:pt x="82064" y="28575"/>
                </a:lnTo>
                <a:cubicBezTo>
                  <a:pt x="70678" y="28575"/>
                  <a:pt x="59784" y="33084"/>
                  <a:pt x="51748" y="41121"/>
                </a:cubicBezTo>
                <a:lnTo>
                  <a:pt x="50006" y="42863"/>
                </a:lnTo>
                <a:lnTo>
                  <a:pt x="0" y="14288"/>
                </a:lnTo>
                <a:lnTo>
                  <a:pt x="0" y="142875"/>
                </a:lnTo>
                <a:lnTo>
                  <a:pt x="69830" y="201052"/>
                </a:lnTo>
                <a:cubicBezTo>
                  <a:pt x="80099" y="209624"/>
                  <a:pt x="93047" y="214313"/>
                  <a:pt x="106397" y="214313"/>
                </a:cubicBezTo>
                <a:lnTo>
                  <a:pt x="113407" y="214313"/>
                </a:lnTo>
                <a:lnTo>
                  <a:pt x="110282" y="211187"/>
                </a:lnTo>
                <a:cubicBezTo>
                  <a:pt x="106085" y="206990"/>
                  <a:pt x="106085" y="200204"/>
                  <a:pt x="110282" y="196051"/>
                </a:cubicBezTo>
                <a:cubicBezTo>
                  <a:pt x="114479" y="191899"/>
                  <a:pt x="121265" y="191854"/>
                  <a:pt x="125417" y="196051"/>
                </a:cubicBezTo>
                <a:lnTo>
                  <a:pt x="143723" y="214357"/>
                </a:lnTo>
                <a:lnTo>
                  <a:pt x="147742" y="214357"/>
                </a:lnTo>
                <a:cubicBezTo>
                  <a:pt x="156270" y="214357"/>
                  <a:pt x="164619" y="212437"/>
                  <a:pt x="172209" y="208865"/>
                </a:cubicBezTo>
                <a:lnTo>
                  <a:pt x="160288" y="196900"/>
                </a:lnTo>
                <a:cubicBezTo>
                  <a:pt x="156091" y="192703"/>
                  <a:pt x="156091" y="185916"/>
                  <a:pt x="160288" y="181764"/>
                </a:cubicBezTo>
                <a:cubicBezTo>
                  <a:pt x="164485" y="177611"/>
                  <a:pt x="171271" y="177567"/>
                  <a:pt x="175424" y="181764"/>
                </a:cubicBezTo>
                <a:lnTo>
                  <a:pt x="189711" y="196051"/>
                </a:lnTo>
                <a:lnTo>
                  <a:pt x="197525" y="188238"/>
                </a:lnTo>
                <a:cubicBezTo>
                  <a:pt x="201498" y="184264"/>
                  <a:pt x="202659" y="178504"/>
                  <a:pt x="200918" y="173459"/>
                </a:cubicBezTo>
                <a:lnTo>
                  <a:pt x="139348" y="112380"/>
                </a:lnTo>
                <a:lnTo>
                  <a:pt x="132695" y="119033"/>
                </a:lnTo>
                <a:cubicBezTo>
                  <a:pt x="110683" y="141044"/>
                  <a:pt x="75054" y="141044"/>
                  <a:pt x="53042" y="119033"/>
                </a:cubicBezTo>
                <a:cubicBezTo>
                  <a:pt x="42773" y="108764"/>
                  <a:pt x="42371" y="92288"/>
                  <a:pt x="52060" y="81528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447800" y="4903037"/>
            <a:ext cx="4933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Специальные условия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47800" y="5284037"/>
            <a:ext cx="48958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Максимально выгодные условия для предоставления образцов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00050" y="419100"/>
            <a:ext cx="21717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263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ЭКОНОМИКА ПРОЕКТА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00050" y="685800"/>
            <a:ext cx="51816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7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Оптимизация затрат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iv5wbl7k5xoqc/indoors_products.jpg"/>
          <p:cNvPicPr>
            <a:picLocks noChangeAspect="1"/>
          </p:cNvPicPr>
          <p:nvPr/>
        </p:nvPicPr>
        <p:blipFill>
          <a:blip r:embed="rId3">
            <a:alphaModFix amt="25000"/>
          </a:blip>
          <a:srcRect t="781" b="781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1A1A1A"/>
              </a:gs>
              <a:gs pos="50000">
                <a:srgbClr val="1A1A1A">
                  <a:alpha val="95000"/>
                </a:srgbClr>
              </a:gs>
              <a:gs pos="100000">
                <a:srgbClr val="1A1A1A">
                  <a:alpha val="90000"/>
                </a:srgbClr>
              </a:gs>
            </a:gsLst>
            <a:lin ang="162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99C0BA2B-07AC-4CC2-8A99-0E5229C99706}"/>
              </a:ext>
            </a:extLst>
          </p:cNvPr>
          <p:cNvSpPr/>
          <p:nvPr/>
        </p:nvSpPr>
        <p:spPr>
          <a:xfrm>
            <a:off x="0" y="0"/>
            <a:ext cx="12192000" cy="6859178"/>
          </a:xfrm>
          <a:custGeom>
            <a:avLst/>
            <a:gdLst/>
            <a:ahLst/>
            <a:cxnLst/>
            <a:rect l="l" t="t" r="r" b="b"/>
            <a:pathLst>
              <a:path w="12192000" h="6859178">
                <a:moveTo>
                  <a:pt x="0" y="0"/>
                </a:moveTo>
                <a:lnTo>
                  <a:pt x="12192000" y="0"/>
                </a:lnTo>
                <a:lnTo>
                  <a:pt x="12192000" y="6859178"/>
                </a:lnTo>
                <a:lnTo>
                  <a:pt x="0" y="685917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75B39">
                  <a:alpha val="20000"/>
                </a:srgbClr>
              </a:gs>
              <a:gs pos="100000">
                <a:srgbClr val="000000">
                  <a:alpha val="0"/>
                </a:srgbClr>
              </a:gs>
              <a:gs pos="100000">
                <a:srgbClr val="1A1A1A"/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494139" y="419100"/>
            <a:ext cx="120372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kern="0" spc="263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ПРОДУКЦИЯ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81000" y="1371600"/>
            <a:ext cx="3686175" cy="3771900"/>
          </a:xfrm>
          <a:custGeom>
            <a:avLst/>
            <a:gdLst/>
            <a:ahLst/>
            <a:cxnLst/>
            <a:rect l="l" t="t" r="r" b="b"/>
            <a:pathLst>
              <a:path w="3686175" h="3771900">
                <a:moveTo>
                  <a:pt x="0" y="0"/>
                </a:moveTo>
                <a:lnTo>
                  <a:pt x="3686175" y="0"/>
                </a:lnTo>
                <a:lnTo>
                  <a:pt x="3686175" y="3771900"/>
                </a:lnTo>
                <a:lnTo>
                  <a:pt x="0" y="37719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>
              <a:alpha val="9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09600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62000" y="1752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00146" y="-1116"/>
                </a:moveTo>
                <a:cubicBezTo>
                  <a:pt x="108987" y="-6206"/>
                  <a:pt x="119881" y="-6206"/>
                  <a:pt x="128721" y="-1116"/>
                </a:cubicBezTo>
                <a:lnTo>
                  <a:pt x="207258" y="44202"/>
                </a:lnTo>
                <a:cubicBezTo>
                  <a:pt x="216098" y="49292"/>
                  <a:pt x="221546" y="58757"/>
                  <a:pt x="221546" y="68937"/>
                </a:cubicBezTo>
                <a:lnTo>
                  <a:pt x="221546" y="159574"/>
                </a:lnTo>
                <a:cubicBezTo>
                  <a:pt x="221546" y="169798"/>
                  <a:pt x="216098" y="179219"/>
                  <a:pt x="207258" y="184309"/>
                </a:cubicBezTo>
                <a:lnTo>
                  <a:pt x="128721" y="229716"/>
                </a:lnTo>
                <a:cubicBezTo>
                  <a:pt x="119881" y="234806"/>
                  <a:pt x="108987" y="234806"/>
                  <a:pt x="100146" y="229716"/>
                </a:cubicBezTo>
                <a:lnTo>
                  <a:pt x="21654" y="184398"/>
                </a:lnTo>
                <a:cubicBezTo>
                  <a:pt x="12814" y="179308"/>
                  <a:pt x="7367" y="169843"/>
                  <a:pt x="7367" y="159663"/>
                </a:cubicBezTo>
                <a:lnTo>
                  <a:pt x="7367" y="69026"/>
                </a:lnTo>
                <a:cubicBezTo>
                  <a:pt x="7367" y="58802"/>
                  <a:pt x="12814" y="49381"/>
                  <a:pt x="21654" y="44291"/>
                </a:cubicBezTo>
                <a:lnTo>
                  <a:pt x="100146" y="-1116"/>
                </a:lnTo>
                <a:close/>
                <a:moveTo>
                  <a:pt x="192926" y="159618"/>
                </a:moveTo>
                <a:lnTo>
                  <a:pt x="192926" y="85457"/>
                </a:lnTo>
                <a:lnTo>
                  <a:pt x="128721" y="122515"/>
                </a:lnTo>
                <a:lnTo>
                  <a:pt x="128721" y="196676"/>
                </a:lnTo>
                <a:lnTo>
                  <a:pt x="192926" y="159618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09600" y="2286000"/>
            <a:ext cx="33432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Хай-тек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09600" y="2705100"/>
            <a:ext cx="3305175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Лаконичные линии,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матовые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поверхности. Идеальны для современных жилых комплексов и офисов.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09600" y="4648200"/>
            <a:ext cx="885825" cy="266700"/>
          </a:xfrm>
          <a:custGeom>
            <a:avLst/>
            <a:gdLst/>
            <a:ahLst/>
            <a:cxnLst/>
            <a:rect l="l" t="t" r="r" b="b"/>
            <a:pathLst>
              <a:path w="885825" h="266700">
                <a:moveTo>
                  <a:pt x="0" y="0"/>
                </a:moveTo>
                <a:lnTo>
                  <a:pt x="885825" y="0"/>
                </a:lnTo>
                <a:lnTo>
                  <a:pt x="885825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09600" y="4648200"/>
            <a:ext cx="9525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Алюминий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254401" y="1371600"/>
            <a:ext cx="3686175" cy="3771900"/>
          </a:xfrm>
          <a:custGeom>
            <a:avLst/>
            <a:gdLst/>
            <a:ahLst/>
            <a:cxnLst/>
            <a:rect l="l" t="t" r="r" b="b"/>
            <a:pathLst>
              <a:path w="3686175" h="3771900">
                <a:moveTo>
                  <a:pt x="0" y="0"/>
                </a:moveTo>
                <a:lnTo>
                  <a:pt x="3686175" y="0"/>
                </a:lnTo>
                <a:lnTo>
                  <a:pt x="3686175" y="3771900"/>
                </a:lnTo>
                <a:lnTo>
                  <a:pt x="0" y="37719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>
              <a:alpha val="9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4483001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D4A574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4649688" y="17526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200025"/>
                </a:moveTo>
                <a:cubicBezTo>
                  <a:pt x="0" y="207928"/>
                  <a:pt x="6385" y="214313"/>
                  <a:pt x="14288" y="214313"/>
                </a:cubicBezTo>
                <a:cubicBezTo>
                  <a:pt x="22190" y="214313"/>
                  <a:pt x="28575" y="207928"/>
                  <a:pt x="28575" y="200025"/>
                </a:cubicBezTo>
                <a:lnTo>
                  <a:pt x="28575" y="42863"/>
                </a:lnTo>
                <a:lnTo>
                  <a:pt x="185738" y="42863"/>
                </a:lnTo>
                <a:cubicBezTo>
                  <a:pt x="193640" y="42863"/>
                  <a:pt x="200025" y="36478"/>
                  <a:pt x="200025" y="28575"/>
                </a:cubicBezTo>
                <a:cubicBezTo>
                  <a:pt x="200025" y="20672"/>
                  <a:pt x="193640" y="14288"/>
                  <a:pt x="185738" y="14288"/>
                </a:cubicBezTo>
                <a:lnTo>
                  <a:pt x="28575" y="14288"/>
                </a:lnTo>
                <a:cubicBezTo>
                  <a:pt x="12814" y="14288"/>
                  <a:pt x="0" y="27102"/>
                  <a:pt x="0" y="42863"/>
                </a:cubicBezTo>
                <a:lnTo>
                  <a:pt x="0" y="200025"/>
                </a:lnTo>
                <a:close/>
                <a:moveTo>
                  <a:pt x="57150" y="200025"/>
                </a:moveTo>
                <a:cubicBezTo>
                  <a:pt x="57150" y="207928"/>
                  <a:pt x="63535" y="214313"/>
                  <a:pt x="71438" y="214313"/>
                </a:cubicBezTo>
                <a:cubicBezTo>
                  <a:pt x="79340" y="214313"/>
                  <a:pt x="85725" y="207928"/>
                  <a:pt x="85725" y="200025"/>
                </a:cubicBezTo>
                <a:cubicBezTo>
                  <a:pt x="85725" y="192122"/>
                  <a:pt x="79340" y="185738"/>
                  <a:pt x="71438" y="185738"/>
                </a:cubicBezTo>
                <a:cubicBezTo>
                  <a:pt x="63535" y="185738"/>
                  <a:pt x="57150" y="192122"/>
                  <a:pt x="57150" y="200025"/>
                </a:cubicBezTo>
                <a:close/>
                <a:moveTo>
                  <a:pt x="114300" y="200025"/>
                </a:moveTo>
                <a:cubicBezTo>
                  <a:pt x="114300" y="207928"/>
                  <a:pt x="120685" y="214313"/>
                  <a:pt x="128588" y="214313"/>
                </a:cubicBezTo>
                <a:cubicBezTo>
                  <a:pt x="136490" y="214313"/>
                  <a:pt x="142875" y="207928"/>
                  <a:pt x="142875" y="200025"/>
                </a:cubicBezTo>
                <a:cubicBezTo>
                  <a:pt x="142875" y="192122"/>
                  <a:pt x="136490" y="185738"/>
                  <a:pt x="128588" y="185738"/>
                </a:cubicBezTo>
                <a:cubicBezTo>
                  <a:pt x="120685" y="185738"/>
                  <a:pt x="114300" y="192122"/>
                  <a:pt x="114300" y="200025"/>
                </a:cubicBezTo>
                <a:close/>
                <a:moveTo>
                  <a:pt x="185738" y="214313"/>
                </a:moveTo>
                <a:cubicBezTo>
                  <a:pt x="193640" y="214313"/>
                  <a:pt x="200025" y="207928"/>
                  <a:pt x="200025" y="200025"/>
                </a:cubicBezTo>
                <a:cubicBezTo>
                  <a:pt x="200025" y="192122"/>
                  <a:pt x="193640" y="185738"/>
                  <a:pt x="185738" y="185738"/>
                </a:cubicBezTo>
                <a:cubicBezTo>
                  <a:pt x="177835" y="185738"/>
                  <a:pt x="171450" y="192122"/>
                  <a:pt x="171450" y="200025"/>
                </a:cubicBezTo>
                <a:cubicBezTo>
                  <a:pt x="171450" y="207928"/>
                  <a:pt x="177835" y="214313"/>
                  <a:pt x="185738" y="214313"/>
                </a:cubicBezTo>
                <a:close/>
                <a:moveTo>
                  <a:pt x="171450" y="85725"/>
                </a:moveTo>
                <a:cubicBezTo>
                  <a:pt x="171450" y="93610"/>
                  <a:pt x="177852" y="100013"/>
                  <a:pt x="185738" y="100013"/>
                </a:cubicBezTo>
                <a:cubicBezTo>
                  <a:pt x="193623" y="100013"/>
                  <a:pt x="200025" y="93610"/>
                  <a:pt x="200025" y="85725"/>
                </a:cubicBezTo>
                <a:cubicBezTo>
                  <a:pt x="200025" y="77840"/>
                  <a:pt x="193623" y="71438"/>
                  <a:pt x="185738" y="71438"/>
                </a:cubicBezTo>
                <a:cubicBezTo>
                  <a:pt x="177852" y="71438"/>
                  <a:pt x="171450" y="77840"/>
                  <a:pt x="171450" y="85725"/>
                </a:cubicBezTo>
                <a:close/>
                <a:moveTo>
                  <a:pt x="185738" y="157163"/>
                </a:moveTo>
                <a:cubicBezTo>
                  <a:pt x="193623" y="157163"/>
                  <a:pt x="200025" y="150760"/>
                  <a:pt x="200025" y="142875"/>
                </a:cubicBezTo>
                <a:cubicBezTo>
                  <a:pt x="200025" y="134990"/>
                  <a:pt x="193623" y="128588"/>
                  <a:pt x="185738" y="128588"/>
                </a:cubicBezTo>
                <a:cubicBezTo>
                  <a:pt x="177852" y="128588"/>
                  <a:pt x="171450" y="134990"/>
                  <a:pt x="171450" y="142875"/>
                </a:cubicBezTo>
                <a:cubicBezTo>
                  <a:pt x="171450" y="150760"/>
                  <a:pt x="177852" y="157163"/>
                  <a:pt x="185738" y="157163"/>
                </a:cubicBezTo>
                <a:close/>
              </a:path>
            </a:pathLst>
          </a:custGeom>
          <a:solidFill>
            <a:srgbClr val="D4A5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4483001" y="2286000"/>
            <a:ext cx="33432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ru-RU" sz="1800" b="1" dirty="0" err="1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Неок</a:t>
            </a:r>
            <a:r>
              <a:rPr lang="en-US" sz="1800" b="1" dirty="0" err="1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лассика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4483001" y="2705100"/>
            <a:ext cx="3305175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Современное прочтение классики: элегантная фрезеровка, </a:t>
            </a:r>
            <a:r>
              <a:rPr lang="en-US" sz="1200" dirty="0" err="1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благородные</a:t>
            </a: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оттенки дерева.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4483001" y="4648200"/>
            <a:ext cx="962025" cy="266700"/>
          </a:xfrm>
          <a:custGeom>
            <a:avLst/>
            <a:gdLst/>
            <a:ahLst/>
            <a:cxnLst/>
            <a:rect l="l" t="t" r="r" b="b"/>
            <a:pathLst>
              <a:path w="962025" h="266700">
                <a:moveTo>
                  <a:pt x="0" y="0"/>
                </a:moveTo>
                <a:lnTo>
                  <a:pt x="962025" y="0"/>
                </a:lnTo>
                <a:lnTo>
                  <a:pt x="962025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D4A574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4483001" y="4648200"/>
            <a:ext cx="10287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D4A574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Фрезеровка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8127950" y="1371600"/>
            <a:ext cx="3686175" cy="3771900"/>
          </a:xfrm>
          <a:custGeom>
            <a:avLst/>
            <a:gdLst/>
            <a:ahLst/>
            <a:cxnLst/>
            <a:rect l="l" t="t" r="r" b="b"/>
            <a:pathLst>
              <a:path w="3686175" h="3771900">
                <a:moveTo>
                  <a:pt x="0" y="0"/>
                </a:moveTo>
                <a:lnTo>
                  <a:pt x="3686175" y="0"/>
                </a:lnTo>
                <a:lnTo>
                  <a:pt x="3686175" y="3771900"/>
                </a:lnTo>
                <a:lnTo>
                  <a:pt x="0" y="37719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>
              <a:alpha val="9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8356550" y="16002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0" y="0"/>
                </a:moveTo>
                <a:lnTo>
                  <a:pt x="533400" y="0"/>
                </a:lnTo>
                <a:lnTo>
                  <a:pt x="533400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8523238" y="17526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114300"/>
                </a:moveTo>
                <a:cubicBezTo>
                  <a:pt x="0" y="106397"/>
                  <a:pt x="6385" y="100013"/>
                  <a:pt x="14288" y="100013"/>
                </a:cubicBezTo>
                <a:lnTo>
                  <a:pt x="185738" y="100013"/>
                </a:lnTo>
                <a:cubicBezTo>
                  <a:pt x="193640" y="100013"/>
                  <a:pt x="200025" y="106397"/>
                  <a:pt x="200025" y="114300"/>
                </a:cubicBezTo>
                <a:cubicBezTo>
                  <a:pt x="200025" y="122203"/>
                  <a:pt x="193640" y="128588"/>
                  <a:pt x="185738" y="128588"/>
                </a:cubicBezTo>
                <a:lnTo>
                  <a:pt x="14288" y="128588"/>
                </a:lnTo>
                <a:cubicBezTo>
                  <a:pt x="6385" y="128588"/>
                  <a:pt x="0" y="122203"/>
                  <a:pt x="0" y="114300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8356550" y="2286000"/>
            <a:ext cx="33432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Минимализм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8356550" y="2705100"/>
            <a:ext cx="3305175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Чистые поверхности без декора, идеальные пропорции. Универсальное решение для любого интерьера.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8356550" y="4648200"/>
            <a:ext cx="657225" cy="266700"/>
          </a:xfrm>
          <a:custGeom>
            <a:avLst/>
            <a:gdLst/>
            <a:ahLst/>
            <a:cxnLst/>
            <a:rect l="l" t="t" r="r" b="b"/>
            <a:pathLst>
              <a:path w="657225" h="266700">
                <a:moveTo>
                  <a:pt x="0" y="0"/>
                </a:moveTo>
                <a:lnTo>
                  <a:pt x="657225" y="0"/>
                </a:lnTo>
                <a:lnTo>
                  <a:pt x="657225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8356550" y="4648200"/>
            <a:ext cx="7239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Глухие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9093398" y="4648200"/>
            <a:ext cx="1057275" cy="266700"/>
          </a:xfrm>
          <a:custGeom>
            <a:avLst/>
            <a:gdLst/>
            <a:ahLst/>
            <a:cxnLst/>
            <a:rect l="l" t="t" r="r" b="b"/>
            <a:pathLst>
              <a:path w="1057275" h="266700">
                <a:moveTo>
                  <a:pt x="0" y="0"/>
                </a:moveTo>
                <a:lnTo>
                  <a:pt x="1057275" y="0"/>
                </a:lnTo>
                <a:lnTo>
                  <a:pt x="1057275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9093398" y="4648200"/>
            <a:ext cx="11239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Остекленные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400050" y="5334000"/>
            <a:ext cx="5600700" cy="1143000"/>
          </a:xfrm>
          <a:custGeom>
            <a:avLst/>
            <a:gdLst/>
            <a:ahLst/>
            <a:cxnLst/>
            <a:rect l="l" t="t" r="r" b="b"/>
            <a:pathLst>
              <a:path w="5600700" h="1143000">
                <a:moveTo>
                  <a:pt x="0" y="0"/>
                </a:moveTo>
                <a:lnTo>
                  <a:pt x="5600700" y="0"/>
                </a:lnTo>
                <a:lnTo>
                  <a:pt x="56007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>
              <a:alpha val="9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1"/>
          <p:cNvSpPr/>
          <p:nvPr/>
        </p:nvSpPr>
        <p:spPr>
          <a:xfrm>
            <a:off x="400050" y="53340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2"/>
          <p:cNvSpPr/>
          <p:nvPr/>
        </p:nvSpPr>
        <p:spPr>
          <a:xfrm>
            <a:off x="619125" y="576262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80504" y="226926"/>
                </a:moveTo>
                <a:lnTo>
                  <a:pt x="226926" y="280504"/>
                </a:lnTo>
                <a:cubicBezTo>
                  <a:pt x="221791" y="285638"/>
                  <a:pt x="214145" y="287145"/>
                  <a:pt x="207448" y="284355"/>
                </a:cubicBezTo>
                <a:cubicBezTo>
                  <a:pt x="200751" y="281564"/>
                  <a:pt x="196453" y="275090"/>
                  <a:pt x="196453" y="267891"/>
                </a:cubicBezTo>
                <a:lnTo>
                  <a:pt x="196453" y="232172"/>
                </a:lnTo>
                <a:lnTo>
                  <a:pt x="17859" y="232172"/>
                </a:lnTo>
                <a:cubicBezTo>
                  <a:pt x="7981" y="232172"/>
                  <a:pt x="0" y="224191"/>
                  <a:pt x="0" y="214313"/>
                </a:cubicBezTo>
                <a:cubicBezTo>
                  <a:pt x="0" y="204434"/>
                  <a:pt x="7981" y="196453"/>
                  <a:pt x="17859" y="196453"/>
                </a:cubicBezTo>
                <a:lnTo>
                  <a:pt x="196453" y="196453"/>
                </a:lnTo>
                <a:lnTo>
                  <a:pt x="196453" y="160734"/>
                </a:lnTo>
                <a:cubicBezTo>
                  <a:pt x="196453" y="153535"/>
                  <a:pt x="200806" y="147005"/>
                  <a:pt x="207504" y="144214"/>
                </a:cubicBezTo>
                <a:cubicBezTo>
                  <a:pt x="214201" y="141424"/>
                  <a:pt x="221847" y="142987"/>
                  <a:pt x="226981" y="148065"/>
                </a:cubicBezTo>
                <a:lnTo>
                  <a:pt x="280560" y="201644"/>
                </a:lnTo>
                <a:cubicBezTo>
                  <a:pt x="287536" y="208620"/>
                  <a:pt x="287536" y="219949"/>
                  <a:pt x="280560" y="226926"/>
                </a:cubicBezTo>
                <a:close/>
                <a:moveTo>
                  <a:pt x="5246" y="84051"/>
                </a:moveTo>
                <a:cubicBezTo>
                  <a:pt x="-1730" y="77074"/>
                  <a:pt x="-1730" y="65745"/>
                  <a:pt x="5246" y="58769"/>
                </a:cubicBezTo>
                <a:lnTo>
                  <a:pt x="58824" y="5190"/>
                </a:lnTo>
                <a:cubicBezTo>
                  <a:pt x="63959" y="56"/>
                  <a:pt x="71605" y="-1451"/>
                  <a:pt x="78302" y="1339"/>
                </a:cubicBezTo>
                <a:cubicBezTo>
                  <a:pt x="84999" y="4130"/>
                  <a:pt x="89297" y="10660"/>
                  <a:pt x="89297" y="17859"/>
                </a:cubicBezTo>
                <a:lnTo>
                  <a:pt x="89297" y="53578"/>
                </a:lnTo>
                <a:lnTo>
                  <a:pt x="267891" y="53578"/>
                </a:lnTo>
                <a:cubicBezTo>
                  <a:pt x="277769" y="53578"/>
                  <a:pt x="285750" y="61559"/>
                  <a:pt x="285750" y="71438"/>
                </a:cubicBezTo>
                <a:cubicBezTo>
                  <a:pt x="285750" y="81316"/>
                  <a:pt x="277769" y="89297"/>
                  <a:pt x="267891" y="89297"/>
                </a:cubicBezTo>
                <a:lnTo>
                  <a:pt x="89297" y="89297"/>
                </a:lnTo>
                <a:lnTo>
                  <a:pt x="89297" y="125016"/>
                </a:lnTo>
                <a:cubicBezTo>
                  <a:pt x="89297" y="132215"/>
                  <a:pt x="84944" y="138745"/>
                  <a:pt x="78246" y="141536"/>
                </a:cubicBezTo>
                <a:cubicBezTo>
                  <a:pt x="71549" y="144326"/>
                  <a:pt x="63903" y="142763"/>
                  <a:pt x="58769" y="137685"/>
                </a:cubicBezTo>
                <a:lnTo>
                  <a:pt x="5190" y="84106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1069628" y="5524500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Телескопический погонаж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1069628" y="5829300"/>
            <a:ext cx="48196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Современная система стыковки, скрывающая зазоры и упрощающая монтаж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6210300" y="5334000"/>
            <a:ext cx="5600700" cy="1143000"/>
          </a:xfrm>
          <a:custGeom>
            <a:avLst/>
            <a:gdLst/>
            <a:ahLst/>
            <a:cxnLst/>
            <a:rect l="l" t="t" r="r" b="b"/>
            <a:pathLst>
              <a:path w="5600700" h="1143000">
                <a:moveTo>
                  <a:pt x="0" y="0"/>
                </a:moveTo>
                <a:lnTo>
                  <a:pt x="5600700" y="0"/>
                </a:lnTo>
                <a:lnTo>
                  <a:pt x="56007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2D2D2D">
              <a:alpha val="90196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6"/>
          <p:cNvSpPr/>
          <p:nvPr/>
        </p:nvSpPr>
        <p:spPr>
          <a:xfrm>
            <a:off x="6210300" y="53340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D4A5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7"/>
          <p:cNvSpPr/>
          <p:nvPr/>
        </p:nvSpPr>
        <p:spPr>
          <a:xfrm>
            <a:off x="6489353" y="576262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25016" y="0"/>
                </a:moveTo>
                <a:cubicBezTo>
                  <a:pt x="144717" y="0"/>
                  <a:pt x="160734" y="11999"/>
                  <a:pt x="160734" y="26789"/>
                </a:cubicBezTo>
                <a:cubicBezTo>
                  <a:pt x="160734" y="32593"/>
                  <a:pt x="158279" y="37951"/>
                  <a:pt x="154037" y="42360"/>
                </a:cubicBezTo>
                <a:cubicBezTo>
                  <a:pt x="150354" y="46211"/>
                  <a:pt x="147340" y="50899"/>
                  <a:pt x="147340" y="56257"/>
                </a:cubicBezTo>
                <a:cubicBezTo>
                  <a:pt x="147340" y="64629"/>
                  <a:pt x="154149" y="71438"/>
                  <a:pt x="162520" y="71438"/>
                </a:cubicBezTo>
                <a:lnTo>
                  <a:pt x="187523" y="71438"/>
                </a:lnTo>
                <a:cubicBezTo>
                  <a:pt x="202313" y="71438"/>
                  <a:pt x="214313" y="83437"/>
                  <a:pt x="214313" y="98227"/>
                </a:cubicBezTo>
                <a:lnTo>
                  <a:pt x="214313" y="123230"/>
                </a:lnTo>
                <a:cubicBezTo>
                  <a:pt x="214313" y="131601"/>
                  <a:pt x="221121" y="138410"/>
                  <a:pt x="229493" y="138410"/>
                </a:cubicBezTo>
                <a:cubicBezTo>
                  <a:pt x="234795" y="138410"/>
                  <a:pt x="239539" y="135396"/>
                  <a:pt x="243390" y="131713"/>
                </a:cubicBezTo>
                <a:cubicBezTo>
                  <a:pt x="247799" y="127527"/>
                  <a:pt x="253157" y="125016"/>
                  <a:pt x="258961" y="125016"/>
                </a:cubicBezTo>
                <a:cubicBezTo>
                  <a:pt x="273751" y="125016"/>
                  <a:pt x="285750" y="141033"/>
                  <a:pt x="285750" y="160734"/>
                </a:cubicBezTo>
                <a:cubicBezTo>
                  <a:pt x="285750" y="180435"/>
                  <a:pt x="273751" y="196453"/>
                  <a:pt x="258961" y="196453"/>
                </a:cubicBezTo>
                <a:cubicBezTo>
                  <a:pt x="253157" y="196453"/>
                  <a:pt x="247743" y="193997"/>
                  <a:pt x="243390" y="189756"/>
                </a:cubicBezTo>
                <a:cubicBezTo>
                  <a:pt x="239539" y="186072"/>
                  <a:pt x="234851" y="183059"/>
                  <a:pt x="229493" y="183059"/>
                </a:cubicBezTo>
                <a:cubicBezTo>
                  <a:pt x="221121" y="183059"/>
                  <a:pt x="214313" y="189867"/>
                  <a:pt x="214313" y="198239"/>
                </a:cubicBezTo>
                <a:lnTo>
                  <a:pt x="214313" y="258961"/>
                </a:lnTo>
                <a:cubicBezTo>
                  <a:pt x="214313" y="273751"/>
                  <a:pt x="202313" y="285750"/>
                  <a:pt x="187523" y="285750"/>
                </a:cubicBezTo>
                <a:lnTo>
                  <a:pt x="155823" y="285750"/>
                </a:lnTo>
                <a:cubicBezTo>
                  <a:pt x="148679" y="285750"/>
                  <a:pt x="142875" y="279946"/>
                  <a:pt x="142875" y="272802"/>
                </a:cubicBezTo>
                <a:cubicBezTo>
                  <a:pt x="142875" y="267667"/>
                  <a:pt x="146112" y="263147"/>
                  <a:pt x="150242" y="260077"/>
                </a:cubicBezTo>
                <a:cubicBezTo>
                  <a:pt x="156716" y="255222"/>
                  <a:pt x="160734" y="248524"/>
                  <a:pt x="160734" y="241102"/>
                </a:cubicBezTo>
                <a:cubicBezTo>
                  <a:pt x="160734" y="226312"/>
                  <a:pt x="144717" y="214313"/>
                  <a:pt x="125016" y="214313"/>
                </a:cubicBezTo>
                <a:cubicBezTo>
                  <a:pt x="105315" y="214313"/>
                  <a:pt x="89297" y="226312"/>
                  <a:pt x="89297" y="241102"/>
                </a:cubicBezTo>
                <a:cubicBezTo>
                  <a:pt x="89297" y="248524"/>
                  <a:pt x="93315" y="255222"/>
                  <a:pt x="99789" y="260077"/>
                </a:cubicBezTo>
                <a:cubicBezTo>
                  <a:pt x="103919" y="263147"/>
                  <a:pt x="107156" y="267612"/>
                  <a:pt x="107156" y="272802"/>
                </a:cubicBezTo>
                <a:cubicBezTo>
                  <a:pt x="107156" y="279946"/>
                  <a:pt x="101352" y="285750"/>
                  <a:pt x="94208" y="285750"/>
                </a:cubicBezTo>
                <a:lnTo>
                  <a:pt x="26789" y="285750"/>
                </a:lnTo>
                <a:cubicBezTo>
                  <a:pt x="11999" y="285750"/>
                  <a:pt x="0" y="273751"/>
                  <a:pt x="0" y="258961"/>
                </a:cubicBezTo>
                <a:lnTo>
                  <a:pt x="0" y="191542"/>
                </a:lnTo>
                <a:cubicBezTo>
                  <a:pt x="0" y="184398"/>
                  <a:pt x="5804" y="178594"/>
                  <a:pt x="12948" y="178594"/>
                </a:cubicBezTo>
                <a:cubicBezTo>
                  <a:pt x="18083" y="178594"/>
                  <a:pt x="22603" y="181831"/>
                  <a:pt x="25673" y="185961"/>
                </a:cubicBezTo>
                <a:cubicBezTo>
                  <a:pt x="30528" y="192435"/>
                  <a:pt x="37226" y="196453"/>
                  <a:pt x="44648" y="196453"/>
                </a:cubicBezTo>
                <a:cubicBezTo>
                  <a:pt x="59438" y="196453"/>
                  <a:pt x="71438" y="180435"/>
                  <a:pt x="71438" y="160734"/>
                </a:cubicBezTo>
                <a:cubicBezTo>
                  <a:pt x="71438" y="141033"/>
                  <a:pt x="59438" y="125016"/>
                  <a:pt x="44648" y="125016"/>
                </a:cubicBezTo>
                <a:cubicBezTo>
                  <a:pt x="37226" y="125016"/>
                  <a:pt x="30528" y="129034"/>
                  <a:pt x="25673" y="135508"/>
                </a:cubicBezTo>
                <a:cubicBezTo>
                  <a:pt x="22603" y="139638"/>
                  <a:pt x="18138" y="142875"/>
                  <a:pt x="12948" y="142875"/>
                </a:cubicBezTo>
                <a:cubicBezTo>
                  <a:pt x="5804" y="142875"/>
                  <a:pt x="0" y="137071"/>
                  <a:pt x="0" y="129927"/>
                </a:cubicBezTo>
                <a:lnTo>
                  <a:pt x="0" y="98227"/>
                </a:lnTo>
                <a:cubicBezTo>
                  <a:pt x="0" y="83437"/>
                  <a:pt x="11999" y="71438"/>
                  <a:pt x="26789" y="71438"/>
                </a:cubicBezTo>
                <a:lnTo>
                  <a:pt x="87511" y="71438"/>
                </a:lnTo>
                <a:cubicBezTo>
                  <a:pt x="95883" y="71438"/>
                  <a:pt x="102691" y="64629"/>
                  <a:pt x="102691" y="56257"/>
                </a:cubicBezTo>
                <a:cubicBezTo>
                  <a:pt x="102691" y="50955"/>
                  <a:pt x="99678" y="46211"/>
                  <a:pt x="95994" y="42360"/>
                </a:cubicBezTo>
                <a:cubicBezTo>
                  <a:pt x="91808" y="37951"/>
                  <a:pt x="89297" y="32593"/>
                  <a:pt x="89297" y="26789"/>
                </a:cubicBezTo>
                <a:cubicBezTo>
                  <a:pt x="89297" y="11999"/>
                  <a:pt x="105315" y="0"/>
                  <a:pt x="125016" y="0"/>
                </a:cubicBezTo>
                <a:close/>
              </a:path>
            </a:pathLst>
          </a:custGeom>
          <a:solidFill>
            <a:srgbClr val="D4A5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8"/>
          <p:cNvSpPr/>
          <p:nvPr/>
        </p:nvSpPr>
        <p:spPr>
          <a:xfrm>
            <a:off x="6929438" y="5524500"/>
            <a:ext cx="4419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Идеальные стыки</a:t>
            </a:r>
            <a:endParaRPr lang="en-US" sz="1600" dirty="0"/>
          </a:p>
        </p:txBody>
      </p:sp>
      <p:sp>
        <p:nvSpPr>
          <p:cNvPr id="42" name="Text 39"/>
          <p:cNvSpPr/>
          <p:nvPr/>
        </p:nvSpPr>
        <p:spPr>
          <a:xfrm>
            <a:off x="6929438" y="5943600"/>
            <a:ext cx="4400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5F5F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Точность производства ±0,5 мм — без щелей и неровностей</a:t>
            </a:r>
            <a:endParaRPr lang="en-US" sz="1600" dirty="0"/>
          </a:p>
        </p:txBody>
      </p:sp>
      <p:sp>
        <p:nvSpPr>
          <p:cNvPr id="43" name="Shape 10">
            <a:extLst>
              <a:ext uri="{FF2B5EF4-FFF2-40B4-BE49-F238E27FC236}">
                <a16:creationId xmlns:a16="http://schemas.microsoft.com/office/drawing/2014/main" id="{2EB56413-5D8F-4154-9ACA-3C79CCB88E62}"/>
              </a:ext>
            </a:extLst>
          </p:cNvPr>
          <p:cNvSpPr/>
          <p:nvPr/>
        </p:nvSpPr>
        <p:spPr>
          <a:xfrm>
            <a:off x="1562100" y="4648200"/>
            <a:ext cx="479227" cy="266700"/>
          </a:xfrm>
          <a:custGeom>
            <a:avLst/>
            <a:gdLst/>
            <a:ahLst/>
            <a:cxnLst/>
            <a:rect l="l" t="t" r="r" b="b"/>
            <a:pathLst>
              <a:path w="885825" h="266700">
                <a:moveTo>
                  <a:pt x="0" y="0"/>
                </a:moveTo>
                <a:lnTo>
                  <a:pt x="885825" y="0"/>
                </a:lnTo>
                <a:lnTo>
                  <a:pt x="885825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solidFill>
            <a:srgbClr val="C75B39">
              <a:alpha val="2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11">
            <a:extLst>
              <a:ext uri="{FF2B5EF4-FFF2-40B4-BE49-F238E27FC236}">
                <a16:creationId xmlns:a16="http://schemas.microsoft.com/office/drawing/2014/main" id="{27FEC434-88D7-41D2-AEF4-83A08A4805A1}"/>
              </a:ext>
            </a:extLst>
          </p:cNvPr>
          <p:cNvSpPr/>
          <p:nvPr/>
        </p:nvSpPr>
        <p:spPr>
          <a:xfrm>
            <a:off x="1562100" y="4648200"/>
            <a:ext cx="551372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ru-RU" sz="1050" dirty="0">
                <a:solidFill>
                  <a:srgbClr val="C75B39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АБС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266700" y="6858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От хай-тека до неоклассики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9178"/>
          </a:xfrm>
          <a:custGeom>
            <a:avLst/>
            <a:gdLst/>
            <a:ahLst/>
            <a:cxnLst/>
            <a:rect l="l" t="t" r="r" b="b"/>
            <a:pathLst>
              <a:path w="12192000" h="6859178">
                <a:moveTo>
                  <a:pt x="0" y="0"/>
                </a:moveTo>
                <a:lnTo>
                  <a:pt x="12192000" y="0"/>
                </a:lnTo>
                <a:lnTo>
                  <a:pt x="12192000" y="6859178"/>
                </a:lnTo>
                <a:lnTo>
                  <a:pt x="0" y="685917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C75B39">
                  <a:alpha val="20000"/>
                </a:srgbClr>
              </a:gs>
              <a:gs pos="100000">
                <a:srgbClr val="000000">
                  <a:alpha val="0"/>
                </a:srgbClr>
              </a:gs>
              <a:gs pos="100000">
                <a:srgbClr val="1A1A1A"/>
              </a:gs>
            </a:gsLst>
            <a:lin ang="2700000" scaled="1"/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776044" y="-37688"/>
            <a:ext cx="2638145" cy="452253"/>
          </a:xfrm>
          <a:custGeom>
            <a:avLst/>
            <a:gdLst/>
            <a:ahLst/>
            <a:cxnLst/>
            <a:rect l="l" t="t" r="r" b="b"/>
            <a:pathLst>
              <a:path w="2638145" h="452253">
                <a:moveTo>
                  <a:pt x="0" y="0"/>
                </a:moveTo>
                <a:lnTo>
                  <a:pt x="2638145" y="0"/>
                </a:lnTo>
                <a:lnTo>
                  <a:pt x="2638145" y="452253"/>
                </a:lnTo>
                <a:lnTo>
                  <a:pt x="0" y="452253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776044" y="-37687"/>
            <a:ext cx="2638145" cy="4522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00" b="1" kern="0" spc="315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400" b="1" kern="0" spc="315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KyrgyzstanExpo2026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837478" y="982068"/>
            <a:ext cx="6519988" cy="14132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4451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Встретимся на стенде</a:t>
            </a:r>
            <a:endParaRPr lang="en-US" sz="1600" dirty="0"/>
          </a:p>
          <a:p>
            <a:pPr algn="ctr">
              <a:lnSpc>
                <a:spcPct val="100000"/>
              </a:lnSpc>
            </a:pPr>
            <a:r>
              <a:rPr lang="ru-RU" sz="4451" b="1" dirty="0">
                <a:solidFill>
                  <a:srgbClr val="C75B39"/>
                </a:solidFill>
                <a:latin typeface="Noto Sans SC" pitchFamily="34" charset="0"/>
                <a:ea typeface="Noto Sans SC" pitchFamily="34" charset="-122"/>
              </a:rPr>
              <a:t>Тюменской области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94026" y="2546112"/>
            <a:ext cx="1206009" cy="37688"/>
          </a:xfrm>
          <a:custGeom>
            <a:avLst/>
            <a:gdLst/>
            <a:ahLst/>
            <a:cxnLst/>
            <a:rect l="l" t="t" r="r" b="b"/>
            <a:pathLst>
              <a:path w="1206009" h="37688">
                <a:moveTo>
                  <a:pt x="0" y="0"/>
                </a:moveTo>
                <a:lnTo>
                  <a:pt x="1206009" y="0"/>
                </a:lnTo>
                <a:lnTo>
                  <a:pt x="1206009" y="37688"/>
                </a:lnTo>
                <a:lnTo>
                  <a:pt x="0" y="37688"/>
                </a:lnTo>
                <a:lnTo>
                  <a:pt x="0" y="0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922276" y="2931846"/>
            <a:ext cx="6350393" cy="734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781" dirty="0">
                <a:solidFill>
                  <a:srgbClr val="F5F5F5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Готовы обсудить специальные условия</a:t>
            </a:r>
            <a:endParaRPr lang="en-US" sz="1600" dirty="0"/>
          </a:p>
          <a:p>
            <a:pPr algn="ctr">
              <a:lnSpc>
                <a:spcPct val="140000"/>
              </a:lnSpc>
            </a:pPr>
            <a:r>
              <a:rPr lang="en-US" sz="1781" dirty="0">
                <a:solidFill>
                  <a:srgbClr val="F5F5F5">
                    <a:alpha val="90000"/>
                  </a:srgbClr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для строительных компаний Казахстана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375803" y="4394980"/>
            <a:ext cx="2280111" cy="1488668"/>
          </a:xfrm>
          <a:custGeom>
            <a:avLst/>
            <a:gdLst/>
            <a:ahLst/>
            <a:cxnLst/>
            <a:rect l="l" t="t" r="r" b="b"/>
            <a:pathLst>
              <a:path w="2280111" h="1488668">
                <a:moveTo>
                  <a:pt x="0" y="0"/>
                </a:moveTo>
                <a:lnTo>
                  <a:pt x="2280111" y="0"/>
                </a:lnTo>
                <a:lnTo>
                  <a:pt x="2280111" y="1488668"/>
                </a:lnTo>
                <a:lnTo>
                  <a:pt x="0" y="1488668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376738" y="4621107"/>
            <a:ext cx="282658" cy="282658"/>
          </a:xfrm>
          <a:custGeom>
            <a:avLst/>
            <a:gdLst/>
            <a:ahLst/>
            <a:cxnLst/>
            <a:rect l="l" t="t" r="r" b="b"/>
            <a:pathLst>
              <a:path w="282658" h="282658">
                <a:moveTo>
                  <a:pt x="194217" y="13802"/>
                </a:moveTo>
                <a:cubicBezTo>
                  <a:pt x="198523" y="3423"/>
                  <a:pt x="209896" y="-2153"/>
                  <a:pt x="220772" y="828"/>
                </a:cubicBezTo>
                <a:lnTo>
                  <a:pt x="223808" y="1656"/>
                </a:lnTo>
                <a:cubicBezTo>
                  <a:pt x="259472" y="11373"/>
                  <a:pt x="289946" y="45932"/>
                  <a:pt x="281057" y="88000"/>
                </a:cubicBezTo>
                <a:cubicBezTo>
                  <a:pt x="260576" y="184611"/>
                  <a:pt x="184556" y="260631"/>
                  <a:pt x="87944" y="281113"/>
                </a:cubicBezTo>
                <a:cubicBezTo>
                  <a:pt x="45822" y="290056"/>
                  <a:pt x="11317" y="259527"/>
                  <a:pt x="1601" y="223863"/>
                </a:cubicBezTo>
                <a:lnTo>
                  <a:pt x="773" y="220827"/>
                </a:lnTo>
                <a:cubicBezTo>
                  <a:pt x="-2208" y="209951"/>
                  <a:pt x="3368" y="198579"/>
                  <a:pt x="13746" y="194272"/>
                </a:cubicBezTo>
                <a:lnTo>
                  <a:pt x="67463" y="171914"/>
                </a:lnTo>
                <a:cubicBezTo>
                  <a:pt x="76572" y="168104"/>
                  <a:pt x="87116" y="170754"/>
                  <a:pt x="93410" y="178428"/>
                </a:cubicBezTo>
                <a:lnTo>
                  <a:pt x="114720" y="204486"/>
                </a:lnTo>
                <a:cubicBezTo>
                  <a:pt x="153530" y="185219"/>
                  <a:pt x="184722" y="152978"/>
                  <a:pt x="202664" y="113450"/>
                </a:cubicBezTo>
                <a:lnTo>
                  <a:pt x="178318" y="93520"/>
                </a:lnTo>
                <a:cubicBezTo>
                  <a:pt x="170644" y="87282"/>
                  <a:pt x="168049" y="76737"/>
                  <a:pt x="171803" y="67573"/>
                </a:cubicBezTo>
                <a:lnTo>
                  <a:pt x="194217" y="13802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559531" y="5054517"/>
            <a:ext cx="1912655" cy="263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35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Телефон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554820" y="5393707"/>
            <a:ext cx="1922077" cy="263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84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+7 (</a:t>
            </a:r>
            <a:r>
              <a:rPr lang="ru-RU" sz="1484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929</a:t>
            </a:r>
            <a:r>
              <a:rPr lang="en-US" sz="1484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) </a:t>
            </a:r>
            <a:r>
              <a:rPr lang="ru-RU" sz="1484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200</a:t>
            </a:r>
            <a:r>
              <a:rPr lang="en-US" sz="1484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-</a:t>
            </a:r>
            <a:r>
              <a:rPr lang="ru-RU" sz="1484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26</a:t>
            </a:r>
            <a:r>
              <a:rPr lang="en-US" sz="1484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-</a:t>
            </a:r>
            <a:r>
              <a:rPr lang="ru-RU" sz="1484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834932" y="4394980"/>
            <a:ext cx="2519782" cy="1488668"/>
          </a:xfrm>
          <a:custGeom>
            <a:avLst/>
            <a:gdLst/>
            <a:ahLst/>
            <a:cxnLst/>
            <a:rect l="l" t="t" r="r" b="b"/>
            <a:pathLst>
              <a:path w="2280111" h="1488668">
                <a:moveTo>
                  <a:pt x="0" y="0"/>
                </a:moveTo>
                <a:lnTo>
                  <a:pt x="2280111" y="0"/>
                </a:lnTo>
                <a:lnTo>
                  <a:pt x="2280111" y="1488668"/>
                </a:lnTo>
                <a:lnTo>
                  <a:pt x="0" y="1488668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958057" y="4621107"/>
            <a:ext cx="282658" cy="282658"/>
          </a:xfrm>
          <a:custGeom>
            <a:avLst/>
            <a:gdLst/>
            <a:ahLst/>
            <a:cxnLst/>
            <a:rect l="l" t="t" r="r" b="b"/>
            <a:pathLst>
              <a:path w="282658" h="282658">
                <a:moveTo>
                  <a:pt x="26499" y="35332"/>
                </a:moveTo>
                <a:cubicBezTo>
                  <a:pt x="11869" y="35332"/>
                  <a:pt x="0" y="47202"/>
                  <a:pt x="0" y="61832"/>
                </a:cubicBezTo>
                <a:cubicBezTo>
                  <a:pt x="0" y="70168"/>
                  <a:pt x="3920" y="78007"/>
                  <a:pt x="10600" y="83031"/>
                </a:cubicBezTo>
                <a:lnTo>
                  <a:pt x="125430" y="169153"/>
                </a:lnTo>
                <a:cubicBezTo>
                  <a:pt x="134870" y="176220"/>
                  <a:pt x="147788" y="176220"/>
                  <a:pt x="157229" y="169153"/>
                </a:cubicBezTo>
                <a:lnTo>
                  <a:pt x="272059" y="83031"/>
                </a:lnTo>
                <a:cubicBezTo>
                  <a:pt x="278739" y="78007"/>
                  <a:pt x="282658" y="70168"/>
                  <a:pt x="282658" y="61832"/>
                </a:cubicBezTo>
                <a:cubicBezTo>
                  <a:pt x="282658" y="47202"/>
                  <a:pt x="270789" y="35332"/>
                  <a:pt x="256159" y="35332"/>
                </a:cubicBezTo>
                <a:lnTo>
                  <a:pt x="26499" y="35332"/>
                </a:lnTo>
                <a:close/>
                <a:moveTo>
                  <a:pt x="0" y="108205"/>
                </a:moveTo>
                <a:lnTo>
                  <a:pt x="0" y="211994"/>
                </a:lnTo>
                <a:cubicBezTo>
                  <a:pt x="0" y="231482"/>
                  <a:pt x="15844" y="247326"/>
                  <a:pt x="35332" y="247326"/>
                </a:cubicBezTo>
                <a:lnTo>
                  <a:pt x="247326" y="247326"/>
                </a:lnTo>
                <a:cubicBezTo>
                  <a:pt x="266814" y="247326"/>
                  <a:pt x="282658" y="231482"/>
                  <a:pt x="282658" y="211994"/>
                </a:cubicBezTo>
                <a:lnTo>
                  <a:pt x="282658" y="108205"/>
                </a:lnTo>
                <a:lnTo>
                  <a:pt x="173128" y="190353"/>
                </a:lnTo>
                <a:cubicBezTo>
                  <a:pt x="154303" y="204486"/>
                  <a:pt x="128356" y="204486"/>
                  <a:pt x="109530" y="190353"/>
                </a:cubicBezTo>
                <a:lnTo>
                  <a:pt x="0" y="108205"/>
                </a:ln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140850" y="5054517"/>
            <a:ext cx="1912655" cy="263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35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Email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949320" y="5393707"/>
            <a:ext cx="2280111" cy="263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84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indoors.manager1@bk.ru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538441" y="4394980"/>
            <a:ext cx="2280111" cy="1488668"/>
          </a:xfrm>
          <a:custGeom>
            <a:avLst/>
            <a:gdLst/>
            <a:ahLst/>
            <a:cxnLst/>
            <a:rect l="l" t="t" r="r" b="b"/>
            <a:pathLst>
              <a:path w="2280111" h="1488668">
                <a:moveTo>
                  <a:pt x="0" y="0"/>
                </a:moveTo>
                <a:lnTo>
                  <a:pt x="2280111" y="0"/>
                </a:lnTo>
                <a:lnTo>
                  <a:pt x="2280111" y="1488668"/>
                </a:lnTo>
                <a:lnTo>
                  <a:pt x="0" y="1488668"/>
                </a:lnTo>
                <a:lnTo>
                  <a:pt x="0" y="0"/>
                </a:lnTo>
                <a:close/>
              </a:path>
            </a:pathLst>
          </a:custGeom>
          <a:solidFill>
            <a:srgbClr val="2D2D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574708" y="4621107"/>
            <a:ext cx="211994" cy="282658"/>
          </a:xfrm>
          <a:custGeom>
            <a:avLst/>
            <a:gdLst/>
            <a:ahLst/>
            <a:cxnLst/>
            <a:rect l="l" t="t" r="r" b="b"/>
            <a:pathLst>
              <a:path w="211994" h="282658">
                <a:moveTo>
                  <a:pt x="0" y="104120"/>
                </a:moveTo>
                <a:cubicBezTo>
                  <a:pt x="0" y="46594"/>
                  <a:pt x="47478" y="0"/>
                  <a:pt x="105997" y="0"/>
                </a:cubicBezTo>
                <a:cubicBezTo>
                  <a:pt x="164516" y="0"/>
                  <a:pt x="211994" y="46594"/>
                  <a:pt x="211994" y="104120"/>
                </a:cubicBezTo>
                <a:cubicBezTo>
                  <a:pt x="211994" y="169982"/>
                  <a:pt x="145635" y="248927"/>
                  <a:pt x="117922" y="279015"/>
                </a:cubicBezTo>
                <a:cubicBezTo>
                  <a:pt x="111407" y="286081"/>
                  <a:pt x="100531" y="286081"/>
                  <a:pt x="94017" y="279015"/>
                </a:cubicBezTo>
                <a:cubicBezTo>
                  <a:pt x="66303" y="248927"/>
                  <a:pt x="-55" y="169982"/>
                  <a:pt x="-55" y="104120"/>
                </a:cubicBezTo>
                <a:close/>
                <a:moveTo>
                  <a:pt x="105997" y="141329"/>
                </a:moveTo>
                <a:cubicBezTo>
                  <a:pt x="125497" y="141329"/>
                  <a:pt x="141329" y="125497"/>
                  <a:pt x="141329" y="105997"/>
                </a:cubicBezTo>
                <a:cubicBezTo>
                  <a:pt x="141329" y="86496"/>
                  <a:pt x="125497" y="70665"/>
                  <a:pt x="105997" y="70665"/>
                </a:cubicBezTo>
                <a:cubicBezTo>
                  <a:pt x="86496" y="70665"/>
                  <a:pt x="70665" y="86496"/>
                  <a:pt x="70665" y="105997"/>
                </a:cubicBezTo>
                <a:cubicBezTo>
                  <a:pt x="70665" y="125497"/>
                  <a:pt x="86496" y="141329"/>
                  <a:pt x="105997" y="141329"/>
                </a:cubicBezTo>
                <a:close/>
              </a:path>
            </a:pathLst>
          </a:custGeom>
          <a:solidFill>
            <a:srgbClr val="C75B3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722169" y="5054517"/>
            <a:ext cx="1912655" cy="263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35" dirty="0">
                <a:solidFill>
                  <a:srgbClr val="F5F5F5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Производство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717458" y="5393707"/>
            <a:ext cx="1922077" cy="2638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84" b="1" dirty="0">
                <a:solidFill>
                  <a:srgbClr val="F5F5F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г. Ишим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658711" y="6634163"/>
            <a:ext cx="2873694" cy="2261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87" dirty="0">
                <a:solidFill>
                  <a:srgbClr val="F5F5F5">
                    <a:alpha val="5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inDOORS — Архитектура Пространства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596</Words>
  <Application>Microsoft Office PowerPoint</Application>
  <PresentationFormat>Widescreen</PresentationFormat>
  <Paragraphs>128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Noto Sans SC</vt:lpstr>
      <vt:lpstr>MiSans</vt:lpstr>
      <vt:lpstr>Arial</vt:lpstr>
      <vt:lpstr>Custom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inDOORS: Архитектура Пространства</dc:title>
  <dc:subject>inDOORS: Архитектура Пространства</dc:subject>
  <dc:creator>Kimi</dc:creator>
  <cp:lastModifiedBy>indoors.manager4@outlook.com</cp:lastModifiedBy>
  <cp:revision>25</cp:revision>
  <dcterms:created xsi:type="dcterms:W3CDTF">2026-03-30T11:26:03Z</dcterms:created>
  <dcterms:modified xsi:type="dcterms:W3CDTF">2026-09-17T06:16:28Z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{"Label":"inDOORS: Архитектура Пространства","ContentProducer":"001191110108MACG2KBH8F10000","ProduceID":"19d3e7c4-ccd2-8a0a-8000-0000813946fd","ReservedCode1":"","ContentPropagator":"001191110108MACG2KBH8F20000","PropagateID":"19d3e7c4-ccd2-8a0a-8000-0000813946fd","ReservedCode2":""}</vt:lpwstr>
  </property>
</Properties>
</file>