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3"/>
  </p:notesMasterIdLst>
  <p:handoutMasterIdLst>
    <p:handoutMasterId r:id="rId14"/>
  </p:handoutMasterIdLst>
  <p:sldIdLst>
    <p:sldId id="257" r:id="rId2"/>
    <p:sldId id="261" r:id="rId3"/>
    <p:sldId id="263" r:id="rId4"/>
    <p:sldId id="265" r:id="rId5"/>
    <p:sldId id="268" r:id="rId6"/>
    <p:sldId id="269" r:id="rId7"/>
    <p:sldId id="266" r:id="rId8"/>
    <p:sldId id="270" r:id="rId9"/>
    <p:sldId id="271" r:id="rId10"/>
    <p:sldId id="272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38F3BBD-58A8-46EC-9F65-AE4185B57E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23AF190-B96D-4B44-BB7F-B4FDE0081A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E6053-5F79-41A0-ADF6-D84779B16F62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F5543B-452B-491D-8D52-EFA26E3CCB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5B1329-A69C-4C92-9A6C-AF6201A3E6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762F6-12D2-442B-A03C-BBB70666EA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748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E3670-F43B-4F6D-8250-4574704063F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7B598-7F4E-4972-8987-E24853D9F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36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477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75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75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22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2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98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94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70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38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546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5715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990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823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527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058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9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39032-BB5A-40F3-B959-BF50AEFA25A7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F8AE6F6-FABE-4269-B476-0FE7798EC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7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5" Type="http://schemas.openxmlformats.org/officeDocument/2006/relationships/image" Target="../media/image1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небо, внешний, трава, закат&#10;&#10;Автоматически созданное описание">
            <a:extLst>
              <a:ext uri="{FF2B5EF4-FFF2-40B4-BE49-F238E27FC236}">
                <a16:creationId xmlns:a16="http://schemas.microsoft.com/office/drawing/2014/main" id="{23F55AE0-118E-4FBE-98AC-DD612CD1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36" b="923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Текст 13">
            <a:extLst>
              <a:ext uri="{FF2B5EF4-FFF2-40B4-BE49-F238E27FC236}">
                <a16:creationId xmlns:a16="http://schemas.microsoft.com/office/drawing/2014/main" id="{FE7501F2-93EB-4800-8062-3ACED0ACA0C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  <a:alpha val="42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 </a:t>
            </a:r>
            <a:endParaRPr lang="ru-RU" dirty="0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DBF0BC9-B8A0-4428-8A10-A9FF890B2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927" y="2490135"/>
            <a:ext cx="9110073" cy="187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49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351779-FD47-493E-9D98-6FB3E24DA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16" y="2038849"/>
            <a:ext cx="8453870" cy="4819151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7763932E-CC37-4259-A252-586F5B644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1204" y="355963"/>
            <a:ext cx="7503679" cy="1762831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Franklin Gothic Book" panose="020B0503020102020204" pitchFamily="34" charset="0"/>
              </a:rPr>
              <a:t>ЗАО «Алейскзернопродукт» им. С.Н. Старовойтова –</a:t>
            </a:r>
            <a:r>
              <a:rPr lang="ru-RU" sz="2400" dirty="0">
                <a:latin typeface="Franklin Gothic Book" panose="020B0503020102020204" pitchFamily="34" charset="0"/>
              </a:rPr>
              <a:t> как предприятие живет и работает с 1932 г. </a:t>
            </a:r>
          </a:p>
          <a:p>
            <a:pPr>
              <a:spcBef>
                <a:spcPts val="0"/>
              </a:spcBef>
            </a:pPr>
            <a:r>
              <a:rPr lang="ru-RU" sz="2400" dirty="0">
                <a:latin typeface="Franklin Gothic Book" panose="020B0503020102020204" pitchFamily="34" charset="0"/>
              </a:rPr>
              <a:t>Общий объем перерабатываемой продовольственной пшеницы составляет 1 200 </a:t>
            </a:r>
            <a:r>
              <a:rPr lang="ru-RU" sz="2400" dirty="0" err="1">
                <a:latin typeface="Franklin Gothic Book" panose="020B0503020102020204" pitchFamily="34" charset="0"/>
              </a:rPr>
              <a:t>тн</a:t>
            </a:r>
            <a:r>
              <a:rPr lang="ru-RU" sz="2400" dirty="0">
                <a:latin typeface="Franklin Gothic Book" panose="020B0503020102020204" pitchFamily="34" charset="0"/>
              </a:rPr>
              <a:t> в сутки.</a:t>
            </a:r>
          </a:p>
        </p:txBody>
      </p:sp>
    </p:spTree>
    <p:extLst>
      <p:ext uri="{BB962C8B-B14F-4D97-AF65-F5344CB8AC3E}">
        <p14:creationId xmlns:p14="http://schemas.microsoft.com/office/powerpoint/2010/main" val="285119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DC5779-2C8F-4B91-A10B-B11B1F231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52" y="1304719"/>
            <a:ext cx="2876042" cy="191736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88E8D6A4-964A-4316-A46C-33322F95D641}"/>
              </a:ext>
            </a:extLst>
          </p:cNvPr>
          <p:cNvSpPr txBox="1">
            <a:spLocks/>
          </p:cNvSpPr>
          <p:nvPr/>
        </p:nvSpPr>
        <p:spPr>
          <a:xfrm>
            <a:off x="344884" y="5780014"/>
            <a:ext cx="2876042" cy="464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Хлопья зерновые не требующие варки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BE0E01CB-E812-46B3-B8A9-6EBED8998BE0}"/>
              </a:ext>
            </a:extLst>
          </p:cNvPr>
          <p:cNvSpPr txBox="1">
            <a:spLocks/>
          </p:cNvSpPr>
          <p:nvPr/>
        </p:nvSpPr>
        <p:spPr>
          <a:xfrm>
            <a:off x="3288970" y="3250150"/>
            <a:ext cx="2038291" cy="46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Макаронные изделия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797626-8520-4035-B1B4-0AA5422BA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8" y="1304719"/>
            <a:ext cx="2877171" cy="191736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045EAC-8665-4A62-83B4-08504E3462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8" y="3854264"/>
            <a:ext cx="2876042" cy="191736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01E3CEB-AACE-469F-97B1-1FBDD52118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45" y="3854264"/>
            <a:ext cx="2876041" cy="19173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C076C7-7EF6-49F2-8850-893B1F988C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56115" y="1723011"/>
            <a:ext cx="4903135" cy="3194090"/>
          </a:xfrm>
          <a:prstGeom prst="rect">
            <a:avLst/>
          </a:prstGeom>
        </p:spPr>
      </p:pic>
      <p:sp>
        <p:nvSpPr>
          <p:cNvPr id="19" name="Текст 3">
            <a:extLst>
              <a:ext uri="{FF2B5EF4-FFF2-40B4-BE49-F238E27FC236}">
                <a16:creationId xmlns:a16="http://schemas.microsoft.com/office/drawing/2014/main" id="{58902669-B31B-4A9A-82E7-C4522C87F43C}"/>
              </a:ext>
            </a:extLst>
          </p:cNvPr>
          <p:cNvSpPr txBox="1">
            <a:spLocks/>
          </p:cNvSpPr>
          <p:nvPr/>
        </p:nvSpPr>
        <p:spPr>
          <a:xfrm>
            <a:off x="3296408" y="5771625"/>
            <a:ext cx="2876042" cy="46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Крупы</a:t>
            </a: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46AB43A6-56A2-4DBD-B9A8-3293E873B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4320" y="151197"/>
            <a:ext cx="5825882" cy="50413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Franklin Gothic Book" panose="020B0503020102020204" pitchFamily="34" charset="0"/>
              </a:rPr>
              <a:t>Ассортимент выпускаемой продукции</a:t>
            </a:r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0DD2688A-5D5D-40B2-820E-1AADEAA1B21C}"/>
              </a:ext>
            </a:extLst>
          </p:cNvPr>
          <p:cNvSpPr txBox="1">
            <a:spLocks/>
          </p:cNvSpPr>
          <p:nvPr/>
        </p:nvSpPr>
        <p:spPr>
          <a:xfrm>
            <a:off x="319717" y="3244264"/>
            <a:ext cx="2876042" cy="536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Мука пшеничная хлебопекарная</a:t>
            </a:r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id="{819EF574-2FD9-4FBE-BAF5-DDA1C0F62FD8}"/>
              </a:ext>
            </a:extLst>
          </p:cNvPr>
          <p:cNvSpPr txBox="1">
            <a:spLocks/>
          </p:cNvSpPr>
          <p:nvPr/>
        </p:nvSpPr>
        <p:spPr>
          <a:xfrm>
            <a:off x="6310637" y="5802198"/>
            <a:ext cx="2876042" cy="464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Масло подсолнечное </a:t>
            </a:r>
          </a:p>
          <a:p>
            <a:pPr>
              <a:spcBef>
                <a:spcPts val="0"/>
              </a:spcBef>
            </a:pPr>
            <a:r>
              <a:rPr lang="ru-RU" dirty="0"/>
              <a:t>нерафинированное</a:t>
            </a: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574044E5-3873-41C0-A1EE-8B5823A432DC}"/>
              </a:ext>
            </a:extLst>
          </p:cNvPr>
          <p:cNvSpPr txBox="1">
            <a:spLocks/>
          </p:cNvSpPr>
          <p:nvPr/>
        </p:nvSpPr>
        <p:spPr>
          <a:xfrm>
            <a:off x="311328" y="763914"/>
            <a:ext cx="5825882" cy="504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atin typeface="Franklin Gothic Book" panose="020B0503020102020204" pitchFamily="34" charset="0"/>
              </a:rPr>
              <a:t>ТМ «Алейка»</a:t>
            </a:r>
          </a:p>
        </p:txBody>
      </p:sp>
    </p:spTree>
    <p:extLst>
      <p:ext uri="{BB962C8B-B14F-4D97-AF65-F5344CB8AC3E}">
        <p14:creationId xmlns:p14="http://schemas.microsoft.com/office/powerpoint/2010/main" val="260880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88E8D6A4-964A-4316-A46C-33322F95D641}"/>
              </a:ext>
            </a:extLst>
          </p:cNvPr>
          <p:cNvSpPr txBox="1">
            <a:spLocks/>
          </p:cNvSpPr>
          <p:nvPr/>
        </p:nvSpPr>
        <p:spPr>
          <a:xfrm>
            <a:off x="238447" y="1034582"/>
            <a:ext cx="4976820" cy="2312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/>
              <a:t>Мельзавод №1</a:t>
            </a:r>
          </a:p>
          <a:p>
            <a:r>
              <a:rPr lang="ru-RU" sz="1600" dirty="0"/>
              <a:t>Работает на оборудовании швейцарской фирмы  «</a:t>
            </a:r>
            <a:r>
              <a:rPr lang="ru-RU" sz="1600" dirty="0" err="1"/>
              <a:t>Buhler</a:t>
            </a:r>
            <a:r>
              <a:rPr lang="ru-RU" sz="1600" dirty="0"/>
              <a:t>». Перерабатывает мягкие сорта пшеницы производительностью 750 тонн в сутки</a:t>
            </a:r>
            <a:r>
              <a:rPr lang="ru-RU" dirty="0"/>
              <a:t>.</a:t>
            </a:r>
            <a:endParaRPr lang="ru-RU" sz="2000" dirty="0">
              <a:latin typeface="Franklin Gothic Book" panose="020B0503020102020204" pitchFamily="34" charset="0"/>
            </a:endParaRP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852B06C1-396D-424B-8AD1-00BE5BFEA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132" y="151392"/>
            <a:ext cx="10345774" cy="504139"/>
          </a:xfrm>
        </p:spPr>
        <p:txBody>
          <a:bodyPr>
            <a:noAutofit/>
          </a:bodyPr>
          <a:lstStyle/>
          <a:p>
            <a:r>
              <a:rPr lang="ru-RU" sz="1800" dirty="0"/>
              <a:t>На сегодняшний день в составе ЗАО «Алейскзернопродукт» им. С.Н. Старовойтова:</a:t>
            </a:r>
            <a:endParaRPr lang="ru-RU" sz="1800" b="1" dirty="0">
              <a:latin typeface="Franklin Gothic Book" panose="020B0503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3E6840-931A-43B9-A331-AA901878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535" y="779244"/>
            <a:ext cx="3974634" cy="2649756"/>
          </a:xfrm>
          <a:prstGeom prst="rect">
            <a:avLst/>
          </a:prstGeom>
        </p:spPr>
      </p:pic>
      <p:sp>
        <p:nvSpPr>
          <p:cNvPr id="18" name="Текст 3">
            <a:extLst>
              <a:ext uri="{FF2B5EF4-FFF2-40B4-BE49-F238E27FC236}">
                <a16:creationId xmlns:a16="http://schemas.microsoft.com/office/drawing/2014/main" id="{B580AF11-DB6A-46EF-99F6-D9726BA30100}"/>
              </a:ext>
            </a:extLst>
          </p:cNvPr>
          <p:cNvSpPr txBox="1">
            <a:spLocks/>
          </p:cNvSpPr>
          <p:nvPr/>
        </p:nvSpPr>
        <p:spPr>
          <a:xfrm>
            <a:off x="4816477" y="3808051"/>
            <a:ext cx="4976821" cy="2584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/>
              <a:t>Мельзавод №2</a:t>
            </a:r>
          </a:p>
          <a:p>
            <a:r>
              <a:rPr lang="ru-RU" sz="1600" dirty="0"/>
              <a:t>Производительностью 430 тонн в сутки с отбором манной крупы до 5%. Работает на оборудовании и по технологии итальянской фирмы «</a:t>
            </a:r>
            <a:r>
              <a:rPr lang="ru-RU" sz="1600" dirty="0" err="1"/>
              <a:t>Braibanti</a:t>
            </a:r>
            <a:r>
              <a:rPr lang="ru-RU" sz="1600" dirty="0"/>
              <a:t> </a:t>
            </a:r>
            <a:r>
              <a:rPr lang="ru-RU" sz="1600" dirty="0" err="1"/>
              <a:t>Golfetto</a:t>
            </a:r>
            <a:r>
              <a:rPr lang="ru-RU" sz="1600" dirty="0"/>
              <a:t> </a:t>
            </a:r>
            <a:r>
              <a:rPr lang="ru-RU" sz="1600" dirty="0" err="1"/>
              <a:t>SpA</a:t>
            </a:r>
            <a:r>
              <a:rPr lang="ru-RU" sz="1600" dirty="0"/>
              <a:t>». Общий выход муки составляет не менее 76% (в отдельные периоды – до 78%). В состав мельзавода №2 входит секция ржаного сортового помола, мощностью 50 тонн в сутки. </a:t>
            </a:r>
            <a:endParaRPr lang="ru-RU" sz="1600" dirty="0">
              <a:latin typeface="Franklin Gothic Book" panose="020B05030201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0312F1-4703-427F-AECB-4053CE057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59" y="3362820"/>
            <a:ext cx="4223507" cy="28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3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88E8D6A4-964A-4316-A46C-33322F95D641}"/>
              </a:ext>
            </a:extLst>
          </p:cNvPr>
          <p:cNvSpPr txBox="1">
            <a:spLocks/>
          </p:cNvSpPr>
          <p:nvPr/>
        </p:nvSpPr>
        <p:spPr>
          <a:xfrm>
            <a:off x="699730" y="416987"/>
            <a:ext cx="8945518" cy="1101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/>
              <a:t>Цех по производству макарон</a:t>
            </a:r>
          </a:p>
          <a:p>
            <a:r>
              <a:rPr lang="ru-RU" sz="1600" dirty="0"/>
              <a:t>Производительностью 48 тонн </a:t>
            </a:r>
            <a:r>
              <a:rPr lang="ru-RU" sz="1600" dirty="0" err="1"/>
              <a:t>короткорезных</a:t>
            </a:r>
            <a:r>
              <a:rPr lang="ru-RU" sz="1600" dirty="0"/>
              <a:t> макаронных изделий в сутки. Производство макарон осуществляется на оборудовании и по технологии итальянской фирмы «PAVAN».</a:t>
            </a:r>
            <a:endParaRPr lang="ru-RU" sz="1600" dirty="0">
              <a:latin typeface="Franklin Gothic Book" panose="020B05030201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589007-D70A-4B4B-A70C-344F605FA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470" y="1602145"/>
            <a:ext cx="6575656" cy="43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9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852B06C1-396D-424B-8AD1-00BE5BFEA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0059" y="151392"/>
            <a:ext cx="9211112" cy="1652241"/>
          </a:xfrm>
        </p:spPr>
        <p:txBody>
          <a:bodyPr>
            <a:normAutofit/>
          </a:bodyPr>
          <a:lstStyle/>
          <a:p>
            <a:r>
              <a:rPr lang="ru-RU" sz="1600" b="1" dirty="0"/>
              <a:t>Завод по производству кормов для собак и кошек</a:t>
            </a:r>
          </a:p>
          <a:p>
            <a:r>
              <a:rPr lang="ru-RU" sz="1600" dirty="0"/>
              <a:t>Введен в эксплуатацию в феврале 2022 г. На заводе установлено </a:t>
            </a:r>
            <a:r>
              <a:rPr lang="ru-RU" sz="1600" dirty="0" err="1"/>
              <a:t>двушнековый</a:t>
            </a:r>
            <a:r>
              <a:rPr lang="ru-RU" sz="1600" dirty="0"/>
              <a:t> экструдер и сушка «</a:t>
            </a:r>
            <a:r>
              <a:rPr lang="ru-RU" sz="1600" dirty="0" err="1"/>
              <a:t>Wenger</a:t>
            </a:r>
            <a:r>
              <a:rPr lang="ru-RU" sz="1600" dirty="0"/>
              <a:t>», упаковочные линии «</a:t>
            </a:r>
            <a:r>
              <a:rPr lang="ru-RU" sz="1600" dirty="0" err="1"/>
              <a:t>Cusinato</a:t>
            </a:r>
            <a:r>
              <a:rPr lang="ru-RU" sz="1600" dirty="0"/>
              <a:t>», «</a:t>
            </a:r>
            <a:r>
              <a:rPr lang="ru-RU" sz="1600" dirty="0" err="1"/>
              <a:t>Ricciarelli</a:t>
            </a:r>
            <a:r>
              <a:rPr lang="ru-RU" sz="1600" dirty="0"/>
              <a:t>», «</a:t>
            </a:r>
            <a:r>
              <a:rPr lang="ru-RU" sz="1600" dirty="0" err="1"/>
              <a:t>Effytec</a:t>
            </a:r>
            <a:r>
              <a:rPr lang="ru-RU" sz="1600" dirty="0"/>
              <a:t>»- современное, высокотехнологичное оборудование ведущих мировых фирм, производительностью до 100 тонн сухих полнорационных кормов для собак и кошек в сутки.</a:t>
            </a:r>
          </a:p>
          <a:p>
            <a:endParaRPr lang="ru-RU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C30993-15BB-4B5D-9689-FE820D95D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2" y="1538017"/>
            <a:ext cx="7789355" cy="465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01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69910F55-83F2-4442-9703-E2FE3CC3B78D}"/>
              </a:ext>
            </a:extLst>
          </p:cNvPr>
          <p:cNvSpPr txBox="1">
            <a:spLocks/>
          </p:cNvSpPr>
          <p:nvPr/>
        </p:nvSpPr>
        <p:spPr>
          <a:xfrm>
            <a:off x="2206305" y="192619"/>
            <a:ext cx="6140741" cy="504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atin typeface="Franklin Gothic Book" panose="020B0503020102020204" pitchFamily="34" charset="0"/>
              </a:rPr>
              <a:t>Ассортимент выпускаемой продукции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03A8A6F6-9394-4B7B-815B-DC97977E13D3}"/>
              </a:ext>
            </a:extLst>
          </p:cNvPr>
          <p:cNvSpPr txBox="1">
            <a:spLocks/>
          </p:cNvSpPr>
          <p:nvPr/>
        </p:nvSpPr>
        <p:spPr>
          <a:xfrm>
            <a:off x="5873458" y="3370382"/>
            <a:ext cx="2658148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ТМ «</a:t>
            </a:r>
            <a:r>
              <a:rPr lang="ru-RU" dirty="0" err="1"/>
              <a:t>Дилли</a:t>
            </a:r>
            <a:r>
              <a:rPr lang="ru-RU" dirty="0"/>
              <a:t>»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33A6E117-E588-4A5A-A9E9-33A5B0DA598F}"/>
              </a:ext>
            </a:extLst>
          </p:cNvPr>
          <p:cNvSpPr txBox="1">
            <a:spLocks/>
          </p:cNvSpPr>
          <p:nvPr/>
        </p:nvSpPr>
        <p:spPr>
          <a:xfrm>
            <a:off x="968706" y="3368509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>
                <a:latin typeface="+mj-lt"/>
              </a:rPr>
              <a:t>Green Holder</a:t>
            </a:r>
            <a:r>
              <a:rPr lang="ru-RU" dirty="0">
                <a:latin typeface="+mj-lt"/>
              </a:rPr>
              <a:t>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E92F8BF-476B-47DB-BDCC-76381B106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645" y="3850254"/>
            <a:ext cx="2874420" cy="1916280"/>
          </a:xfrm>
          <a:prstGeom prst="rect">
            <a:avLst/>
          </a:prstGeom>
        </p:spPr>
      </p:pic>
      <p:sp>
        <p:nvSpPr>
          <p:cNvPr id="22" name="Текст 4">
            <a:extLst>
              <a:ext uri="{FF2B5EF4-FFF2-40B4-BE49-F238E27FC236}">
                <a16:creationId xmlns:a16="http://schemas.microsoft.com/office/drawing/2014/main" id="{0758BE78-37D5-40EB-AF3D-0F67135D1CE7}"/>
              </a:ext>
            </a:extLst>
          </p:cNvPr>
          <p:cNvSpPr txBox="1">
            <a:spLocks/>
          </p:cNvSpPr>
          <p:nvPr/>
        </p:nvSpPr>
        <p:spPr>
          <a:xfrm>
            <a:off x="1344797" y="5757012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 err="1">
                <a:latin typeface="+mj-lt"/>
              </a:rPr>
              <a:t>Catland</a:t>
            </a:r>
            <a:r>
              <a:rPr lang="ru-RU" dirty="0">
                <a:latin typeface="+mj-lt"/>
              </a:rPr>
              <a:t>»</a:t>
            </a:r>
          </a:p>
        </p:txBody>
      </p:sp>
      <p:sp>
        <p:nvSpPr>
          <p:cNvPr id="27" name="Текст 4">
            <a:extLst>
              <a:ext uri="{FF2B5EF4-FFF2-40B4-BE49-F238E27FC236}">
                <a16:creationId xmlns:a16="http://schemas.microsoft.com/office/drawing/2014/main" id="{0309BD14-A883-4284-9742-7538A7D06E74}"/>
              </a:ext>
            </a:extLst>
          </p:cNvPr>
          <p:cNvSpPr txBox="1">
            <a:spLocks/>
          </p:cNvSpPr>
          <p:nvPr/>
        </p:nvSpPr>
        <p:spPr>
          <a:xfrm>
            <a:off x="5095176" y="5766534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 err="1">
                <a:latin typeface="+mj-lt"/>
              </a:rPr>
              <a:t>Optisafe</a:t>
            </a:r>
            <a:r>
              <a:rPr lang="ru-RU" dirty="0">
                <a:latin typeface="+mj-lt"/>
              </a:rPr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747CAE-2851-4B5C-9692-4E94CCB4C0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176" y="3850255"/>
            <a:ext cx="2874421" cy="19162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F04476-B721-43C0-BA2A-2E492A998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261" y="1277222"/>
            <a:ext cx="3212458" cy="21416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B1896B-F386-4038-9DA5-CB9B67958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6" y="1280021"/>
            <a:ext cx="3132732" cy="208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0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88E8D6A4-964A-4316-A46C-33322F95D641}"/>
              </a:ext>
            </a:extLst>
          </p:cNvPr>
          <p:cNvSpPr txBox="1">
            <a:spLocks/>
          </p:cNvSpPr>
          <p:nvPr/>
        </p:nvSpPr>
        <p:spPr>
          <a:xfrm>
            <a:off x="2505456" y="1440444"/>
            <a:ext cx="6246566" cy="504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Franklin Gothic Book" panose="020B0503020102020204" pitchFamily="34" charset="0"/>
              </a:rPr>
              <a:t>Корма для сельскохозяйственных животных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852B06C1-396D-424B-8AD1-00BE5BFEA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72375" y="151392"/>
            <a:ext cx="5825882" cy="50413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Franklin Gothic Book" panose="020B0503020102020204" pitchFamily="34" charset="0"/>
              </a:rPr>
              <a:t>Ассортимент выпускаемой продукции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B496A4-7194-40CE-9308-4413DAE49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87" y="3455632"/>
            <a:ext cx="978216" cy="9014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A4AB9FE-E412-4603-B2CF-0D8D7F8C3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2" y="2253591"/>
            <a:ext cx="843950" cy="9014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B3B56B-9F0E-4F5E-9D5A-7363D661D4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58" y="1034817"/>
            <a:ext cx="1088345" cy="1023044"/>
          </a:xfrm>
          <a:prstGeom prst="rect">
            <a:avLst/>
          </a:prstGeom>
        </p:spPr>
      </p:pic>
      <p:sp>
        <p:nvSpPr>
          <p:cNvPr id="16" name="Текст 3">
            <a:extLst>
              <a:ext uri="{FF2B5EF4-FFF2-40B4-BE49-F238E27FC236}">
                <a16:creationId xmlns:a16="http://schemas.microsoft.com/office/drawing/2014/main" id="{A4522CE8-FADC-4968-91A4-77733FC360FD}"/>
              </a:ext>
            </a:extLst>
          </p:cNvPr>
          <p:cNvSpPr txBox="1">
            <a:spLocks/>
          </p:cNvSpPr>
          <p:nvPr/>
        </p:nvSpPr>
        <p:spPr>
          <a:xfrm>
            <a:off x="2505456" y="2488461"/>
            <a:ext cx="6246566" cy="504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Franklin Gothic Book" panose="020B0503020102020204" pitchFamily="34" charset="0"/>
              </a:rPr>
              <a:t>Корма для птицы и промысловых рыб</a:t>
            </a:r>
          </a:p>
        </p:txBody>
      </p:sp>
      <p:sp>
        <p:nvSpPr>
          <p:cNvPr id="17" name="Текст 3">
            <a:extLst>
              <a:ext uri="{FF2B5EF4-FFF2-40B4-BE49-F238E27FC236}">
                <a16:creationId xmlns:a16="http://schemas.microsoft.com/office/drawing/2014/main" id="{8F012873-235A-49D2-A6D4-E7A4133C818E}"/>
              </a:ext>
            </a:extLst>
          </p:cNvPr>
          <p:cNvSpPr txBox="1">
            <a:spLocks/>
          </p:cNvSpPr>
          <p:nvPr/>
        </p:nvSpPr>
        <p:spPr>
          <a:xfrm>
            <a:off x="2394054" y="3455632"/>
            <a:ext cx="6246566" cy="756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Franklin Gothic Book" panose="020B0503020102020204" pitchFamily="34" charset="0"/>
              </a:rPr>
              <a:t>Корма для домашних животных 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Franklin Gothic Book" panose="020B0503020102020204" pitchFamily="34" charset="0"/>
              </a:rPr>
              <a:t>ТМ «</a:t>
            </a:r>
            <a:r>
              <a:rPr lang="en-US" sz="2000" dirty="0">
                <a:latin typeface="Franklin Gothic Book" panose="020B0503020102020204" pitchFamily="34" charset="0"/>
              </a:rPr>
              <a:t>Green Holder</a:t>
            </a:r>
            <a:r>
              <a:rPr lang="ru-RU" sz="2000" dirty="0">
                <a:latin typeface="Franklin Gothic Book" panose="020B0503020102020204" pitchFamily="34" charset="0"/>
              </a:rPr>
              <a:t>»</a:t>
            </a:r>
            <a:r>
              <a:rPr lang="en-US" sz="2000" dirty="0">
                <a:latin typeface="Franklin Gothic Book" panose="020B0503020102020204" pitchFamily="34" charset="0"/>
              </a:rPr>
              <a:t>,</a:t>
            </a:r>
            <a:r>
              <a:rPr lang="ru-RU" sz="2000" dirty="0">
                <a:latin typeface="Franklin Gothic Book" panose="020B0503020102020204" pitchFamily="34" charset="0"/>
              </a:rPr>
              <a:t> «</a:t>
            </a:r>
            <a:r>
              <a:rPr lang="ru-RU" sz="2000" dirty="0" err="1">
                <a:latin typeface="Franklin Gothic Book" panose="020B0503020102020204" pitchFamily="34" charset="0"/>
              </a:rPr>
              <a:t>Дилли</a:t>
            </a:r>
            <a:r>
              <a:rPr lang="ru-RU" sz="2000" dirty="0">
                <a:latin typeface="Franklin Gothic Book" panose="020B0503020102020204" pitchFamily="34" charset="0"/>
              </a:rPr>
              <a:t>»</a:t>
            </a:r>
            <a:r>
              <a:rPr lang="en-US" sz="2000" dirty="0">
                <a:latin typeface="Franklin Gothic Book" panose="020B0503020102020204" pitchFamily="34" charset="0"/>
              </a:rPr>
              <a:t>, </a:t>
            </a:r>
            <a:r>
              <a:rPr lang="ru-RU" sz="2000" dirty="0">
                <a:latin typeface="Franklin Gothic Book" panose="020B0503020102020204" pitchFamily="34" charset="0"/>
              </a:rPr>
              <a:t>«</a:t>
            </a:r>
            <a:r>
              <a:rPr lang="en-US" sz="2000" dirty="0" err="1">
                <a:latin typeface="Franklin Gothic Book" panose="020B0503020102020204" pitchFamily="34" charset="0"/>
              </a:rPr>
              <a:t>Catland</a:t>
            </a:r>
            <a:r>
              <a:rPr lang="ru-RU" sz="2000" dirty="0">
                <a:latin typeface="Franklin Gothic Book" panose="020B0503020102020204" pitchFamily="34" charset="0"/>
              </a:rPr>
              <a:t>»</a:t>
            </a:r>
            <a:r>
              <a:rPr lang="en-US" sz="2000" dirty="0">
                <a:latin typeface="Franklin Gothic Book" panose="020B0503020102020204" pitchFamily="34" charset="0"/>
              </a:rPr>
              <a:t>, </a:t>
            </a:r>
            <a:r>
              <a:rPr lang="ru-RU" sz="2000" dirty="0">
                <a:latin typeface="Franklin Gothic Book" panose="020B0503020102020204" pitchFamily="34" charset="0"/>
              </a:rPr>
              <a:t>«</a:t>
            </a:r>
            <a:r>
              <a:rPr lang="en-US" sz="2000" dirty="0" err="1">
                <a:latin typeface="Franklin Gothic Book" panose="020B0503020102020204" pitchFamily="34" charset="0"/>
              </a:rPr>
              <a:t>Optisafe</a:t>
            </a:r>
            <a:r>
              <a:rPr lang="ru-RU" sz="2000" dirty="0">
                <a:latin typeface="Franklin Gothic Book" panose="020B05030201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7429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69910F55-83F2-4442-9703-E2FE3CC3B78D}"/>
              </a:ext>
            </a:extLst>
          </p:cNvPr>
          <p:cNvSpPr txBox="1">
            <a:spLocks/>
          </p:cNvSpPr>
          <p:nvPr/>
        </p:nvSpPr>
        <p:spPr>
          <a:xfrm>
            <a:off x="3222883" y="283291"/>
            <a:ext cx="3479921" cy="621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1"/>
                </a:solidFill>
              </a:rPr>
              <a:t>География  поставок</a:t>
            </a:r>
            <a:endParaRPr lang="ru-RU" sz="2400" b="1" dirty="0">
              <a:latin typeface="Franklin Gothic Book" panose="020B0503020102020204" pitchFamily="34" charset="0"/>
            </a:endParaRPr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6C83DEBF-9CE2-492A-9B89-B02B153289E5}"/>
              </a:ext>
            </a:extLst>
          </p:cNvPr>
          <p:cNvSpPr txBox="1">
            <a:spLocks/>
          </p:cNvSpPr>
          <p:nvPr/>
        </p:nvSpPr>
        <p:spPr>
          <a:xfrm>
            <a:off x="422359" y="904405"/>
            <a:ext cx="8797142" cy="1243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1600" dirty="0">
                <a:solidFill>
                  <a:schemeClr val="tx1"/>
                </a:solidFill>
              </a:rPr>
              <a:t>13 торговых филиалов  в  России от Тюмени до Владивостока.    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</a:rPr>
              <a:t>Многочисленные дистрибьюторы на территории России и за рубежом</a:t>
            </a:r>
          </a:p>
          <a:p>
            <a:pPr algn="just"/>
            <a:r>
              <a:rPr lang="ru-RU" altLang="ru-RU" sz="1600" dirty="0">
                <a:solidFill>
                  <a:schemeClr val="tx1"/>
                </a:solidFill>
              </a:rPr>
              <a:t>Две дочерние компании - в Китае и Монголии. </a:t>
            </a:r>
          </a:p>
        </p:txBody>
      </p:sp>
      <p:pic>
        <p:nvPicPr>
          <p:cNvPr id="25" name="Picture 2" descr="X:\Лавриенко\претензия\Безымянный.jpg">
            <a:extLst>
              <a:ext uri="{FF2B5EF4-FFF2-40B4-BE49-F238E27FC236}">
                <a16:creationId xmlns:a16="http://schemas.microsoft.com/office/drawing/2014/main" id="{D742CE87-4CAF-4D62-8A31-4A0D887B8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83" y="2055303"/>
            <a:ext cx="6936320" cy="407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3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D12937-5EF4-4D5A-B9A1-1A327660F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51413CE3-580B-4979-BE7C-137FA9D32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384" y="2852283"/>
            <a:ext cx="2867873" cy="360804"/>
          </a:xfrm>
        </p:spPr>
        <p:txBody>
          <a:bodyPr/>
          <a:lstStyle/>
          <a:p>
            <a:r>
              <a:rPr lang="ru-RU" dirty="0"/>
              <a:t>ТМ «Алейка»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F54DD1-651C-43DB-B29A-0F33FFB9F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5" y="763405"/>
            <a:ext cx="3014468" cy="2009457"/>
          </a:xfrm>
          <a:prstGeom prst="rect">
            <a:avLst/>
          </a:prstGeom>
        </p:spPr>
      </p:pic>
      <p:sp>
        <p:nvSpPr>
          <p:cNvPr id="14" name="Текст 4">
            <a:extLst>
              <a:ext uri="{FF2B5EF4-FFF2-40B4-BE49-F238E27FC236}">
                <a16:creationId xmlns:a16="http://schemas.microsoft.com/office/drawing/2014/main" id="{03A8A6F6-9394-4B7B-815B-DC97977E13D3}"/>
              </a:ext>
            </a:extLst>
          </p:cNvPr>
          <p:cNvSpPr txBox="1">
            <a:spLocks/>
          </p:cNvSpPr>
          <p:nvPr/>
        </p:nvSpPr>
        <p:spPr>
          <a:xfrm>
            <a:off x="6376797" y="2836387"/>
            <a:ext cx="2658148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ТМ «</a:t>
            </a:r>
            <a:r>
              <a:rPr lang="ru-RU" dirty="0" err="1"/>
              <a:t>Дилли</a:t>
            </a:r>
            <a:r>
              <a:rPr lang="ru-RU" dirty="0"/>
              <a:t>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C8A249B-D4D6-45E3-B562-D271EAC35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512" y="744981"/>
            <a:ext cx="3061494" cy="2040996"/>
          </a:xfrm>
          <a:prstGeom prst="rect">
            <a:avLst/>
          </a:prstGeom>
        </p:spPr>
      </p:pic>
      <p:sp>
        <p:nvSpPr>
          <p:cNvPr id="17" name="Текст 4">
            <a:extLst>
              <a:ext uri="{FF2B5EF4-FFF2-40B4-BE49-F238E27FC236}">
                <a16:creationId xmlns:a16="http://schemas.microsoft.com/office/drawing/2014/main" id="{33A6E117-E588-4A5A-A9E9-33A5B0DA598F}"/>
              </a:ext>
            </a:extLst>
          </p:cNvPr>
          <p:cNvSpPr txBox="1">
            <a:spLocks/>
          </p:cNvSpPr>
          <p:nvPr/>
        </p:nvSpPr>
        <p:spPr>
          <a:xfrm>
            <a:off x="3225344" y="2834396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>
                <a:latin typeface="+mj-lt"/>
              </a:rPr>
              <a:t>Green Holder</a:t>
            </a:r>
            <a:r>
              <a:rPr lang="ru-RU" dirty="0">
                <a:latin typeface="+mj-lt"/>
              </a:rPr>
              <a:t>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E92F8BF-476B-47DB-BDCC-76381B106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90" y="3372081"/>
            <a:ext cx="2874420" cy="1916280"/>
          </a:xfrm>
          <a:prstGeom prst="rect">
            <a:avLst/>
          </a:prstGeom>
        </p:spPr>
      </p:pic>
      <p:sp>
        <p:nvSpPr>
          <p:cNvPr id="22" name="Текст 4">
            <a:extLst>
              <a:ext uri="{FF2B5EF4-FFF2-40B4-BE49-F238E27FC236}">
                <a16:creationId xmlns:a16="http://schemas.microsoft.com/office/drawing/2014/main" id="{0758BE78-37D5-40EB-AF3D-0F67135D1CE7}"/>
              </a:ext>
            </a:extLst>
          </p:cNvPr>
          <p:cNvSpPr txBox="1">
            <a:spLocks/>
          </p:cNvSpPr>
          <p:nvPr/>
        </p:nvSpPr>
        <p:spPr>
          <a:xfrm>
            <a:off x="1386742" y="5278839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 err="1">
                <a:latin typeface="+mj-lt"/>
              </a:rPr>
              <a:t>Catland</a:t>
            </a:r>
            <a:r>
              <a:rPr lang="ru-RU" dirty="0">
                <a:latin typeface="+mj-lt"/>
              </a:rPr>
              <a:t>»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F2D35EC-E3F8-4BA0-AAA3-38329EFCBA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20" y="3387973"/>
            <a:ext cx="2739410" cy="1900388"/>
          </a:xfrm>
          <a:prstGeom prst="rect">
            <a:avLst/>
          </a:prstGeom>
        </p:spPr>
      </p:pic>
      <p:sp>
        <p:nvSpPr>
          <p:cNvPr id="27" name="Текст 4">
            <a:extLst>
              <a:ext uri="{FF2B5EF4-FFF2-40B4-BE49-F238E27FC236}">
                <a16:creationId xmlns:a16="http://schemas.microsoft.com/office/drawing/2014/main" id="{0309BD14-A883-4284-9742-7538A7D06E74}"/>
              </a:ext>
            </a:extLst>
          </p:cNvPr>
          <p:cNvSpPr txBox="1">
            <a:spLocks/>
          </p:cNvSpPr>
          <p:nvPr/>
        </p:nvSpPr>
        <p:spPr>
          <a:xfrm>
            <a:off x="5162288" y="5288361"/>
            <a:ext cx="2867873" cy="360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j-lt"/>
              </a:rPr>
              <a:t>ТМ «</a:t>
            </a:r>
            <a:r>
              <a:rPr lang="en-US" dirty="0" err="1">
                <a:latin typeface="+mj-lt"/>
              </a:rPr>
              <a:t>Optisafe</a:t>
            </a:r>
            <a:r>
              <a:rPr lang="ru-RU" dirty="0">
                <a:latin typeface="+mj-lt"/>
              </a:rPr>
              <a:t>»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5E392197-A88B-4B4B-AAD1-B22AC448F18F}"/>
              </a:ext>
            </a:extLst>
          </p:cNvPr>
          <p:cNvSpPr txBox="1">
            <a:spLocks/>
          </p:cNvSpPr>
          <p:nvPr/>
        </p:nvSpPr>
        <p:spPr>
          <a:xfrm>
            <a:off x="2508309" y="202971"/>
            <a:ext cx="6140741" cy="504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atin typeface="Franklin Gothic Book" panose="020B0503020102020204" pitchFamily="34" charset="0"/>
              </a:rPr>
              <a:t>Ассортимент экспортной продукции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25ACAB-E251-4E03-96C8-97378107AB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81" y="759118"/>
            <a:ext cx="3061110" cy="204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9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324B7-B05E-4A69-BBCC-AF304377A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45" y="2768600"/>
            <a:ext cx="8760355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/>
              <a:t>Спасибо за внимание!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6D41336-1C6E-432D-B59F-F99B53CB1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72" y="6266918"/>
            <a:ext cx="2134164" cy="43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Другая 2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1055</TotalTime>
  <Words>351</Words>
  <Application>Microsoft Office PowerPoint</Application>
  <PresentationFormat>Широкоэкранный</PresentationFormat>
  <Paragraphs>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Book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Маркетинг Отдел рекламы</dc:creator>
  <cp:lastModifiedBy>Отдел рекламы Семёнова</cp:lastModifiedBy>
  <cp:revision>63</cp:revision>
  <dcterms:created xsi:type="dcterms:W3CDTF">2020-03-13T02:19:22Z</dcterms:created>
  <dcterms:modified xsi:type="dcterms:W3CDTF">2026-10-09T06:09:35Z</dcterms:modified>
</cp:coreProperties>
</file>