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419" r:id="rId4"/>
    <p:sldId id="406" r:id="rId5"/>
    <p:sldId id="405" r:id="rId6"/>
    <p:sldId id="327" r:id="rId7"/>
    <p:sldId id="411" r:id="rId8"/>
    <p:sldId id="393" r:id="rId9"/>
    <p:sldId id="401" r:id="rId10"/>
    <p:sldId id="394" r:id="rId11"/>
    <p:sldId id="395" r:id="rId12"/>
    <p:sldId id="408" r:id="rId13"/>
    <p:sldId id="429" r:id="rId14"/>
    <p:sldId id="396" r:id="rId15"/>
    <p:sldId id="430" r:id="rId16"/>
    <p:sldId id="409" r:id="rId17"/>
    <p:sldId id="428" r:id="rId18"/>
    <p:sldId id="42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18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95CC7-2BDF-4417-9F43-5F0D642B8A3F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70B259-81E8-4A4F-B1EA-8D88B823244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3BD85427-18EC-478B-8011-E92C6315625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FD91260B-F352-4759-965F-FDFD20AA417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48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60E59281-9D58-4435-8144-C098CC6321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49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E96D05-390C-4008-A39A-55BFF1163FA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374214FA-A64E-4A1C-88C6-85D95D5222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064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E7DEEE-C0B4-4B1E-8B05-771D9EBE80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3842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3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Заметки 4"/>
          <p:cNvSpPr>
            <a:spLocks noGrp="1" noEditPoints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6"/>
          <p:cNvSpPr>
            <a:spLocks noGrp="1" noEditPoints="1"/>
          </p:cNvSpPr>
          <p:nvPr>
            <p:ph type="sldNum" sz="quarter" idx="5"/>
          </p:nvPr>
        </p:nvSpPr>
        <p:spPr/>
        <p:txBody>
          <a:bodyPr/>
          <a:lstStyle/>
          <a:p>
            <a:fld id="{2CFFB79B-933F-4116-8A89-D1CF64E3199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529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F91E42-3A79-4EA1-9959-07A66968F9A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632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 noEditPoints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 noEditPoints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 noEditPoints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EditPoints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EditPoints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 noEditPoints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/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/>
            <a:rect l="l" t="t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anchor="t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/>
          <p:nvPr/>
        </p:nvSpPr>
        <p:spPr bwMode="hidden">
          <a:xfrm>
            <a:off x="2619321" y="4075290"/>
            <a:ext cx="5544515" cy="850138"/>
          </a:xfrm>
          <a:custGeom>
            <a:avLst/>
            <a:gdLst/>
            <a:ahLst/>
            <a:cxnLst/>
            <a:rect l="l" t="t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anchor="t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/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/>
            <a:rect l="l" t="t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/>
          <p:nvPr/>
        </p:nvSpPr>
        <p:spPr bwMode="hidden">
          <a:xfrm>
            <a:off x="5609490" y="4074176"/>
            <a:ext cx="3308000" cy="651549"/>
          </a:xfrm>
          <a:custGeom>
            <a:avLst/>
            <a:gdLst/>
            <a:ahLst/>
            <a:cxnLst/>
            <a:rect l="l" t="t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/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/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/>
            <a:rect l="l" t="t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</a:ln>
        </p:spPr>
        <p:txBody>
          <a:bodyPr vert="horz" wrap="square" lIns="91440" tIns="45720" rIns="91440" bIns="45720" anchor="t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1367365" y="1437449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 noEditPoints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 noEditPoints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 noEditPoints="1"/>
          </p:cNvSpPr>
          <p:nvPr>
            <p:ph sz="half" idx="2"/>
          </p:nvPr>
        </p:nvSpPr>
        <p:spPr>
          <a:xfrm>
            <a:off x="677333" y="3429002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 noEditPoints="1"/>
          </p:cNvSpPr>
          <p:nvPr>
            <p:ph sz="quarter" idx="4"/>
          </p:nvPr>
        </p:nvSpPr>
        <p:spPr>
          <a:xfrm>
            <a:off x="4645025" y="3429002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914400" y="3581402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 noEditPoints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 noEditPoints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 noEditPoints="1"/>
          </p:cNvSpPr>
          <p:nvPr>
            <p:ph type="body" sz="half" idx="2"/>
          </p:nvPr>
        </p:nvSpPr>
        <p:spPr>
          <a:xfrm>
            <a:off x="4868334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 noEditPoints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EditPoints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/>
            <a:lvl2pPr algn="l"/>
            <a:lvl3pPr algn="l"/>
            <a:lvl4pPr algn="l"/>
            <a:lvl5pPr algn="l"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10"/>
          </p:nvPr>
        </p:nvSpPr>
        <p:spPr/>
        <p:txBody>
          <a:bodyPr/>
          <a:lstStyle/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/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 noEditPoints="1"/>
          </p:cNvSpPr>
          <p:nvPr>
            <p:ph type="title" orient="vert"/>
          </p:nvPr>
        </p:nvSpPr>
        <p:spPr>
          <a:xfrm>
            <a:off x="6629400" y="1447802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 noEditPoints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</a:lvl1pPr>
            <a:lvl2pPr>
              <a:buClr>
                <a:schemeClr val="accent1"/>
              </a:buClr>
            </a:lvl2pPr>
            <a:lvl3pPr>
              <a:buClr>
                <a:schemeClr val="accent1"/>
              </a:buClr>
            </a:lvl3pPr>
            <a:lvl4pPr>
              <a:buClr>
                <a:schemeClr val="accent1"/>
              </a:buClr>
            </a:lvl4pPr>
            <a:lvl5pPr>
              <a:buClr>
                <a:schemeClr val="accent1"/>
              </a:buCl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/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/>
              <a:rect l="l" t="t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/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/>
              <a:rect l="l" t="t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/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/>
              <a:rect l="l" t="t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/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/>
              <a:rect l="l" t="t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/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/>
              <a:rect l="l" t="t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</a:ln>
          </p:spPr>
          <p:txBody>
            <a:bodyPr vert="horz" wrap="square" lIns="91440" tIns="45720" rIns="91440" bIns="45720" anchor="t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 noEditPoints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 noEditPoints="1"/>
          </p:cNvSpPr>
          <p:nvPr>
            <p:ph type="dt" sz="half" idx="2"/>
          </p:nvPr>
        </p:nvSpPr>
        <p:spPr>
          <a:xfrm>
            <a:off x="5163672" y="6250166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D66261B-BC7C-42BE-A672-4D666FC3979B}" type="datetimeFigureOut">
              <a:rPr lang="ru-RU" smtClean="0">
                <a:solidFill>
                  <a:srgbClr val="073E87"/>
                </a:solidFill>
              </a:rPr>
              <a:t>14.10.2026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 noEditPoints="1"/>
          </p:cNvSpPr>
          <p:nvPr>
            <p:ph type="ftr" sz="quarter" idx="3"/>
          </p:nvPr>
        </p:nvSpPr>
        <p:spPr>
          <a:xfrm>
            <a:off x="193639" y="6250166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 noEditPoints="1"/>
          </p:cNvSpPr>
          <p:nvPr>
            <p:ph type="sldNum" sz="quarter" idx="4"/>
          </p:nvPr>
        </p:nvSpPr>
        <p:spPr>
          <a:xfrm>
            <a:off x="3991089" y="6250165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8D660FA-86E8-4704-B545-9389A6705F8E}" type="slidenum">
              <a:rPr lang="ru-RU" smtClean="0">
                <a:solidFill>
                  <a:srgbClr val="073E87"/>
                </a:solidFill>
              </a:r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 noEditPoints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00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00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00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00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usiranexpo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hyperlink" Target="mailto:tbc1@mail.r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/>
          <p:nvPr/>
        </p:nvSpPr>
        <p:spPr>
          <a:xfrm>
            <a:off x="0" y="1044754"/>
            <a:ext cx="9144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МТК Север-Юг</a:t>
            </a:r>
          </a:p>
          <a:p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Особенности логистики химических</a:t>
            </a:r>
          </a:p>
          <a:p>
            <a:r>
              <a:rPr lang="ru-RU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грузов и полимеров.</a:t>
            </a:r>
          </a:p>
          <a:p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2800" b="1" dirty="0">
                <a:solidFill>
                  <a:prstClr val="black"/>
                </a:solidFill>
              </a:rPr>
              <a:t>«</a:t>
            </a:r>
            <a:r>
              <a:rPr lang="ru-RU" sz="2800" b="1" dirty="0" err="1">
                <a:solidFill>
                  <a:prstClr val="black"/>
                </a:solidFill>
              </a:rPr>
              <a:t>Нефтехимтранс</a:t>
            </a:r>
            <a:r>
              <a:rPr lang="ru-RU" sz="2800" b="1" dirty="0">
                <a:solidFill>
                  <a:prstClr val="black"/>
                </a:solidFill>
              </a:rPr>
              <a:t>»,</a:t>
            </a:r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ru-RU" sz="2800" b="1" dirty="0">
                <a:solidFill>
                  <a:prstClr val="black"/>
                </a:solidFill>
              </a:rPr>
              <a:t> ГК РусИранЭкспо</a:t>
            </a:r>
          </a:p>
          <a:p>
            <a:r>
              <a:rPr lang="ru-RU" sz="2800" b="1" dirty="0">
                <a:solidFill>
                  <a:prstClr val="black"/>
                </a:solidFill>
              </a:rPr>
              <a:t>                                </a:t>
            </a:r>
            <a:r>
              <a:rPr lang="en-US" sz="2800" b="1" dirty="0">
                <a:solidFill>
                  <a:prstClr val="black"/>
                </a:solidFill>
                <a:hlinkClick r:id="rId3"/>
              </a:rPr>
              <a:t>www.rusiranexpo.ru</a:t>
            </a:r>
            <a:endParaRPr lang="ru-RU" sz="2800" b="1" dirty="0">
              <a:solidFill>
                <a:prstClr val="black"/>
              </a:solidFill>
            </a:endParaRPr>
          </a:p>
          <a:p>
            <a:endParaRPr lang="ru-RU" sz="2800" b="1" dirty="0">
              <a:solidFill>
                <a:prstClr val="black"/>
              </a:solidFill>
            </a:endParaRPr>
          </a:p>
          <a:p>
            <a:r>
              <a:rPr lang="en-US" sz="2800" b="1" dirty="0">
                <a:solidFill>
                  <a:prstClr val="black"/>
                </a:solidFill>
              </a:rPr>
              <a:t>  </a:t>
            </a:r>
            <a:r>
              <a:rPr lang="ru-RU" sz="2800" b="1" dirty="0">
                <a:solidFill>
                  <a:prstClr val="black"/>
                </a:solidFill>
              </a:rPr>
              <a:t>                    </a:t>
            </a:r>
            <a:r>
              <a:rPr lang="en-US" sz="2800" b="1" dirty="0">
                <a:solidFill>
                  <a:prstClr val="black"/>
                </a:solidFill>
              </a:rPr>
              <a:t> </a:t>
            </a:r>
            <a:r>
              <a:rPr lang="ru-RU" sz="2800" b="1" dirty="0">
                <a:solidFill>
                  <a:prstClr val="black"/>
                </a:solidFill>
              </a:rPr>
              <a:t>Шаров Александр  директор</a:t>
            </a:r>
            <a:endParaRPr lang="en-US" sz="2800" b="1" dirty="0">
              <a:solidFill>
                <a:prstClr val="black"/>
              </a:solidFill>
            </a:endParaRPr>
          </a:p>
          <a:p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tbc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1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@mail.ru</a:t>
            </a:r>
            <a:r>
              <a:rPr lang="en-US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800" b="1" dirty="0">
                <a:solidFill>
                  <a:prstClr val="black"/>
                </a:solidFill>
                <a:latin typeface="Playbill" panose="040506030A0602020202" pitchFamily="82" charset="0"/>
                <a:cs typeface="Times New Roman" panose="02020603050405020304" pitchFamily="18" charset="0"/>
              </a:rPr>
              <a:t>+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7 901-547-83-66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0916240-B18A-50B3-4DA6-F68D47D0336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3B78B7-300C-E413-2016-F7668B509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700809"/>
            <a:ext cx="7992888" cy="504056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40B75DE-BB4D-3BEB-829B-B9B3DB8EB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МТК Север-Юг. Транзит через Иран в Ирак, Афганистан, Пакистан, ОАЭ, Саудовскую Аравию, Восточную Африку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D883C42-06CF-7773-0294-7C6E4953F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14116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1995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51520" y="188640"/>
            <a:ext cx="8892480" cy="1087611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В ИРАН</a:t>
            </a:r>
            <a:r>
              <a:rPr lang="ru-RU" dirty="0"/>
              <a:t>.</a:t>
            </a:r>
            <a:br>
              <a:rPr lang="ru-RU" dirty="0"/>
            </a:b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Поставки нефтехимии осуществлялись из ОАЭ, Кореи, Турции, Китая, Тайваня, Индии.</a:t>
            </a:r>
            <a:b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0" y="1276251"/>
            <a:ext cx="8964488" cy="5581749"/>
          </a:xfrm>
        </p:spPr>
        <p:txBody>
          <a:bodyPr>
            <a:normAutofit fontScale="47500" lnSpcReduction="20000"/>
          </a:bodyPr>
          <a:lstStyle/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авиационный бензин, авиационный керосин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дизельное топливо и бензин класса «евро»</a:t>
            </a:r>
          </a:p>
          <a:p>
            <a:r>
              <a:rPr lang="ru-RU" sz="42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синтетическое </a:t>
            </a:r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масло, поли-</a:t>
            </a:r>
            <a:r>
              <a:rPr lang="ru-RU" sz="4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альфаолефины</a:t>
            </a:r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ПАО</a:t>
            </a:r>
          </a:p>
          <a:p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тирол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пропилен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фенол, ацетон,</a:t>
            </a:r>
          </a:p>
          <a:p>
            <a:r>
              <a:rPr lang="ru-RU" sz="4200" b="1" u="none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изопропиловый спирт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акрилонитрил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2-этилгексанол, </a:t>
            </a:r>
            <a:r>
              <a:rPr lang="ru-RU" sz="4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циклогексанол</a:t>
            </a:r>
            <a:endParaRPr lang="ru-RU" sz="4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ексен-1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катализаторы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бутанол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бутилцеллозольв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бутилакрилат, этилакрилат, акриловая кислота, 2</a:t>
            </a:r>
            <a:r>
              <a:rPr lang="en-US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EHA</a:t>
            </a:r>
            <a:endParaRPr lang="ru-RU" sz="4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етилен хлористый, хлорорганика</a:t>
            </a:r>
          </a:p>
          <a:p>
            <a:r>
              <a:rPr lang="ru-RU" sz="4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нафталин, каменноугольная смола</a:t>
            </a:r>
          </a:p>
          <a:p>
            <a:r>
              <a:rPr lang="ru-RU" sz="4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калий гидроокись, калий хлористый</a:t>
            </a:r>
            <a:endParaRPr lang="ru-RU" sz="4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СВОП метанол, аммиак, карбамид, пропан-бутан</a:t>
            </a:r>
          </a:p>
          <a:p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en-US" sz="2400" dirty="0"/>
              <a:t> 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563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 из Ирана.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800" dirty="0"/>
          </a:p>
        </p:txBody>
      </p:sp>
      <p:sp>
        <p:nvSpPr>
          <p:cNvPr id="3" name="Содержимое 2"/>
          <p:cNvSpPr>
            <a:spLocks noGrp="1" noEditPoints="1"/>
          </p:cNvSpPr>
          <p:nvPr>
            <p:ph idx="1"/>
          </p:nvPr>
        </p:nvSpPr>
        <p:spPr>
          <a:xfrm>
            <a:off x="0" y="620688"/>
            <a:ext cx="9144000" cy="6237312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азовый конденсат. нефть полулегкая, тяжелая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МЭГ, ДЭГ, ТЭГ</a:t>
            </a:r>
          </a:p>
          <a:p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MDI, TDI, </a:t>
            </a:r>
            <a:endParaRPr lang="ru-RU" sz="2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LAB, LABSA 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(АБСК)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инилацетат</a:t>
            </a:r>
          </a:p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окись этилена</a:t>
            </a:r>
            <a:r>
              <a:rPr 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ексан</a:t>
            </a:r>
          </a:p>
          <a:p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ксусная кислота 99%, 70%, уксусный ангидрид</a:t>
            </a:r>
          </a:p>
          <a:p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ода каустическая, бикарбонат натрия</a:t>
            </a:r>
          </a:p>
          <a:p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кальций хлористый</a:t>
            </a:r>
          </a:p>
          <a:p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 техническая и пищевая</a:t>
            </a:r>
          </a:p>
          <a:p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анилин</a:t>
            </a:r>
          </a:p>
          <a:p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асло базовое</a:t>
            </a:r>
          </a:p>
          <a:p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арафин технический, пищевой, жидкий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Вазелин.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>
          <a:xfrm flipV="1">
            <a:off x="3124200" y="6857999"/>
            <a:ext cx="2895600" cy="243408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19</a:t>
            </a:r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1589980E-56F5-41C0-BD0F-E4C2A4FC6F56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855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16632"/>
            <a:ext cx="9144000" cy="67413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10613"/>
            <a:ext cx="9672484" cy="785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04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57138" y="891518"/>
            <a:ext cx="2805647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Туркменистан- Иран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ЖД переходы со сменой колеи 1520 мм на 1435 мм и перевалка грузов: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-Инче Бурун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Сарахс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301413" y="117758"/>
            <a:ext cx="6658551" cy="6399577"/>
          </a:xfrm>
          <a:prstGeom prst="rect">
            <a:avLst/>
          </a:prstGeom>
        </p:spPr>
      </p:pic>
      <p:sp>
        <p:nvSpPr>
          <p:cNvPr id="4" name="Стрелка вниз 3"/>
          <p:cNvSpPr/>
          <p:nvPr/>
        </p:nvSpPr>
        <p:spPr>
          <a:xfrm>
            <a:off x="1238638" y="2379829"/>
            <a:ext cx="412880" cy="16323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3736912" y="3498983"/>
            <a:ext cx="405881" cy="15499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2155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28992" cy="66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371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" y="0"/>
            <a:ext cx="9243284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3710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8784976" cy="648072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BD2AC9F-5AC4-DBF7-EA14-1971C1AB5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2588"/>
            <a:ext cx="9144000" cy="609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999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83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F2E5DF-596F-C483-53C0-5C32256E0F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00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57200" y="513689"/>
            <a:ext cx="8229600" cy="660093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sz="4000" dirty="0"/>
              <a:t>Паромные железнодорожные переправы по маршруту МТК Север-Юг</a:t>
            </a:r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12"/>
          </p:nvPr>
        </p:nvSpPr>
        <p:spPr/>
        <p:txBody>
          <a:bodyPr/>
          <a:lstStyle/>
          <a:p>
            <a:fld id="{1589980E-56F5-41C0-BD0F-E4C2A4FC6F56}" type="slidenum">
              <a:rPr lang="ru-RU" smtClean="0"/>
              <a:t>13</a:t>
            </a:fld>
            <a:endParaRPr lang="ru-RU"/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756447" y="1506480"/>
            <a:ext cx="5950655" cy="52531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95316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39752" y="260648"/>
            <a:ext cx="4536504" cy="659735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351243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20230527_110154.heic"/>
          <p:cNvSpPr>
            <a:spLocks noChangeAspect="1" noChangeArrowheads="1"/>
          </p:cNvSpPr>
          <p:nvPr/>
        </p:nvSpPr>
        <p:spPr bwMode="auto">
          <a:xfrm>
            <a:off x="155574" y="-144463"/>
            <a:ext cx="7224737" cy="7224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20230527_110154.he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s://avatars.mds.yandex.net/get-images-cbir/1869587/flFqESGA0MzfB97hGfs0bw1623/oc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0"/>
            <a:ext cx="89884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801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//af12.mail.ru/cgi-bin/readmsg?id=16999837760707040255;0;0;1;3&amp;mode=attachment&amp;email=tbc1@mail.ru&amp;ct=image%2fpng&amp;cn=image.png&amp;cte=binar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//af12.mail.ru/cgi-bin/readmsg?id=16999837760707040255;0;0;1;3&amp;mode=attachment&amp;email=tbc1@mail.ru&amp;ct=image%2fpng&amp;cn=image.png&amp;cte=binar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//af12.mail.ru/cgi-bin/readmsg?id=16999837760707040255;0;0;1;3&amp;mode=attachment&amp;email=tbc1@mail.ru&amp;ct=image%2fpng&amp;cn=image.png&amp;cte=binary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//af12.mail.ru/cgi-bin/readmsg?id=16999837760707040255;0;0;1;3&amp;mode=attachment&amp;email=tbc1@mail.ru&amp;ct=image%2fpng&amp;cn=image.png&amp;cte=binary"/>
          <p:cNvSpPr>
            <a:spLocks noChangeAspect="1" noChangeArrowheads="1"/>
          </p:cNvSpPr>
          <p:nvPr/>
        </p:nvSpPr>
        <p:spPr bwMode="auto">
          <a:xfrm>
            <a:off x="612774" y="312737"/>
            <a:ext cx="8207697" cy="635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//af12.mail.ru/cgi-bin/readmsg?id=16999837760707040255;0;0;1;3&amp;mode=attachment&amp;email=tbc1@mail.ru&amp;ct=image%2fpng&amp;cn=image.png&amp;cte=binary"/>
          <p:cNvSpPr>
            <a:spLocks noChangeAspect="1" noChangeArrowheads="1"/>
          </p:cNvSpPr>
          <p:nvPr/>
        </p:nvSpPr>
        <p:spPr bwMode="auto">
          <a:xfrm>
            <a:off x="612774" y="312737"/>
            <a:ext cx="2015009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5496" y="116632"/>
            <a:ext cx="9108503" cy="6741368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007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5E2EF8F-D2EC-491B-D9F4-FDE91F1CD1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4320480" cy="28529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DB6B0D-13F5-04BB-0E60-4734CD9CEA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0"/>
            <a:ext cx="4320480" cy="28529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635C4A-67D0-8880-B5F1-29548535D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5" y="2857916"/>
            <a:ext cx="7346950" cy="1391920"/>
          </a:xfrm>
          <a:prstGeom prst="rect">
            <a:avLst/>
          </a:prstGeom>
          <a:noFill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11C368-55DA-1BA9-4641-1918AC9BDF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4032448" cy="2592288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9F0159-ABAA-6941-56A9-F89FFA5CD5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21088"/>
            <a:ext cx="4248472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29532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251</Words>
  <Application>Microsoft Office PowerPoint</Application>
  <PresentationFormat>Экран (4:3)</PresentationFormat>
  <Paragraphs>66</Paragraphs>
  <Slides>17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Candara</vt:lpstr>
      <vt:lpstr>Playbill</vt:lpstr>
      <vt:lpstr>Symbol</vt:lpstr>
      <vt:lpstr>Times New Roman</vt:lpstr>
      <vt:lpstr>Тема Office</vt:lpstr>
      <vt:lpstr>Волна</vt:lpstr>
      <vt:lpstr>Презентация PowerPoint</vt:lpstr>
      <vt:lpstr>МТК Север-Юг. Транзит через Иран в Ирак, Афганистан, Пакистан, ОАЭ, Саудовскую Аравию, Восточную Африку</vt:lpstr>
      <vt:lpstr>ЭКСПОРТ В ИРАН. Поставки нефтехимии осуществлялись из ОАЭ, Кореи, Турции, Китая, Тайваня, Индии. </vt:lpstr>
      <vt:lpstr>Экспорт из Ирана.  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Паромные железнодорожные переправы по маршруту МТК Север-Юг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Arcady</dc:creator>
  <cp:lastModifiedBy>Петр Дементьев</cp:lastModifiedBy>
  <cp:revision>24</cp:revision>
  <dcterms:created xsi:type="dcterms:W3CDTF">2015-03-16T14:31:50Z</dcterms:created>
  <dcterms:modified xsi:type="dcterms:W3CDTF">2026-10-14T13:11:59Z</dcterms:modified>
</cp:coreProperties>
</file>