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71" r:id="rId3"/>
    <p:sldId id="272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70" r:id="rId13"/>
    <p:sldId id="273" r:id="rId14"/>
  </p:sldIdLst>
  <p:sldSz cx="16256000" cy="9144000"/>
  <p:notesSz cx="9144000" cy="16256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826F"/>
    <a:srgbClr val="00486F"/>
    <a:srgbClr val="1F685A"/>
    <a:srgbClr val="00AEEF"/>
    <a:srgbClr val="1F476B"/>
    <a:srgbClr val="295B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13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20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4453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A5CDC-3791-386A-C4E0-204D8C7AD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0ED84D-09DD-D216-7775-B280FC51A3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D47FE6-3A1A-BA5B-8A96-78636C571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6EE91D-BE66-F79F-CF51-CEBD8BA19A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03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677DA-190E-AECB-3569-92179DC36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0CB290-40E2-4DCC-CAE0-E42C39262A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86775A-0361-238D-F2B8-FFD44C5DEA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A9F1EF-5A6E-68A5-A085-F79B81B073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36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D8360-8579-B1D9-BC1C-6C38321BE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4DB39A-3B47-1189-591E-6E6B302BB8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2A3AAB-6219-742B-AE11-A5E7D1AE91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E3A5D9-439B-BDD3-7E31-48B3A4D88D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920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FD7908-6067-A58D-06B1-336F904C75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67B29A3-860A-73CC-325B-9D076E1378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15DDEB-9A08-73E8-1EF7-08C65E14A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945D3-6A38-4B24-9062-8DC2A147E926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581622-B5B4-0BED-800A-437EDC7E9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2C9CC9-E4C0-B0CF-C678-F4B10F149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F2B96-B376-4D3F-98AD-C2BDECC61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906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3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hyperlink" Target="http://www.ntrail.ru/" TargetMode="External"/><Relationship Id="rId4" Type="http://schemas.openxmlformats.org/officeDocument/2006/relationships/hyperlink" Target="mailto:info@ntr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3" descr="$PPTXTitle">
            <a:extLst>
              <a:ext uri="{FF2B5EF4-FFF2-40B4-BE49-F238E27FC236}">
                <a16:creationId xmlns:a16="http://schemas.microsoft.com/office/drawing/2014/main" id="{FBE1D2A7-AE23-BBF9-6DDE-6A0B0BCBEC9B}"/>
              </a:ext>
            </a:extLst>
          </p:cNvPr>
          <p:cNvSpPr txBox="1">
            <a:spLocks/>
          </p:cNvSpPr>
          <p:nvPr/>
        </p:nvSpPr>
        <p:spPr>
          <a:xfrm>
            <a:off x="436865" y="401914"/>
            <a:ext cx="3472180" cy="628547"/>
          </a:xfrm>
          <a:prstGeom prst="rect">
            <a:avLst/>
          </a:prstGeom>
        </p:spPr>
        <p:txBody>
          <a:bodyPr vert="horz" wrap="square" lIns="0" tIns="134788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29">
              <a:lnSpc>
                <a:spcPct val="100000"/>
              </a:lnSpc>
              <a:spcBef>
                <a:spcPts val="133"/>
              </a:spcBef>
            </a:pPr>
            <a:r>
              <a:rPr lang="ru-RU" sz="3200">
                <a:solidFill>
                  <a:srgbClr val="FFFFFF"/>
                </a:solidFill>
              </a:rPr>
              <a:t>О</a:t>
            </a:r>
            <a:r>
              <a:rPr lang="ru-RU" sz="3200" spc="33">
                <a:solidFill>
                  <a:srgbClr val="FFFFFF"/>
                </a:solidFill>
              </a:rPr>
              <a:t> </a:t>
            </a:r>
            <a:r>
              <a:rPr lang="ru-RU" sz="3200" spc="-305">
                <a:solidFill>
                  <a:srgbClr val="FFFFFF"/>
                </a:solidFill>
              </a:rPr>
              <a:t>предприятии</a:t>
            </a:r>
            <a:endParaRPr lang="ru-RU" sz="3200" dirty="0"/>
          </a:p>
        </p:txBody>
      </p:sp>
      <p:grpSp>
        <p:nvGrpSpPr>
          <p:cNvPr id="10" name="object 2">
            <a:extLst>
              <a:ext uri="{FF2B5EF4-FFF2-40B4-BE49-F238E27FC236}">
                <a16:creationId xmlns:a16="http://schemas.microsoft.com/office/drawing/2014/main" id="{0EBDCFB4-2756-38E4-1D86-28C0584AFB72}"/>
              </a:ext>
            </a:extLst>
          </p:cNvPr>
          <p:cNvGrpSpPr/>
          <p:nvPr/>
        </p:nvGrpSpPr>
        <p:grpSpPr>
          <a:xfrm>
            <a:off x="11702053" y="3113881"/>
            <a:ext cx="2437776" cy="4257564"/>
            <a:chOff x="6028" y="0"/>
            <a:chExt cx="1828332" cy="3193173"/>
          </a:xfrm>
        </p:grpSpPr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0BA4D320-8421-993A-8F76-AE69DF4DB452}"/>
                </a:ext>
              </a:extLst>
            </p:cNvPr>
            <p:cNvSpPr/>
            <p:nvPr/>
          </p:nvSpPr>
          <p:spPr>
            <a:xfrm>
              <a:off x="1081885" y="0"/>
              <a:ext cx="752475" cy="1918970"/>
            </a:xfrm>
            <a:custGeom>
              <a:avLst/>
              <a:gdLst/>
              <a:ahLst/>
              <a:cxnLst/>
              <a:rect l="l" t="t" r="r" b="b"/>
              <a:pathLst>
                <a:path w="752475" h="1918970">
                  <a:moveTo>
                    <a:pt x="752085" y="1"/>
                  </a:moveTo>
                  <a:lnTo>
                    <a:pt x="730811" y="0"/>
                  </a:lnTo>
                  <a:lnTo>
                    <a:pt x="0" y="1918637"/>
                  </a:lnTo>
                  <a:lnTo>
                    <a:pt x="21271" y="1918638"/>
                  </a:lnTo>
                  <a:lnTo>
                    <a:pt x="752085" y="1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AA5CA9AE-FCBE-B416-4206-F8BD3D0F4283}"/>
                </a:ext>
              </a:extLst>
            </p:cNvPr>
            <p:cNvSpPr/>
            <p:nvPr/>
          </p:nvSpPr>
          <p:spPr>
            <a:xfrm>
              <a:off x="6028" y="406793"/>
              <a:ext cx="1076325" cy="2786380"/>
            </a:xfrm>
            <a:custGeom>
              <a:avLst/>
              <a:gdLst/>
              <a:ahLst/>
              <a:cxnLst/>
              <a:rect l="l" t="t" r="r" b="b"/>
              <a:pathLst>
                <a:path w="1076325" h="2786380">
                  <a:moveTo>
                    <a:pt x="1075871" y="1"/>
                  </a:moveTo>
                  <a:lnTo>
                    <a:pt x="1054598" y="0"/>
                  </a:lnTo>
                  <a:lnTo>
                    <a:pt x="0" y="2786004"/>
                  </a:lnTo>
                  <a:lnTo>
                    <a:pt x="21259" y="2786005"/>
                  </a:lnTo>
                  <a:lnTo>
                    <a:pt x="1075871" y="1"/>
                  </a:lnTo>
                  <a:close/>
                </a:path>
              </a:pathLst>
            </a:custGeom>
            <a:solidFill>
              <a:srgbClr val="00486F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pic>
        <p:nvPicPr>
          <p:cNvPr id="1026" name="Рисунок 1">
            <a:extLst>
              <a:ext uri="{FF2B5EF4-FFF2-40B4-BE49-F238E27FC236}">
                <a16:creationId xmlns:a16="http://schemas.microsoft.com/office/drawing/2014/main" id="{51952A00-F202-EE29-CD6E-B010897188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45" b="20223"/>
          <a:stretch>
            <a:fillRect/>
          </a:stretch>
        </p:blipFill>
        <p:spPr bwMode="auto">
          <a:xfrm>
            <a:off x="81238" y="420860"/>
            <a:ext cx="5041900" cy="1219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ject 13">
            <a:extLst>
              <a:ext uri="{FF2B5EF4-FFF2-40B4-BE49-F238E27FC236}">
                <a16:creationId xmlns:a16="http://schemas.microsoft.com/office/drawing/2014/main" id="{C15EBED9-C4DF-B3F2-D900-785259E8503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53745" y="0"/>
            <a:ext cx="9960119" cy="5598888"/>
          </a:xfrm>
          <a:prstGeom prst="rect">
            <a:avLst/>
          </a:prstGeom>
        </p:spPr>
      </p:pic>
      <p:sp>
        <p:nvSpPr>
          <p:cNvPr id="20" name="Параллелограмм 19">
            <a:extLst>
              <a:ext uri="{FF2B5EF4-FFF2-40B4-BE49-F238E27FC236}">
                <a16:creationId xmlns:a16="http://schemas.microsoft.com/office/drawing/2014/main" id="{DFEA39E3-485D-B870-BBFB-67181D85765E}"/>
              </a:ext>
            </a:extLst>
          </p:cNvPr>
          <p:cNvSpPr/>
          <p:nvPr/>
        </p:nvSpPr>
        <p:spPr>
          <a:xfrm>
            <a:off x="2205567" y="5598888"/>
            <a:ext cx="9220645" cy="3545112"/>
          </a:xfrm>
          <a:prstGeom prst="parallelogram">
            <a:avLst>
              <a:gd name="adj" fmla="val 38294"/>
            </a:avLst>
          </a:prstGeom>
          <a:solidFill>
            <a:srgbClr val="1382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5" name="object 21">
            <a:extLst>
              <a:ext uri="{FF2B5EF4-FFF2-40B4-BE49-F238E27FC236}">
                <a16:creationId xmlns:a16="http://schemas.microsoft.com/office/drawing/2014/main" id="{2A31F508-586B-BC71-551E-15E10C101378}"/>
              </a:ext>
            </a:extLst>
          </p:cNvPr>
          <p:cNvSpPr txBox="1"/>
          <p:nvPr/>
        </p:nvSpPr>
        <p:spPr>
          <a:xfrm>
            <a:off x="81238" y="2233311"/>
            <a:ext cx="6381053" cy="115074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25112">
              <a:spcBef>
                <a:spcPts val="133"/>
              </a:spcBef>
            </a:pPr>
            <a:r>
              <a:rPr lang="ru-RU" sz="2400" spc="-73" dirty="0">
                <a:latin typeface="Century Gothic" panose="020B0502020202020204" pitchFamily="34" charset="0"/>
                <a:ea typeface="Cambria" panose="02040503050406030204" pitchFamily="18" charset="0"/>
                <a:cs typeface="Arial"/>
              </a:rPr>
              <a:t>Производство грузовых</a:t>
            </a:r>
          </a:p>
          <a:p>
            <a:pPr marL="325112">
              <a:spcBef>
                <a:spcPts val="133"/>
              </a:spcBef>
            </a:pPr>
            <a:r>
              <a:rPr lang="ru-RU" sz="2400" spc="-73" dirty="0">
                <a:latin typeface="Century Gothic" panose="020B0502020202020204" pitchFamily="34" charset="0"/>
                <a:ea typeface="Cambria" panose="02040503050406030204" pitchFamily="18" charset="0"/>
                <a:cs typeface="Arial"/>
              </a:rPr>
              <a:t>железнодорожных вагонов</a:t>
            </a:r>
          </a:p>
          <a:p>
            <a:pPr marL="325112">
              <a:spcBef>
                <a:spcPts val="133"/>
              </a:spcBef>
            </a:pPr>
            <a:r>
              <a:rPr lang="ru-RU" sz="2400" spc="-73" dirty="0">
                <a:latin typeface="Century Gothic" panose="020B0502020202020204" pitchFamily="34" charset="0"/>
                <a:ea typeface="Cambria" panose="02040503050406030204" pitchFamily="18" charset="0"/>
                <a:cs typeface="Arial"/>
              </a:rPr>
              <a:t>и комплектующих</a:t>
            </a:r>
          </a:p>
        </p:txBody>
      </p:sp>
      <p:sp>
        <p:nvSpPr>
          <p:cNvPr id="29" name="Прямоугольный треугольник 28">
            <a:extLst>
              <a:ext uri="{FF2B5EF4-FFF2-40B4-BE49-F238E27FC236}">
                <a16:creationId xmlns:a16="http://schemas.microsoft.com/office/drawing/2014/main" id="{A86E70A1-88E7-9B89-CAE2-9AFBB6B243C3}"/>
              </a:ext>
            </a:extLst>
          </p:cNvPr>
          <p:cNvSpPr/>
          <p:nvPr/>
        </p:nvSpPr>
        <p:spPr>
          <a:xfrm flipH="1">
            <a:off x="12783819" y="11608"/>
            <a:ext cx="3472181" cy="9144000"/>
          </a:xfrm>
          <a:prstGeom prst="rtTriangle">
            <a:avLst/>
          </a:prstGeom>
          <a:solidFill>
            <a:srgbClr val="00486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B13128-7852-BDD6-0E58-43DEE4B2AA71}"/>
              </a:ext>
            </a:extLst>
          </p:cNvPr>
          <p:cNvSpPr txBox="1"/>
          <p:nvPr/>
        </p:nvSpPr>
        <p:spPr>
          <a:xfrm>
            <a:off x="13064503" y="7760985"/>
            <a:ext cx="29108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Брянская область</a:t>
            </a:r>
          </a:p>
          <a:p>
            <a:pPr algn="r"/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г. Новозыбков</a:t>
            </a:r>
          </a:p>
          <a:p>
            <a:pPr algn="r"/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Рошаля, д. 72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D8D13D-0DCB-6780-9D40-58CCA802992B}"/>
              </a:ext>
            </a:extLst>
          </p:cNvPr>
          <p:cNvSpPr txBox="1"/>
          <p:nvPr/>
        </p:nvSpPr>
        <p:spPr>
          <a:xfrm>
            <a:off x="287173" y="6635835"/>
            <a:ext cx="9886041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5400" b="1" spc="-150" dirty="0">
                <a:latin typeface="Century Gothic" panose="020B0502020202020204" pitchFamily="34" charset="0"/>
              </a:rPr>
              <a:t>ЗДЕСЬ РОЖДАЮТСЯ ВАГОНЫ</a:t>
            </a:r>
          </a:p>
        </p:txBody>
      </p:sp>
    </p:spTree>
    <p:extLst>
      <p:ext uri="{BB962C8B-B14F-4D97-AF65-F5344CB8AC3E}">
        <p14:creationId xmlns:p14="http://schemas.microsoft.com/office/powerpoint/2010/main" val="1441854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310C12-1B1F-E7D4-4694-C2DB7E578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B728EDF4-29EF-9B20-31A3-D2C9771653C4}"/>
              </a:ext>
            </a:extLst>
          </p:cNvPr>
          <p:cNvSpPr/>
          <p:nvPr/>
        </p:nvSpPr>
        <p:spPr>
          <a:xfrm>
            <a:off x="3441700" y="411710"/>
            <a:ext cx="12827000" cy="635000"/>
          </a:xfrm>
          <a:prstGeom prst="rect">
            <a:avLst/>
          </a:prstGeom>
          <a:solidFill>
            <a:srgbClr val="00486F"/>
          </a:solidFill>
          <a:ln/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1DE0EF2-3CCE-4043-083B-94C5B6AB0DAB}"/>
              </a:ext>
            </a:extLst>
          </p:cNvPr>
          <p:cNvSpPr/>
          <p:nvPr/>
        </p:nvSpPr>
        <p:spPr>
          <a:xfrm>
            <a:off x="13002477" y="427729"/>
            <a:ext cx="2581722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ru-RU" sz="2600" b="1" dirty="0">
                <a:solidFill>
                  <a:srgbClr val="FFFFF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О ПРЕДПРИЯТИИ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9" name="Shape 16">
            <a:extLst>
              <a:ext uri="{FF2B5EF4-FFF2-40B4-BE49-F238E27FC236}">
                <a16:creationId xmlns:a16="http://schemas.microsoft.com/office/drawing/2014/main" id="{7B7B8140-A666-A79E-DF57-BF01D72809EC}"/>
              </a:ext>
            </a:extLst>
          </p:cNvPr>
          <p:cNvSpPr/>
          <p:nvPr/>
        </p:nvSpPr>
        <p:spPr>
          <a:xfrm>
            <a:off x="381000" y="8636000"/>
            <a:ext cx="15494000" cy="0"/>
          </a:xfrm>
          <a:prstGeom prst="straightConnector1">
            <a:avLst/>
          </a:prstGeom>
          <a:noFill/>
          <a:ln w="12700">
            <a:solidFill>
              <a:srgbClr val="CCCCCC"/>
            </a:solidFill>
            <a:prstDash val="solid"/>
            <a:headEnd type="none"/>
            <a:tailEnd type="none"/>
          </a:ln>
        </p:spPr>
      </p:sp>
      <p:sp>
        <p:nvSpPr>
          <p:cNvPr id="20" name="Text 17">
            <a:extLst>
              <a:ext uri="{FF2B5EF4-FFF2-40B4-BE49-F238E27FC236}">
                <a16:creationId xmlns:a16="http://schemas.microsoft.com/office/drawing/2014/main" id="{4AB7F7EB-A58F-9D0A-3E7D-494CDAA12D97}"/>
              </a:ext>
            </a:extLst>
          </p:cNvPr>
          <p:cNvSpPr/>
          <p:nvPr/>
        </p:nvSpPr>
        <p:spPr>
          <a:xfrm>
            <a:off x="381000" y="8668038"/>
            <a:ext cx="7620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ООО «НТР» | Новотехрейл | </a:t>
            </a:r>
            <a:r>
              <a:rPr lang="ru-RU" sz="1400" dirty="0">
                <a:solidFill>
                  <a:srgbClr val="666666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О предприятии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23" name="Image 0" descr="https://kimi-img.moonshot.cn/pub/slides/okc/sudvgfiqleroa/mnt/agents/output/converted_sug/images/image_1.png">
            <a:extLst>
              <a:ext uri="{FF2B5EF4-FFF2-40B4-BE49-F238E27FC236}">
                <a16:creationId xmlns:a16="http://schemas.microsoft.com/office/drawing/2014/main" id="{E8A08D1D-8862-094F-D436-CE28EA3C81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93" b="4193"/>
          <a:stretch/>
        </p:blipFill>
        <p:spPr>
          <a:xfrm>
            <a:off x="409798" y="392660"/>
            <a:ext cx="2374900" cy="673100"/>
          </a:xfrm>
          <a:prstGeom prst="rect">
            <a:avLst/>
          </a:prstGeom>
        </p:spPr>
      </p:pic>
      <p:sp>
        <p:nvSpPr>
          <p:cNvPr id="35" name="Заголовок 4">
            <a:extLst>
              <a:ext uri="{FF2B5EF4-FFF2-40B4-BE49-F238E27FC236}">
                <a16:creationId xmlns:a16="http://schemas.microsoft.com/office/drawing/2014/main" id="{4A5D5DAE-F849-74EF-E3FB-E964BDEC3D50}"/>
              </a:ext>
            </a:extLst>
          </p:cNvPr>
          <p:cNvSpPr txBox="1">
            <a:spLocks/>
          </p:cNvSpPr>
          <p:nvPr/>
        </p:nvSpPr>
        <p:spPr bwMode="auto">
          <a:xfrm>
            <a:off x="409798" y="3687044"/>
            <a:ext cx="15328229" cy="530041"/>
          </a:xfrm>
          <a:prstGeom prst="rect">
            <a:avLst/>
          </a:prstGeom>
          <a:solidFill>
            <a:srgbClr val="13826F"/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600" b="1" dirty="0">
                <a:solidFill>
                  <a:srgbClr val="FFFFFF"/>
                </a:solidFill>
                <a:latin typeface="Century Gothic" panose="020B0502020202020204" pitchFamily="34" charset="0"/>
                <a:cs typeface="Calibri" pitchFamily="34" charset="-120"/>
              </a:rPr>
              <a:t>Текущая продуктовая линейка</a:t>
            </a:r>
          </a:p>
        </p:txBody>
      </p:sp>
      <p:sp>
        <p:nvSpPr>
          <p:cNvPr id="38" name="Текст 6">
            <a:extLst>
              <a:ext uri="{FF2B5EF4-FFF2-40B4-BE49-F238E27FC236}">
                <a16:creationId xmlns:a16="http://schemas.microsoft.com/office/drawing/2014/main" id="{6E927981-8658-ACEA-66D7-22FEBBC6705D}"/>
              </a:ext>
            </a:extLst>
          </p:cNvPr>
          <p:cNvSpPr txBox="1">
            <a:spLocks/>
          </p:cNvSpPr>
          <p:nvPr/>
        </p:nvSpPr>
        <p:spPr bwMode="auto">
          <a:xfrm>
            <a:off x="8770513" y="4485339"/>
            <a:ext cx="6967514" cy="3889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rPr>
              <a:t>Крытые вагоны модели 11-6759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rPr>
              <a:t>Полувагоны модели 12-6760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rPr>
              <a:t>Вагоны-цистерны для СУГ модели 15-6758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rPr>
              <a:t>Вагоны-цистерны для перевозки нефтепродуктов модели 15-3217 и 15-3217-01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rPr>
              <a:t>Сосуды различных типов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rPr>
              <a:t>Контейнеры универсальные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rPr>
              <a:t>Оси РУ1Ш-ОС-В-2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rPr>
              <a:t>Колёсные пары 957-Г-230,5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rPr>
              <a:t>Двухосные тележки модели 18-6782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rPr>
              <a:t>Пятник 6Ш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1700" dirty="0" err="1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rPr>
              <a:t>Триангели</a:t>
            </a:r>
            <a:r>
              <a:rPr lang="ru-RU" sz="1700" dirty="0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rPr>
              <a:t> 2-1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rPr>
              <a:t>Упор передний усиленный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rPr>
              <a:t>Упоры </a:t>
            </a:r>
            <a:r>
              <a:rPr lang="ru-RU" sz="1700" dirty="0" err="1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rPr>
              <a:t>автосцепных</a:t>
            </a:r>
            <a:r>
              <a:rPr lang="ru-RU" sz="1700" dirty="0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rPr>
              <a:t> устройств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ru-RU" sz="1700" dirty="0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rPr>
              <a:t>Балочки центрирующие</a:t>
            </a:r>
            <a:endParaRPr lang="ru-RU" sz="18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0B4AF1E6-FEAE-9530-25E1-6A113B170B5B}"/>
              </a:ext>
            </a:extLst>
          </p:cNvPr>
          <p:cNvGrpSpPr/>
          <p:nvPr/>
        </p:nvGrpSpPr>
        <p:grpSpPr>
          <a:xfrm>
            <a:off x="409798" y="1538029"/>
            <a:ext cx="15392941" cy="1695796"/>
            <a:chOff x="409798" y="1704224"/>
            <a:chExt cx="15392941" cy="1695796"/>
          </a:xfrm>
        </p:grpSpPr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36D0795E-0C34-B0EB-2964-5244BF3C1753}"/>
                </a:ext>
              </a:extLst>
            </p:cNvPr>
            <p:cNvGrpSpPr/>
            <p:nvPr/>
          </p:nvGrpSpPr>
          <p:grpSpPr>
            <a:xfrm>
              <a:off x="8128000" y="1825636"/>
              <a:ext cx="7674739" cy="1365711"/>
              <a:chOff x="8200261" y="1704224"/>
              <a:chExt cx="7674739" cy="1365711"/>
            </a:xfrm>
          </p:grpSpPr>
          <p:sp>
            <p:nvSpPr>
              <p:cNvPr id="33" name="Прямоугольник 32">
                <a:extLst>
                  <a:ext uri="{FF2B5EF4-FFF2-40B4-BE49-F238E27FC236}">
                    <a16:creationId xmlns:a16="http://schemas.microsoft.com/office/drawing/2014/main" id="{DC452EB5-E59B-736B-8D83-A83E65614A3B}"/>
                  </a:ext>
                </a:extLst>
              </p:cNvPr>
              <p:cNvSpPr/>
              <p:nvPr/>
            </p:nvSpPr>
            <p:spPr bwMode="auto">
              <a:xfrm>
                <a:off x="10516710" y="1746496"/>
                <a:ext cx="2339488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ru-RU" sz="2000" b="1" dirty="0">
                    <a:solidFill>
                      <a:srgbClr val="00486F"/>
                    </a:solidFill>
                    <a:latin typeface="Century Gothic" panose="020B0502020202020204" pitchFamily="34" charset="0"/>
                    <a:cs typeface="Calibri" pitchFamily="34" charset="-120"/>
                  </a:rPr>
                  <a:t>40 000 </a:t>
                </a:r>
                <a:endParaRPr sz="2000" b="1" dirty="0">
                  <a:solidFill>
                    <a:srgbClr val="00486F"/>
                  </a:solidFill>
                  <a:latin typeface="Century Gothic" panose="020B0502020202020204" pitchFamily="34" charset="0"/>
                  <a:cs typeface="Calibri" pitchFamily="34" charset="-120"/>
                </a:endParaRPr>
              </a:p>
              <a:p>
                <a:pPr algn="r">
                  <a:defRPr/>
                </a:pPr>
                <a:r>
                  <a:rPr lang="ru-RU" sz="2000" b="1" dirty="0">
                    <a:solidFill>
                      <a:srgbClr val="00486F"/>
                    </a:solidFill>
                    <a:latin typeface="Century Gothic" panose="020B0502020202020204" pitchFamily="34" charset="0"/>
                    <a:cs typeface="Calibri" pitchFamily="34" charset="-120"/>
                  </a:rPr>
                  <a:t>2 000 </a:t>
                </a:r>
              </a:p>
              <a:p>
                <a:pPr algn="r">
                  <a:defRPr/>
                </a:pPr>
                <a:r>
                  <a:rPr lang="ru-RU" sz="2000" b="1" dirty="0">
                    <a:solidFill>
                      <a:srgbClr val="00486F"/>
                    </a:solidFill>
                    <a:latin typeface="Century Gothic" panose="020B0502020202020204" pitchFamily="34" charset="0"/>
                    <a:cs typeface="Calibri" pitchFamily="34" charset="-120"/>
                  </a:rPr>
                  <a:t>20 000</a:t>
                </a:r>
                <a:endParaRPr sz="2000" b="1" dirty="0">
                  <a:solidFill>
                    <a:srgbClr val="00486F"/>
                  </a:solidFill>
                  <a:latin typeface="Century Gothic" panose="020B0502020202020204" pitchFamily="34" charset="0"/>
                  <a:cs typeface="Calibri" pitchFamily="34" charset="-120"/>
                </a:endParaRPr>
              </a:p>
              <a:p>
                <a:pPr algn="r">
                  <a:defRPr/>
                </a:pPr>
                <a:r>
                  <a:rPr lang="ru-RU" sz="2000" b="1" dirty="0">
                    <a:solidFill>
                      <a:srgbClr val="00486F"/>
                    </a:solidFill>
                    <a:latin typeface="Century Gothic" panose="020B0502020202020204" pitchFamily="34" charset="0"/>
                    <a:cs typeface="Calibri" pitchFamily="34" charset="-120"/>
                  </a:rPr>
                  <a:t>4 000</a:t>
                </a:r>
              </a:p>
            </p:txBody>
          </p:sp>
          <p:sp>
            <p:nvSpPr>
              <p:cNvPr id="34" name="Прямоугольник 33">
                <a:extLst>
                  <a:ext uri="{FF2B5EF4-FFF2-40B4-BE49-F238E27FC236}">
                    <a16:creationId xmlns:a16="http://schemas.microsoft.com/office/drawing/2014/main" id="{C4984CFA-15E4-0DCE-1368-F3EC0FC13647}"/>
                  </a:ext>
                </a:extLst>
              </p:cNvPr>
              <p:cNvSpPr/>
              <p:nvPr/>
            </p:nvSpPr>
            <p:spPr bwMode="auto">
              <a:xfrm>
                <a:off x="12856198" y="1782842"/>
                <a:ext cx="3018802" cy="12311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sz="1700" dirty="0">
                    <a:solidFill>
                      <a:srgbClr val="333333"/>
                    </a:solidFill>
                    <a:latin typeface="Century Gothic" panose="020B0502020202020204" pitchFamily="34" charset="0"/>
                    <a:cs typeface="Calibri" pitchFamily="34" charset="-120"/>
                  </a:rPr>
                  <a:t>Чистовых</a:t>
                </a:r>
                <a:r>
                  <a:rPr lang="ru-RU" sz="1200" dirty="0">
                    <a:solidFill>
                      <a:srgbClr val="000000"/>
                    </a:solidFill>
                    <a:latin typeface="DIN Pro Light"/>
                    <a:cs typeface="DIN Pro Light"/>
                  </a:rPr>
                  <a:t> </a:t>
                </a:r>
                <a:r>
                  <a:rPr lang="ru-RU" sz="1700" dirty="0">
                    <a:solidFill>
                      <a:srgbClr val="333333"/>
                    </a:solidFill>
                    <a:latin typeface="Century Gothic" panose="020B0502020202020204" pitchFamily="34" charset="0"/>
                    <a:cs typeface="Calibri" pitchFamily="34" charset="-120"/>
                  </a:rPr>
                  <a:t>осей</a:t>
                </a:r>
              </a:p>
              <a:p>
                <a:pPr>
                  <a:defRPr/>
                </a:pPr>
                <a:endParaRPr lang="ru-RU" sz="200" dirty="0">
                  <a:solidFill>
                    <a:srgbClr val="333333"/>
                  </a:solidFill>
                  <a:latin typeface="Century Gothic" panose="020B0502020202020204" pitchFamily="34" charset="0"/>
                  <a:cs typeface="Calibri" pitchFamily="34" charset="-120"/>
                </a:endParaRPr>
              </a:p>
              <a:p>
                <a:pPr>
                  <a:defRPr/>
                </a:pPr>
                <a:r>
                  <a:rPr lang="ru-RU" sz="1700" dirty="0">
                    <a:solidFill>
                      <a:srgbClr val="333333"/>
                    </a:solidFill>
                    <a:latin typeface="Century Gothic" panose="020B0502020202020204" pitchFamily="34" charset="0"/>
                    <a:cs typeface="Calibri" pitchFamily="34" charset="-120"/>
                  </a:rPr>
                  <a:t>Грузовых вагонов</a:t>
                </a:r>
              </a:p>
              <a:p>
                <a:pPr>
                  <a:defRPr/>
                </a:pPr>
                <a:endParaRPr lang="ru-RU" sz="200" dirty="0">
                  <a:solidFill>
                    <a:srgbClr val="333333"/>
                  </a:solidFill>
                  <a:latin typeface="Century Gothic" panose="020B0502020202020204" pitchFamily="34" charset="0"/>
                  <a:cs typeface="Calibri" pitchFamily="34" charset="-120"/>
                </a:endParaRPr>
              </a:p>
              <a:p>
                <a:pPr>
                  <a:defRPr/>
                </a:pPr>
                <a:r>
                  <a:rPr lang="ru-RU" sz="1700" dirty="0">
                    <a:solidFill>
                      <a:srgbClr val="333333"/>
                    </a:solidFill>
                    <a:latin typeface="Century Gothic" panose="020B0502020202020204" pitchFamily="34" charset="0"/>
                    <a:cs typeface="Calibri" pitchFamily="34" charset="-120"/>
                  </a:rPr>
                  <a:t>Колесных пар </a:t>
                </a:r>
              </a:p>
              <a:p>
                <a:pPr>
                  <a:defRPr/>
                </a:pPr>
                <a:endParaRPr sz="200" dirty="0">
                  <a:solidFill>
                    <a:srgbClr val="333333"/>
                  </a:solidFill>
                  <a:latin typeface="Century Gothic" panose="020B0502020202020204" pitchFamily="34" charset="0"/>
                  <a:cs typeface="Calibri" pitchFamily="34" charset="-120"/>
                </a:endParaRPr>
              </a:p>
              <a:p>
                <a:pPr>
                  <a:defRPr/>
                </a:pPr>
                <a:r>
                  <a:rPr lang="ru-RU" sz="1700" dirty="0">
                    <a:solidFill>
                      <a:srgbClr val="333333"/>
                    </a:solidFill>
                    <a:latin typeface="Century Gothic" panose="020B0502020202020204" pitchFamily="34" charset="0"/>
                    <a:cs typeface="Calibri" pitchFamily="34" charset="-120"/>
                  </a:rPr>
                  <a:t>Тележек грузовых вагонов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E8030BC-5CDC-04DF-0D4C-47CF85C84443}"/>
                  </a:ext>
                </a:extLst>
              </p:cNvPr>
              <p:cNvSpPr txBox="1"/>
              <p:nvPr/>
            </p:nvSpPr>
            <p:spPr bwMode="auto">
              <a:xfrm>
                <a:off x="8200261" y="1704224"/>
                <a:ext cx="3180679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ru-RU" sz="2400" b="1" dirty="0">
                    <a:solidFill>
                      <a:srgbClr val="13826F"/>
                    </a:solidFill>
                    <a:latin typeface="Century Gothic" panose="020B0502020202020204" pitchFamily="34" charset="0"/>
                    <a:cs typeface="Calibri" pitchFamily="34" charset="-120"/>
                  </a:rPr>
                  <a:t>Годовые</a:t>
                </a:r>
              </a:p>
              <a:p>
                <a:pPr algn="r"/>
                <a:r>
                  <a:rPr lang="ru-RU" sz="2400" b="1" dirty="0">
                    <a:solidFill>
                      <a:srgbClr val="13826F"/>
                    </a:solidFill>
                    <a:latin typeface="Century Gothic" panose="020B0502020202020204" pitchFamily="34" charset="0"/>
                    <a:cs typeface="Calibri" pitchFamily="34" charset="-120"/>
                  </a:rPr>
                  <a:t>производственные</a:t>
                </a:r>
              </a:p>
              <a:p>
                <a:pPr algn="r"/>
                <a:r>
                  <a:rPr lang="ru-RU" sz="2400" b="1" dirty="0">
                    <a:solidFill>
                      <a:srgbClr val="13826F"/>
                    </a:solidFill>
                    <a:latin typeface="Century Gothic" panose="020B0502020202020204" pitchFamily="34" charset="0"/>
                    <a:cs typeface="Calibri" pitchFamily="34" charset="-120"/>
                  </a:rPr>
                  <a:t>мощности</a:t>
                </a:r>
              </a:p>
            </p:txBody>
          </p:sp>
          <p:cxnSp>
            <p:nvCxnSpPr>
              <p:cNvPr id="39" name="Прямая со стрелкой 38">
                <a:extLst>
                  <a:ext uri="{FF2B5EF4-FFF2-40B4-BE49-F238E27FC236}">
                    <a16:creationId xmlns:a16="http://schemas.microsoft.com/office/drawing/2014/main" id="{9C873729-4534-7730-5A07-67EC3D8681F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628062" y="1728288"/>
                <a:ext cx="0" cy="1299375"/>
              </a:xfrm>
              <a:prstGeom prst="straightConnector1">
                <a:avLst/>
              </a:prstGeom>
              <a:ln>
                <a:solidFill>
                  <a:srgbClr val="00486F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AB2BAC5A-DDEE-8491-ED5A-129A9EC19031}"/>
                </a:ext>
              </a:extLst>
            </p:cNvPr>
            <p:cNvSpPr/>
            <p:nvPr/>
          </p:nvSpPr>
          <p:spPr bwMode="auto">
            <a:xfrm>
              <a:off x="409798" y="1704224"/>
              <a:ext cx="7484949" cy="16957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271897E2-F58B-CFCD-9296-410772652C27}"/>
                </a:ext>
              </a:extLst>
            </p:cNvPr>
            <p:cNvSpPr/>
            <p:nvPr/>
          </p:nvSpPr>
          <p:spPr bwMode="auto">
            <a:xfrm>
              <a:off x="645641" y="1825636"/>
              <a:ext cx="6804267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ru-RU" b="1" dirty="0" err="1">
                  <a:solidFill>
                    <a:srgbClr val="333333"/>
                  </a:solidFill>
                  <a:latin typeface="Century Gothic" panose="020B0502020202020204" pitchFamily="34" charset="0"/>
                  <a:cs typeface="Calibri" pitchFamily="34" charset="-120"/>
                </a:rPr>
                <a:t>НовоТехРейл</a:t>
              </a:r>
              <a:r>
                <a:rPr lang="ru-RU" dirty="0">
                  <a:solidFill>
                    <a:srgbClr val="333333"/>
                  </a:solidFill>
                  <a:latin typeface="Century Gothic" panose="020B0502020202020204" pitchFamily="34" charset="0"/>
                  <a:cs typeface="Calibri" pitchFamily="34" charset="-120"/>
                </a:rPr>
                <a:t> - завод по производству железнодорожных грузовых вагонов, чистовых осей, колесных пар, тележек  и запасных частей, расположенный в Брянской области.</a:t>
              </a:r>
            </a:p>
            <a:p>
              <a:pPr>
                <a:defRPr/>
              </a:pPr>
              <a:endParaRPr lang="ru-RU" dirty="0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endParaRPr>
            </a:p>
            <a:p>
              <a:pPr>
                <a:defRPr/>
              </a:pPr>
              <a:r>
                <a:rPr lang="ru-RU" dirty="0">
                  <a:solidFill>
                    <a:srgbClr val="333333"/>
                  </a:solidFill>
                  <a:latin typeface="Century Gothic" panose="020B0502020202020204" pitchFamily="34" charset="0"/>
                  <a:cs typeface="Calibri" pitchFamily="34" charset="-120"/>
                </a:rPr>
                <a:t>Производственная площадь - 300 тыс. </a:t>
              </a:r>
              <a:r>
                <a:rPr lang="ru-RU" dirty="0" err="1">
                  <a:solidFill>
                    <a:srgbClr val="333333"/>
                  </a:solidFill>
                  <a:latin typeface="Century Gothic" panose="020B0502020202020204" pitchFamily="34" charset="0"/>
                  <a:cs typeface="Calibri" pitchFamily="34" charset="-120"/>
                </a:rPr>
                <a:t>кв.м</a:t>
              </a:r>
              <a:endParaRPr lang="ru-RU" dirty="0">
                <a:solidFill>
                  <a:srgbClr val="333333"/>
                </a:solidFill>
                <a:latin typeface="Century Gothic" panose="020B0502020202020204" pitchFamily="34" charset="0"/>
                <a:cs typeface="Calibri" pitchFamily="34" charset="-120"/>
              </a:endParaRPr>
            </a:p>
          </p:txBody>
        </p:sp>
      </p:grp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48958A15-D0D7-10DF-3F30-6D8CAC72F9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913" b="14827"/>
          <a:stretch>
            <a:fillRect/>
          </a:stretch>
        </p:blipFill>
        <p:spPr>
          <a:xfrm>
            <a:off x="409798" y="4485340"/>
            <a:ext cx="8064501" cy="379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50725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E9D650-1725-416B-BA08-785FCB3E0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5E0EAF34-13D5-2463-2888-5B4B71D1BA04}"/>
              </a:ext>
            </a:extLst>
          </p:cNvPr>
          <p:cNvSpPr/>
          <p:nvPr/>
        </p:nvSpPr>
        <p:spPr>
          <a:xfrm>
            <a:off x="3441700" y="411710"/>
            <a:ext cx="12827000" cy="635000"/>
          </a:xfrm>
          <a:prstGeom prst="rect">
            <a:avLst/>
          </a:prstGeom>
          <a:solidFill>
            <a:srgbClr val="00486F"/>
          </a:solidFill>
          <a:ln/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2AB0626-6E67-5630-DB28-69E6DF6FA812}"/>
              </a:ext>
            </a:extLst>
          </p:cNvPr>
          <p:cNvSpPr/>
          <p:nvPr/>
        </p:nvSpPr>
        <p:spPr>
          <a:xfrm>
            <a:off x="7088076" y="399895"/>
            <a:ext cx="8140700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600" b="1" dirty="0">
                <a:solidFill>
                  <a:srgbClr val="FFFFF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ВАГОН-ЦИСТЕРНА ДЛЯ ПЕРЕВОЗКИ НЕФТЕПРОДУКТОВ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9" name="Shape 16">
            <a:extLst>
              <a:ext uri="{FF2B5EF4-FFF2-40B4-BE49-F238E27FC236}">
                <a16:creationId xmlns:a16="http://schemas.microsoft.com/office/drawing/2014/main" id="{BF816967-DE80-441D-93BB-AA6D920AAB58}"/>
              </a:ext>
            </a:extLst>
          </p:cNvPr>
          <p:cNvSpPr/>
          <p:nvPr/>
        </p:nvSpPr>
        <p:spPr>
          <a:xfrm>
            <a:off x="381000" y="8636000"/>
            <a:ext cx="15494000" cy="0"/>
          </a:xfrm>
          <a:prstGeom prst="straightConnector1">
            <a:avLst/>
          </a:prstGeom>
          <a:noFill/>
          <a:ln w="12700">
            <a:solidFill>
              <a:srgbClr val="CCCCCC"/>
            </a:solidFill>
            <a:prstDash val="solid"/>
            <a:headEnd type="none"/>
            <a:tailEnd type="none"/>
          </a:ln>
        </p:spPr>
      </p:sp>
      <p:sp>
        <p:nvSpPr>
          <p:cNvPr id="20" name="Text 17">
            <a:extLst>
              <a:ext uri="{FF2B5EF4-FFF2-40B4-BE49-F238E27FC236}">
                <a16:creationId xmlns:a16="http://schemas.microsoft.com/office/drawing/2014/main" id="{28EEB3FF-9D18-FF03-4100-1924D12BE6F5}"/>
              </a:ext>
            </a:extLst>
          </p:cNvPr>
          <p:cNvSpPr/>
          <p:nvPr/>
        </p:nvSpPr>
        <p:spPr>
          <a:xfrm>
            <a:off x="381000" y="8668038"/>
            <a:ext cx="7620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ООО «НТР» | Новотехрейл | Вагон-цистерна 15-3217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23" name="Image 0" descr="https://kimi-img.moonshot.cn/pub/slides/okc/sudvgfiqleroa/mnt/agents/output/converted_sug/images/image_1.png">
            <a:extLst>
              <a:ext uri="{FF2B5EF4-FFF2-40B4-BE49-F238E27FC236}">
                <a16:creationId xmlns:a16="http://schemas.microsoft.com/office/drawing/2014/main" id="{683A0648-A7AE-CA83-EC20-DE23B8A1B4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93" b="4193"/>
          <a:stretch/>
        </p:blipFill>
        <p:spPr>
          <a:xfrm>
            <a:off x="345966" y="392660"/>
            <a:ext cx="2374900" cy="673100"/>
          </a:xfrm>
          <a:prstGeom prst="rect">
            <a:avLst/>
          </a:prstGeom>
        </p:spPr>
      </p:pic>
      <p:sp>
        <p:nvSpPr>
          <p:cNvPr id="26" name="Text 5">
            <a:extLst>
              <a:ext uri="{FF2B5EF4-FFF2-40B4-BE49-F238E27FC236}">
                <a16:creationId xmlns:a16="http://schemas.microsoft.com/office/drawing/2014/main" id="{CC25E88D-B4B6-09CF-5E2A-F2B7204D8251}"/>
              </a:ext>
            </a:extLst>
          </p:cNvPr>
          <p:cNvSpPr/>
          <p:nvPr/>
        </p:nvSpPr>
        <p:spPr>
          <a:xfrm>
            <a:off x="505822" y="7000566"/>
            <a:ext cx="15190514" cy="1286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40000"/>
              </a:lnSpc>
            </a:pPr>
            <a:r>
              <a:rPr lang="en-US" sz="1700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Особенности конструкции вагона мод. 15-3217-01:</a:t>
            </a:r>
            <a:endParaRPr lang="en-US" sz="1700" dirty="0">
              <a:latin typeface="Century Gothic" panose="020B0502020202020204" pitchFamily="34" charset="0"/>
            </a:endParaRPr>
          </a:p>
          <a:p>
            <a:pPr>
              <a:lnSpc>
                <a:spcPct val="140000"/>
              </a:lnSpc>
              <a:spcBef>
                <a:spcPts val="400"/>
              </a:spcBef>
            </a:pPr>
            <a:r>
              <a:rPr lang="en-US" sz="17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В вагоне мод. 15-3217-01 при изготовлении применяется тележка, оборудованная комплектом износостойких элементов и фрикционных клиньев по проекту 1699.00.000 по ТУ 32 ЦВ 052-2018, что позволяет достичь увеличенных межремонтных интервалов</a:t>
            </a:r>
            <a:endParaRPr lang="en-US" sz="1700" dirty="0">
              <a:latin typeface="Century Gothic" panose="020B0502020202020204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BB36FAD-97DD-EDA6-B920-D0B0E01F2D35}"/>
              </a:ext>
            </a:extLst>
          </p:cNvPr>
          <p:cNvGrpSpPr/>
          <p:nvPr/>
        </p:nvGrpSpPr>
        <p:grpSpPr>
          <a:xfrm>
            <a:off x="508000" y="1546835"/>
            <a:ext cx="15146480" cy="5199386"/>
            <a:chOff x="508000" y="1624109"/>
            <a:chExt cx="15146480" cy="5199386"/>
          </a:xfrm>
        </p:grpSpPr>
        <p:sp>
          <p:nvSpPr>
            <p:cNvPr id="6" name="Text 4">
              <a:extLst>
                <a:ext uri="{FF2B5EF4-FFF2-40B4-BE49-F238E27FC236}">
                  <a16:creationId xmlns:a16="http://schemas.microsoft.com/office/drawing/2014/main" id="{10747476-0575-A82D-DC92-771F88FD3DF9}"/>
                </a:ext>
              </a:extLst>
            </p:cNvPr>
            <p:cNvSpPr/>
            <p:nvPr/>
          </p:nvSpPr>
          <p:spPr>
            <a:xfrm>
              <a:off x="544786" y="1624109"/>
              <a:ext cx="4318000" cy="444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00000"/>
                </a:lnSpc>
              </a:pPr>
              <a:r>
                <a:rPr lang="en-US" sz="2200" dirty="0">
                  <a:solidFill>
                    <a:srgbClr val="666666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Модель</a:t>
              </a:r>
              <a:endParaRPr lang="en-US" sz="1600" dirty="0">
                <a:latin typeface="Century Gothic" panose="020B0502020202020204" pitchFamily="34" charset="0"/>
              </a:endParaRPr>
            </a:p>
          </p:txBody>
        </p:sp>
        <p:sp>
          <p:nvSpPr>
            <p:cNvPr id="7" name="Text 5">
              <a:extLst>
                <a:ext uri="{FF2B5EF4-FFF2-40B4-BE49-F238E27FC236}">
                  <a16:creationId xmlns:a16="http://schemas.microsoft.com/office/drawing/2014/main" id="{59F25B80-3CDB-DA1C-9ACA-6F5F7694566F}"/>
                </a:ext>
              </a:extLst>
            </p:cNvPr>
            <p:cNvSpPr/>
            <p:nvPr/>
          </p:nvSpPr>
          <p:spPr>
            <a:xfrm>
              <a:off x="508000" y="2039080"/>
              <a:ext cx="4826000" cy="825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00000"/>
                </a:lnSpc>
              </a:pPr>
              <a:r>
                <a:rPr lang="en-US" sz="5200" b="1" dirty="0">
                  <a:solidFill>
                    <a:srgbClr val="13826F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15-3217</a:t>
              </a:r>
              <a:endParaRPr lang="en-US" sz="1600" dirty="0">
                <a:solidFill>
                  <a:srgbClr val="13826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Shape 6">
              <a:extLst>
                <a:ext uri="{FF2B5EF4-FFF2-40B4-BE49-F238E27FC236}">
                  <a16:creationId xmlns:a16="http://schemas.microsoft.com/office/drawing/2014/main" id="{D2B3FC78-F5D3-702F-3072-1D0738146AEE}"/>
                </a:ext>
              </a:extLst>
            </p:cNvPr>
            <p:cNvSpPr/>
            <p:nvPr/>
          </p:nvSpPr>
          <p:spPr>
            <a:xfrm>
              <a:off x="571500" y="311858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66688" y="71438"/>
                  </a:moveTo>
                  <a:cubicBezTo>
                    <a:pt x="166688" y="58295"/>
                    <a:pt x="177358" y="47625"/>
                    <a:pt x="190500" y="47625"/>
                  </a:cubicBezTo>
                  <a:cubicBezTo>
                    <a:pt x="203642" y="47625"/>
                    <a:pt x="214313" y="58295"/>
                    <a:pt x="214313" y="71437"/>
                  </a:cubicBezTo>
                  <a:cubicBezTo>
                    <a:pt x="214313" y="84580"/>
                    <a:pt x="203642" y="95250"/>
                    <a:pt x="190500" y="95250"/>
                  </a:cubicBezTo>
                  <a:cubicBezTo>
                    <a:pt x="177358" y="95250"/>
                    <a:pt x="166688" y="84580"/>
                    <a:pt x="166688" y="71438"/>
                  </a:cubicBezTo>
                  <a:close/>
                  <a:moveTo>
                    <a:pt x="257845" y="95250"/>
                  </a:moveTo>
                  <a:cubicBezTo>
                    <a:pt x="260449" y="87809"/>
                    <a:pt x="261938" y="79772"/>
                    <a:pt x="261938" y="71438"/>
                  </a:cubicBezTo>
                  <a:cubicBezTo>
                    <a:pt x="261938" y="31998"/>
                    <a:pt x="229939" y="0"/>
                    <a:pt x="190500" y="0"/>
                  </a:cubicBezTo>
                  <a:cubicBezTo>
                    <a:pt x="151061" y="0"/>
                    <a:pt x="119063" y="31998"/>
                    <a:pt x="119063" y="71438"/>
                  </a:cubicBezTo>
                  <a:cubicBezTo>
                    <a:pt x="119063" y="79772"/>
                    <a:pt x="120476" y="87809"/>
                    <a:pt x="123155" y="95250"/>
                  </a:cubicBezTo>
                  <a:lnTo>
                    <a:pt x="106933" y="95250"/>
                  </a:lnTo>
                  <a:cubicBezTo>
                    <a:pt x="85874" y="95250"/>
                    <a:pt x="67345" y="109017"/>
                    <a:pt x="61317" y="129183"/>
                  </a:cubicBezTo>
                  <a:lnTo>
                    <a:pt x="1786" y="327571"/>
                  </a:lnTo>
                  <a:cubicBezTo>
                    <a:pt x="595" y="331440"/>
                    <a:pt x="0" y="335459"/>
                    <a:pt x="0" y="339477"/>
                  </a:cubicBezTo>
                  <a:cubicBezTo>
                    <a:pt x="0" y="362396"/>
                    <a:pt x="18604" y="381000"/>
                    <a:pt x="41523" y="381000"/>
                  </a:cubicBezTo>
                  <a:lnTo>
                    <a:pt x="339477" y="381000"/>
                  </a:lnTo>
                  <a:cubicBezTo>
                    <a:pt x="362396" y="381000"/>
                    <a:pt x="381000" y="362396"/>
                    <a:pt x="381000" y="339477"/>
                  </a:cubicBezTo>
                  <a:cubicBezTo>
                    <a:pt x="381000" y="335459"/>
                    <a:pt x="380405" y="331440"/>
                    <a:pt x="379214" y="327571"/>
                  </a:cubicBezTo>
                  <a:lnTo>
                    <a:pt x="319683" y="129257"/>
                  </a:lnTo>
                  <a:cubicBezTo>
                    <a:pt x="313655" y="109091"/>
                    <a:pt x="295126" y="95324"/>
                    <a:pt x="274067" y="95324"/>
                  </a:cubicBezTo>
                  <a:lnTo>
                    <a:pt x="257845" y="95324"/>
                  </a:lnTo>
                  <a:close/>
                </a:path>
              </a:pathLst>
            </a:custGeom>
            <a:solidFill>
              <a:srgbClr val="1F476B"/>
            </a:solidFill>
            <a:ln/>
          </p:spPr>
        </p:sp>
        <p:sp>
          <p:nvSpPr>
            <p:cNvPr id="9" name="Text 7">
              <a:extLst>
                <a:ext uri="{FF2B5EF4-FFF2-40B4-BE49-F238E27FC236}">
                  <a16:creationId xmlns:a16="http://schemas.microsoft.com/office/drawing/2014/main" id="{C22D2AF8-6C88-7F90-F056-3FCB6F4DDA76}"/>
                </a:ext>
              </a:extLst>
            </p:cNvPr>
            <p:cNvSpPr/>
            <p:nvPr/>
          </p:nvSpPr>
          <p:spPr>
            <a:xfrm>
              <a:off x="1041400" y="3055080"/>
              <a:ext cx="1651000" cy="444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00000"/>
                </a:lnSpc>
              </a:pPr>
              <a:r>
                <a:rPr lang="en-US" sz="2400" b="1" dirty="0">
                  <a:solidFill>
                    <a:srgbClr val="13826F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67,3 т</a:t>
              </a:r>
              <a:endParaRPr lang="en-US" sz="1600" dirty="0">
                <a:solidFill>
                  <a:srgbClr val="13826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" name="Text 8">
              <a:extLst>
                <a:ext uri="{FF2B5EF4-FFF2-40B4-BE49-F238E27FC236}">
                  <a16:creationId xmlns:a16="http://schemas.microsoft.com/office/drawing/2014/main" id="{C2AC1C6B-D43B-EFAE-BC78-1801BCB201F9}"/>
                </a:ext>
              </a:extLst>
            </p:cNvPr>
            <p:cNvSpPr/>
            <p:nvPr/>
          </p:nvSpPr>
          <p:spPr>
            <a:xfrm>
              <a:off x="1041400" y="3537680"/>
              <a:ext cx="2540000" cy="254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00000"/>
                </a:lnSpc>
              </a:pPr>
              <a:r>
                <a:rPr lang="en-US" sz="1600" dirty="0">
                  <a:solidFill>
                    <a:srgbClr val="666666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грузоподъемность</a:t>
              </a:r>
              <a:endParaRPr lang="en-US" sz="1600" dirty="0">
                <a:latin typeface="Century Gothic" panose="020B0502020202020204" pitchFamily="34" charset="0"/>
              </a:endParaRPr>
            </a:p>
          </p:txBody>
        </p:sp>
        <p:sp>
          <p:nvSpPr>
            <p:cNvPr id="11" name="Shape 9">
              <a:extLst>
                <a:ext uri="{FF2B5EF4-FFF2-40B4-BE49-F238E27FC236}">
                  <a16:creationId xmlns:a16="http://schemas.microsoft.com/office/drawing/2014/main" id="{5F295CE2-96D4-BB72-CF06-26D15F994329}"/>
                </a:ext>
              </a:extLst>
            </p:cNvPr>
            <p:cNvSpPr/>
            <p:nvPr/>
          </p:nvSpPr>
          <p:spPr>
            <a:xfrm>
              <a:off x="3048000" y="311858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cubicBezTo>
                    <a:pt x="0" y="85360"/>
                    <a:pt x="85360" y="0"/>
                    <a:pt x="190500" y="0"/>
                  </a:cubicBezTo>
                  <a:cubicBezTo>
                    <a:pt x="295640" y="0"/>
                    <a:pt x="381000" y="85360"/>
                    <a:pt x="381000" y="190500"/>
                  </a:cubicBezTo>
                  <a:cubicBezTo>
                    <a:pt x="381000" y="295640"/>
                    <a:pt x="295640" y="381000"/>
                    <a:pt x="190500" y="381000"/>
                  </a:cubicBezTo>
                  <a:cubicBezTo>
                    <a:pt x="85360" y="381000"/>
                    <a:pt x="0" y="295640"/>
                    <a:pt x="0" y="190500"/>
                  </a:cubicBezTo>
                  <a:close/>
                  <a:moveTo>
                    <a:pt x="238125" y="261938"/>
                  </a:moveTo>
                  <a:cubicBezTo>
                    <a:pt x="238125" y="241920"/>
                    <a:pt x="225847" y="224805"/>
                    <a:pt x="208359" y="217810"/>
                  </a:cubicBezTo>
                  <a:lnTo>
                    <a:pt x="208359" y="89297"/>
                  </a:lnTo>
                  <a:cubicBezTo>
                    <a:pt x="208359" y="79400"/>
                    <a:pt x="200397" y="71438"/>
                    <a:pt x="190500" y="71438"/>
                  </a:cubicBezTo>
                  <a:cubicBezTo>
                    <a:pt x="180603" y="71438"/>
                    <a:pt x="172641" y="79400"/>
                    <a:pt x="172641" y="89297"/>
                  </a:cubicBezTo>
                  <a:lnTo>
                    <a:pt x="172641" y="217810"/>
                  </a:lnTo>
                  <a:cubicBezTo>
                    <a:pt x="155153" y="224879"/>
                    <a:pt x="142875" y="241995"/>
                    <a:pt x="142875" y="261938"/>
                  </a:cubicBezTo>
                  <a:cubicBezTo>
                    <a:pt x="142875" y="288206"/>
                    <a:pt x="164232" y="309563"/>
                    <a:pt x="190500" y="309563"/>
                  </a:cubicBezTo>
                  <a:cubicBezTo>
                    <a:pt x="216768" y="309563"/>
                    <a:pt x="238125" y="288206"/>
                    <a:pt x="238125" y="261938"/>
                  </a:cubicBezTo>
                  <a:close/>
                  <a:moveTo>
                    <a:pt x="107156" y="130969"/>
                  </a:moveTo>
                  <a:cubicBezTo>
                    <a:pt x="120299" y="130969"/>
                    <a:pt x="130969" y="120299"/>
                    <a:pt x="130969" y="107156"/>
                  </a:cubicBezTo>
                  <a:cubicBezTo>
                    <a:pt x="130969" y="94014"/>
                    <a:pt x="120299" y="83344"/>
                    <a:pt x="107156" y="83344"/>
                  </a:cubicBezTo>
                  <a:cubicBezTo>
                    <a:pt x="94014" y="83344"/>
                    <a:pt x="83344" y="94014"/>
                    <a:pt x="83344" y="107156"/>
                  </a:cubicBezTo>
                  <a:cubicBezTo>
                    <a:pt x="83344" y="120299"/>
                    <a:pt x="94014" y="130969"/>
                    <a:pt x="107156" y="130969"/>
                  </a:cubicBezTo>
                  <a:close/>
                  <a:moveTo>
                    <a:pt x="95250" y="190500"/>
                  </a:moveTo>
                  <a:cubicBezTo>
                    <a:pt x="95250" y="177358"/>
                    <a:pt x="84580" y="166688"/>
                    <a:pt x="71438" y="166688"/>
                  </a:cubicBezTo>
                  <a:cubicBezTo>
                    <a:pt x="58295" y="166688"/>
                    <a:pt x="47625" y="177358"/>
                    <a:pt x="47625" y="190500"/>
                  </a:cubicBezTo>
                  <a:cubicBezTo>
                    <a:pt x="47625" y="203642"/>
                    <a:pt x="58295" y="214313"/>
                    <a:pt x="71438" y="214313"/>
                  </a:cubicBezTo>
                  <a:cubicBezTo>
                    <a:pt x="84580" y="214313"/>
                    <a:pt x="95250" y="203642"/>
                    <a:pt x="95250" y="190500"/>
                  </a:cubicBezTo>
                  <a:close/>
                  <a:moveTo>
                    <a:pt x="309563" y="214313"/>
                  </a:moveTo>
                  <a:cubicBezTo>
                    <a:pt x="322705" y="214313"/>
                    <a:pt x="333375" y="203642"/>
                    <a:pt x="333375" y="190500"/>
                  </a:cubicBezTo>
                  <a:cubicBezTo>
                    <a:pt x="333375" y="177358"/>
                    <a:pt x="322705" y="166688"/>
                    <a:pt x="309563" y="166688"/>
                  </a:cubicBezTo>
                  <a:cubicBezTo>
                    <a:pt x="296420" y="166688"/>
                    <a:pt x="285750" y="177358"/>
                    <a:pt x="285750" y="190500"/>
                  </a:cubicBezTo>
                  <a:cubicBezTo>
                    <a:pt x="285750" y="203642"/>
                    <a:pt x="296420" y="214313"/>
                    <a:pt x="309563" y="214313"/>
                  </a:cubicBezTo>
                  <a:close/>
                  <a:moveTo>
                    <a:pt x="297656" y="107156"/>
                  </a:moveTo>
                  <a:cubicBezTo>
                    <a:pt x="297656" y="94014"/>
                    <a:pt x="286986" y="83344"/>
                    <a:pt x="273844" y="83344"/>
                  </a:cubicBezTo>
                  <a:cubicBezTo>
                    <a:pt x="260701" y="83344"/>
                    <a:pt x="250031" y="94014"/>
                    <a:pt x="250031" y="107156"/>
                  </a:cubicBezTo>
                  <a:cubicBezTo>
                    <a:pt x="250031" y="120299"/>
                    <a:pt x="260701" y="130969"/>
                    <a:pt x="273844" y="130969"/>
                  </a:cubicBezTo>
                  <a:cubicBezTo>
                    <a:pt x="286986" y="130969"/>
                    <a:pt x="297656" y="120299"/>
                    <a:pt x="297656" y="107156"/>
                  </a:cubicBezTo>
                  <a:close/>
                </a:path>
              </a:pathLst>
            </a:custGeom>
            <a:solidFill>
              <a:srgbClr val="1F476B"/>
            </a:solidFill>
            <a:ln/>
          </p:spPr>
        </p:sp>
        <p:sp>
          <p:nvSpPr>
            <p:cNvPr id="12" name="Text 10">
              <a:extLst>
                <a:ext uri="{FF2B5EF4-FFF2-40B4-BE49-F238E27FC236}">
                  <a16:creationId xmlns:a16="http://schemas.microsoft.com/office/drawing/2014/main" id="{C377F5CC-8777-6471-50E6-8DA97F07F6BF}"/>
                </a:ext>
              </a:extLst>
            </p:cNvPr>
            <p:cNvSpPr/>
            <p:nvPr/>
          </p:nvSpPr>
          <p:spPr>
            <a:xfrm>
              <a:off x="3517900" y="3055080"/>
              <a:ext cx="1905000" cy="444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00000"/>
                </a:lnSpc>
              </a:pPr>
              <a:r>
                <a:rPr lang="en-US" sz="2400" b="1" dirty="0">
                  <a:solidFill>
                    <a:srgbClr val="13826F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86,6 м³</a:t>
              </a:r>
              <a:endParaRPr lang="en-US" sz="1600" dirty="0">
                <a:solidFill>
                  <a:srgbClr val="13826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3" name="Text 11">
              <a:extLst>
                <a:ext uri="{FF2B5EF4-FFF2-40B4-BE49-F238E27FC236}">
                  <a16:creationId xmlns:a16="http://schemas.microsoft.com/office/drawing/2014/main" id="{0BC077F5-9720-5633-0300-574549689DCC}"/>
                </a:ext>
              </a:extLst>
            </p:cNvPr>
            <p:cNvSpPr/>
            <p:nvPr/>
          </p:nvSpPr>
          <p:spPr>
            <a:xfrm>
              <a:off x="3683000" y="3537680"/>
              <a:ext cx="1778000" cy="254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00000"/>
                </a:lnSpc>
              </a:pPr>
              <a:r>
                <a:rPr lang="en-US" sz="1600" dirty="0">
                  <a:solidFill>
                    <a:srgbClr val="666666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объем котла</a:t>
              </a:r>
              <a:endParaRPr lang="en-US" sz="1600" dirty="0">
                <a:latin typeface="Century Gothic" panose="020B0502020202020204" pitchFamily="34" charset="0"/>
              </a:endParaRPr>
            </a:p>
          </p:txBody>
        </p:sp>
        <p:sp>
          <p:nvSpPr>
            <p:cNvPr id="14" name="Shape 12">
              <a:extLst>
                <a:ext uri="{FF2B5EF4-FFF2-40B4-BE49-F238E27FC236}">
                  <a16:creationId xmlns:a16="http://schemas.microsoft.com/office/drawing/2014/main" id="{D8232B33-F84C-44B5-60C7-A868C3FB30C1}"/>
                </a:ext>
              </a:extLst>
            </p:cNvPr>
            <p:cNvSpPr/>
            <p:nvPr/>
          </p:nvSpPr>
          <p:spPr>
            <a:xfrm>
              <a:off x="5524500" y="311858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cubicBezTo>
                    <a:pt x="0" y="85360"/>
                    <a:pt x="85360" y="0"/>
                    <a:pt x="190500" y="0"/>
                  </a:cubicBezTo>
                  <a:cubicBezTo>
                    <a:pt x="295640" y="0"/>
                    <a:pt x="381000" y="85360"/>
                    <a:pt x="381000" y="190500"/>
                  </a:cubicBezTo>
                  <a:cubicBezTo>
                    <a:pt x="381000" y="295640"/>
                    <a:pt x="295640" y="381000"/>
                    <a:pt x="190500" y="381000"/>
                  </a:cubicBezTo>
                  <a:cubicBezTo>
                    <a:pt x="85360" y="381000"/>
                    <a:pt x="0" y="295640"/>
                    <a:pt x="0" y="190500"/>
                  </a:cubicBezTo>
                  <a:close/>
                  <a:moveTo>
                    <a:pt x="214313" y="71438"/>
                  </a:moveTo>
                  <a:cubicBezTo>
                    <a:pt x="214313" y="58295"/>
                    <a:pt x="203642" y="47625"/>
                    <a:pt x="190500" y="47625"/>
                  </a:cubicBezTo>
                  <a:cubicBezTo>
                    <a:pt x="177358" y="47625"/>
                    <a:pt x="166688" y="58295"/>
                    <a:pt x="166688" y="71438"/>
                  </a:cubicBezTo>
                  <a:cubicBezTo>
                    <a:pt x="166688" y="84580"/>
                    <a:pt x="177358" y="95250"/>
                    <a:pt x="190500" y="95250"/>
                  </a:cubicBezTo>
                  <a:cubicBezTo>
                    <a:pt x="203642" y="95250"/>
                    <a:pt x="214313" y="84580"/>
                    <a:pt x="214313" y="71438"/>
                  </a:cubicBezTo>
                  <a:close/>
                  <a:moveTo>
                    <a:pt x="190500" y="309563"/>
                  </a:moveTo>
                  <a:cubicBezTo>
                    <a:pt x="216768" y="309563"/>
                    <a:pt x="238125" y="288206"/>
                    <a:pt x="238125" y="261938"/>
                  </a:cubicBezTo>
                  <a:cubicBezTo>
                    <a:pt x="238125" y="249882"/>
                    <a:pt x="233660" y="238795"/>
                    <a:pt x="226219" y="230460"/>
                  </a:cubicBezTo>
                  <a:lnTo>
                    <a:pt x="277937" y="127099"/>
                  </a:lnTo>
                  <a:cubicBezTo>
                    <a:pt x="282327" y="118244"/>
                    <a:pt x="278755" y="107528"/>
                    <a:pt x="269974" y="103138"/>
                  </a:cubicBezTo>
                  <a:cubicBezTo>
                    <a:pt x="261193" y="98747"/>
                    <a:pt x="250403" y="102319"/>
                    <a:pt x="246013" y="111100"/>
                  </a:cubicBezTo>
                  <a:lnTo>
                    <a:pt x="194295" y="214461"/>
                  </a:lnTo>
                  <a:cubicBezTo>
                    <a:pt x="193030" y="214387"/>
                    <a:pt x="191765" y="214313"/>
                    <a:pt x="190500" y="214313"/>
                  </a:cubicBezTo>
                  <a:cubicBezTo>
                    <a:pt x="164232" y="214313"/>
                    <a:pt x="142875" y="235669"/>
                    <a:pt x="142875" y="261938"/>
                  </a:cubicBezTo>
                  <a:cubicBezTo>
                    <a:pt x="142875" y="288206"/>
                    <a:pt x="164232" y="309563"/>
                    <a:pt x="190500" y="309563"/>
                  </a:cubicBezTo>
                  <a:close/>
                  <a:moveTo>
                    <a:pt x="130969" y="107156"/>
                  </a:moveTo>
                  <a:cubicBezTo>
                    <a:pt x="130969" y="94014"/>
                    <a:pt x="120299" y="83344"/>
                    <a:pt x="107156" y="83344"/>
                  </a:cubicBezTo>
                  <a:cubicBezTo>
                    <a:pt x="94014" y="83344"/>
                    <a:pt x="83344" y="94014"/>
                    <a:pt x="83344" y="107156"/>
                  </a:cubicBezTo>
                  <a:cubicBezTo>
                    <a:pt x="83344" y="120299"/>
                    <a:pt x="94014" y="130969"/>
                    <a:pt x="107156" y="130969"/>
                  </a:cubicBezTo>
                  <a:cubicBezTo>
                    <a:pt x="120299" y="130969"/>
                    <a:pt x="130969" y="120299"/>
                    <a:pt x="130969" y="107156"/>
                  </a:cubicBezTo>
                  <a:close/>
                  <a:moveTo>
                    <a:pt x="71438" y="214313"/>
                  </a:moveTo>
                  <a:cubicBezTo>
                    <a:pt x="84580" y="214313"/>
                    <a:pt x="95250" y="203642"/>
                    <a:pt x="95250" y="190500"/>
                  </a:cubicBezTo>
                  <a:cubicBezTo>
                    <a:pt x="95250" y="177358"/>
                    <a:pt x="84580" y="166688"/>
                    <a:pt x="71438" y="166688"/>
                  </a:cubicBezTo>
                  <a:cubicBezTo>
                    <a:pt x="58295" y="166688"/>
                    <a:pt x="47625" y="177358"/>
                    <a:pt x="47625" y="190500"/>
                  </a:cubicBezTo>
                  <a:cubicBezTo>
                    <a:pt x="47625" y="203642"/>
                    <a:pt x="58295" y="214313"/>
                    <a:pt x="71438" y="214313"/>
                  </a:cubicBezTo>
                  <a:close/>
                  <a:moveTo>
                    <a:pt x="333375" y="190500"/>
                  </a:moveTo>
                  <a:cubicBezTo>
                    <a:pt x="333375" y="177358"/>
                    <a:pt x="322705" y="166688"/>
                    <a:pt x="309563" y="166688"/>
                  </a:cubicBezTo>
                  <a:cubicBezTo>
                    <a:pt x="296420" y="166688"/>
                    <a:pt x="285750" y="177358"/>
                    <a:pt x="285750" y="190500"/>
                  </a:cubicBezTo>
                  <a:cubicBezTo>
                    <a:pt x="285750" y="203642"/>
                    <a:pt x="296420" y="214313"/>
                    <a:pt x="309563" y="214313"/>
                  </a:cubicBezTo>
                  <a:cubicBezTo>
                    <a:pt x="322705" y="214313"/>
                    <a:pt x="333375" y="203642"/>
                    <a:pt x="333375" y="190500"/>
                  </a:cubicBezTo>
                  <a:close/>
                </a:path>
              </a:pathLst>
            </a:custGeom>
            <a:solidFill>
              <a:srgbClr val="1F476B"/>
            </a:solidFill>
            <a:ln/>
          </p:spPr>
        </p:sp>
        <p:sp>
          <p:nvSpPr>
            <p:cNvPr id="15" name="Text 13">
              <a:extLst>
                <a:ext uri="{FF2B5EF4-FFF2-40B4-BE49-F238E27FC236}">
                  <a16:creationId xmlns:a16="http://schemas.microsoft.com/office/drawing/2014/main" id="{EFB2E349-DB8C-7378-0E4A-8AF293A3025F}"/>
                </a:ext>
              </a:extLst>
            </p:cNvPr>
            <p:cNvSpPr/>
            <p:nvPr/>
          </p:nvSpPr>
          <p:spPr>
            <a:xfrm>
              <a:off x="5994400" y="3055080"/>
              <a:ext cx="2032000" cy="444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00000"/>
                </a:lnSpc>
              </a:pPr>
              <a:r>
                <a:rPr lang="en-US" sz="2400" b="1" dirty="0">
                  <a:solidFill>
                    <a:srgbClr val="13826F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0,15 МПа</a:t>
              </a:r>
              <a:endParaRPr lang="en-US" sz="1600" dirty="0">
                <a:solidFill>
                  <a:srgbClr val="13826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Text 14">
              <a:extLst>
                <a:ext uri="{FF2B5EF4-FFF2-40B4-BE49-F238E27FC236}">
                  <a16:creationId xmlns:a16="http://schemas.microsoft.com/office/drawing/2014/main" id="{1FCD8FC0-E6D1-BEA0-F2CA-CABB2532A4DB}"/>
                </a:ext>
              </a:extLst>
            </p:cNvPr>
            <p:cNvSpPr/>
            <p:nvPr/>
          </p:nvSpPr>
          <p:spPr>
            <a:xfrm>
              <a:off x="5994400" y="3537680"/>
              <a:ext cx="2476500" cy="254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00000"/>
                </a:lnSpc>
              </a:pPr>
              <a:r>
                <a:rPr lang="en-US" sz="1600" dirty="0">
                  <a:solidFill>
                    <a:srgbClr val="666666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рабочее давление</a:t>
              </a:r>
              <a:endParaRPr lang="en-US" sz="1600" dirty="0">
                <a:latin typeface="Century Gothic" panose="020B0502020202020204" pitchFamily="34" charset="0"/>
              </a:endParaRPr>
            </a:p>
          </p:txBody>
        </p:sp>
        <p:sp>
          <p:nvSpPr>
            <p:cNvPr id="17" name="Text 15">
              <a:extLst>
                <a:ext uri="{FF2B5EF4-FFF2-40B4-BE49-F238E27FC236}">
                  <a16:creationId xmlns:a16="http://schemas.microsoft.com/office/drawing/2014/main" id="{8E0AFF04-C2E6-A416-C86C-95DCF9FA11A6}"/>
                </a:ext>
              </a:extLst>
            </p:cNvPr>
            <p:cNvSpPr/>
            <p:nvPr/>
          </p:nvSpPr>
          <p:spPr>
            <a:xfrm>
              <a:off x="508000" y="4140986"/>
              <a:ext cx="7518400" cy="255551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ct val="140000"/>
                </a:lnSpc>
              </a:pPr>
              <a:r>
                <a:rPr lang="en-US" sz="1700" dirty="0" err="1">
                  <a:solidFill>
                    <a:srgbClr val="333333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Вагон</a:t>
              </a:r>
              <a:r>
                <a:rPr lang="ru-RU" sz="1700" dirty="0">
                  <a:solidFill>
                    <a:srgbClr val="333333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ы</a:t>
              </a:r>
              <a:r>
                <a:rPr lang="en-US" sz="1700" dirty="0">
                  <a:solidFill>
                    <a:srgbClr val="333333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-</a:t>
              </a:r>
              <a:r>
                <a:rPr lang="en-US" sz="1700" dirty="0" err="1">
                  <a:solidFill>
                    <a:srgbClr val="333333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цистерн</a:t>
              </a:r>
              <a:r>
                <a:rPr lang="ru-RU" sz="1700" dirty="0">
                  <a:solidFill>
                    <a:srgbClr val="333333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ы</a:t>
              </a:r>
              <a:r>
                <a:rPr lang="en-US" sz="1700" dirty="0">
                  <a:solidFill>
                    <a:srgbClr val="333333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 моделей 15-3217 и 15-3217-01 предназначена для транспортировки нефтепродуктов по железным дорогам колеи 1520 </a:t>
              </a:r>
              <a:r>
                <a:rPr lang="en-US" sz="1700" dirty="0" err="1">
                  <a:solidFill>
                    <a:srgbClr val="333333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мм</a:t>
              </a:r>
              <a:r>
                <a:rPr lang="ru-RU" sz="1700" dirty="0">
                  <a:solidFill>
                    <a:srgbClr val="333333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.</a:t>
              </a:r>
              <a:endParaRPr lang="en-US" sz="1700" dirty="0">
                <a:latin typeface="Century Gothic" panose="020B0502020202020204" pitchFamily="34" charset="0"/>
              </a:endParaRPr>
            </a:p>
            <a:p>
              <a:pPr>
                <a:lnSpc>
                  <a:spcPct val="140000"/>
                </a:lnSpc>
                <a:spcBef>
                  <a:spcPts val="600"/>
                </a:spcBef>
              </a:pPr>
              <a:r>
                <a:rPr lang="en-US" sz="1700" dirty="0">
                  <a:solidFill>
                    <a:srgbClr val="333333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Конструкционная скорость: </a:t>
              </a:r>
              <a:r>
                <a:rPr lang="en-US" sz="1700" b="1" dirty="0">
                  <a:solidFill>
                    <a:srgbClr val="333333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120 км/ч</a:t>
              </a:r>
              <a:r>
                <a:rPr lang="en-US" sz="1700" dirty="0">
                  <a:solidFill>
                    <a:srgbClr val="333333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. Модель тележки: </a:t>
              </a:r>
              <a:r>
                <a:rPr lang="en-US" sz="1700" b="1" dirty="0">
                  <a:solidFill>
                    <a:srgbClr val="333333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18-6782</a:t>
              </a:r>
              <a:r>
                <a:rPr lang="en-US" sz="1700" dirty="0">
                  <a:solidFill>
                    <a:srgbClr val="333333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. </a:t>
              </a:r>
              <a:endParaRPr lang="ru-RU" sz="17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endParaRPr>
            </a:p>
            <a:p>
              <a:pPr>
                <a:lnSpc>
                  <a:spcPct val="140000"/>
                </a:lnSpc>
                <a:spcBef>
                  <a:spcPts val="600"/>
                </a:spcBef>
              </a:pPr>
              <a:r>
                <a:rPr lang="en-US" sz="1700" dirty="0" err="1">
                  <a:solidFill>
                    <a:srgbClr val="333333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Код</a:t>
              </a:r>
              <a:r>
                <a:rPr lang="en-US" sz="1700" dirty="0">
                  <a:solidFill>
                    <a:srgbClr val="333333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 СМГС: </a:t>
              </a:r>
              <a:r>
                <a:rPr lang="en-US" sz="1700" b="1" dirty="0">
                  <a:solidFill>
                    <a:srgbClr val="333333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L1,5BN</a:t>
              </a:r>
              <a:endParaRPr lang="en-US" sz="1700" dirty="0">
                <a:latin typeface="Century Gothic" panose="020B0502020202020204" pitchFamily="34" charset="0"/>
              </a:endParaRPr>
            </a:p>
            <a:p>
              <a:pPr>
                <a:lnSpc>
                  <a:spcPct val="140000"/>
                </a:lnSpc>
                <a:spcBef>
                  <a:spcPts val="600"/>
                </a:spcBef>
              </a:pPr>
              <a:r>
                <a:rPr lang="en-US" sz="1700" dirty="0">
                  <a:solidFill>
                    <a:srgbClr val="333333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Вагон пригоден для эксплуатации без ограничений по всей сети железных дорог колеи 1520 мм</a:t>
              </a:r>
              <a:endParaRPr lang="en-US" sz="1700" dirty="0">
                <a:latin typeface="Century Gothic" panose="020B0502020202020204" pitchFamily="34" charset="0"/>
              </a:endParaRP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419986E6-AF66-8324-FCB1-E715EE1A7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70900" y="2422266"/>
              <a:ext cx="7183580" cy="4274230"/>
            </a:xfrm>
            <a:prstGeom prst="rect">
              <a:avLst/>
            </a:prstGeom>
          </p:spPr>
        </p:pic>
        <p:sp>
          <p:nvSpPr>
            <p:cNvPr id="2" name="Shape 2">
              <a:extLst>
                <a:ext uri="{FF2B5EF4-FFF2-40B4-BE49-F238E27FC236}">
                  <a16:creationId xmlns:a16="http://schemas.microsoft.com/office/drawing/2014/main" id="{97DB4921-4373-AD78-E326-80E0EE29B38B}"/>
                </a:ext>
              </a:extLst>
            </p:cNvPr>
            <p:cNvSpPr/>
            <p:nvPr/>
          </p:nvSpPr>
          <p:spPr>
            <a:xfrm>
              <a:off x="8470900" y="6607596"/>
              <a:ext cx="7183580" cy="215899"/>
            </a:xfrm>
            <a:prstGeom prst="rect">
              <a:avLst/>
            </a:prstGeom>
            <a:solidFill>
              <a:srgbClr val="00486F"/>
            </a:solidFill>
            <a:ln/>
          </p:spPr>
        </p:sp>
      </p:grpSp>
    </p:spTree>
    <p:extLst>
      <p:ext uri="{BB962C8B-B14F-4D97-AF65-F5344CB8AC3E}">
        <p14:creationId xmlns:p14="http://schemas.microsoft.com/office/powerpoint/2010/main" val="398360052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503054" y="426761"/>
            <a:ext cx="12752946" cy="635000"/>
          </a:xfrm>
          <a:prstGeom prst="rect">
            <a:avLst/>
          </a:prstGeom>
          <a:solidFill>
            <a:srgbClr val="00486F"/>
          </a:solidFill>
          <a:ln/>
        </p:spPr>
      </p:sp>
      <p:sp>
        <p:nvSpPr>
          <p:cNvPr id="5" name="Text 3"/>
          <p:cNvSpPr/>
          <p:nvPr/>
        </p:nvSpPr>
        <p:spPr>
          <a:xfrm>
            <a:off x="10135672" y="426761"/>
            <a:ext cx="5739327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600" b="1" dirty="0">
                <a:solidFill>
                  <a:srgbClr val="FFFFFF"/>
                </a:solidFill>
                <a:latin typeface="Century Gothic" panose="020B0502020202020204" pitchFamily="34" charset="0"/>
                <a:cs typeface="Calibri" pitchFamily="34" charset="-120"/>
              </a:rPr>
              <a:t>ТЕХНИЧЕСКИЕ ХАРАКТЕРИСТИКИ</a:t>
            </a:r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572125"/>
              </p:ext>
            </p:extLst>
          </p:nvPr>
        </p:nvGraphicFramePr>
        <p:xfrm>
          <a:off x="381000" y="1579479"/>
          <a:ext cx="7493000" cy="4086182"/>
        </p:xfrm>
        <a:graphic>
          <a:graphicData uri="http://schemas.openxmlformats.org/drawingml/2006/table">
            <a:tbl>
              <a:tblPr/>
              <a:tblGrid>
                <a:gridCol w="4121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1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982">
                <a:tc>
                  <a:txBody>
                    <a:bodyPr/>
                    <a:lstStyle/>
                    <a:p>
                      <a:pPr algn="l"/>
                      <a:r>
                        <a:rPr lang="en-US" sz="1800" b="1" u="none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Параметр</a:t>
                      </a:r>
                      <a:endParaRPr lang="en-US" sz="18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826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u="none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Значение</a:t>
                      </a:r>
                      <a:endParaRPr lang="en-US" sz="18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82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Грузоподъемность, т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67,3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Масса тары (мин./макс.), т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25,5 / 26,7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Объем котла полный, м³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86,6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Диаметр котла внутренний,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3 200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База вагона,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7 800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Длина по осям автосцепок,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12 020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Длина по концевым балкам,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10 800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Ширина максимальная,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3 277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Высота максимальная,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3 776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Высота оси автосцепки,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1 040-1 080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Макс. плотность груза, т/м³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0,971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9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Макс. нагрузка на колесную пару, кН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230,5 (23,5 тс)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1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533649"/>
              </p:ext>
            </p:extLst>
          </p:nvPr>
        </p:nvGraphicFramePr>
        <p:xfrm>
          <a:off x="381000" y="5667536"/>
          <a:ext cx="7493000" cy="2476504"/>
        </p:xfrm>
        <a:graphic>
          <a:graphicData uri="http://schemas.openxmlformats.org/drawingml/2006/table">
            <a:tbl>
              <a:tblPr/>
              <a:tblGrid>
                <a:gridCol w="4121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1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563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Давление рабочее, МПа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0,15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563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Давление расчетное, МПа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0,38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563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Давление испытательное, МПа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0,53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563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Давление настройки клапана, МПа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0,15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563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Настройка впускного клапана, МПа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0,0125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563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Калибровочный тип котла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117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563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Номинальная длина котла,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11 400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563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Количество осей, шт.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381000" y="8636000"/>
            <a:ext cx="15494000" cy="0"/>
          </a:xfrm>
          <a:prstGeom prst="straightConnector1">
            <a:avLst/>
          </a:prstGeom>
          <a:noFill/>
          <a:ln w="12700">
            <a:solidFill>
              <a:srgbClr val="CCCCCC"/>
            </a:solidFill>
            <a:prstDash val="solid"/>
            <a:headEnd type="none"/>
            <a:tailEnd type="none"/>
          </a:ln>
        </p:spPr>
      </p:sp>
      <p:sp>
        <p:nvSpPr>
          <p:cNvPr id="9" name="Text 5"/>
          <p:cNvSpPr/>
          <p:nvPr/>
        </p:nvSpPr>
        <p:spPr>
          <a:xfrm>
            <a:off x="381000" y="8675561"/>
            <a:ext cx="5334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ООО «НТР» | Новотехрейл | </a:t>
            </a:r>
            <a:r>
              <a:rPr lang="en-US" sz="1400" dirty="0" err="1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Вагон-цистерна</a:t>
            </a: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 15-3217</a:t>
            </a:r>
          </a:p>
        </p:txBody>
      </p:sp>
      <p:sp>
        <p:nvSpPr>
          <p:cNvPr id="7" name="Shape 6"/>
          <p:cNvSpPr/>
          <p:nvPr/>
        </p:nvSpPr>
        <p:spPr>
          <a:xfrm>
            <a:off x="8382000" y="4800600"/>
            <a:ext cx="7493000" cy="3343435"/>
          </a:xfrm>
          <a:prstGeom prst="rect">
            <a:avLst/>
          </a:prstGeom>
          <a:solidFill>
            <a:srgbClr val="F5F5F5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2" name="Shape 7"/>
          <p:cNvSpPr/>
          <p:nvPr/>
        </p:nvSpPr>
        <p:spPr>
          <a:xfrm>
            <a:off x="8382000" y="4800600"/>
            <a:ext cx="7493000" cy="508000"/>
          </a:xfrm>
          <a:prstGeom prst="rect">
            <a:avLst/>
          </a:prstGeom>
          <a:solidFill>
            <a:srgbClr val="13826F"/>
          </a:solidFill>
          <a:ln/>
        </p:spPr>
      </p:sp>
      <p:sp>
        <p:nvSpPr>
          <p:cNvPr id="13" name="Text 8"/>
          <p:cNvSpPr/>
          <p:nvPr/>
        </p:nvSpPr>
        <p:spPr>
          <a:xfrm>
            <a:off x="8572500" y="4800600"/>
            <a:ext cx="7112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СРОК СЛУЖБЫ И РЕМОНТЫ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8572500" y="5497458"/>
            <a:ext cx="7112000" cy="2483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</a:pPr>
            <a:r>
              <a:rPr lang="en-US" sz="1600" b="1" dirty="0">
                <a:solidFill>
                  <a:srgbClr val="0048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Назначенный срок службы:</a:t>
            </a: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 32 года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15000"/>
              </a:lnSpc>
              <a:spcBef>
                <a:spcPts val="800"/>
              </a:spcBef>
            </a:pPr>
            <a:r>
              <a:rPr lang="en-US" sz="1600" b="1" dirty="0">
                <a:solidFill>
                  <a:srgbClr val="00486F"/>
                </a:solidFill>
                <a:latin typeface="Century Gothic" panose="020B0502020202020204" pitchFamily="34" charset="0"/>
                <a:cs typeface="Calibri" pitchFamily="34" charset="-120"/>
              </a:rPr>
              <a:t>Капитальный </a:t>
            </a:r>
            <a:r>
              <a:rPr lang="en-US" sz="1600" b="1" dirty="0" err="1">
                <a:solidFill>
                  <a:srgbClr val="00486F"/>
                </a:solidFill>
                <a:latin typeface="Century Gothic" panose="020B0502020202020204" pitchFamily="34" charset="0"/>
                <a:cs typeface="Calibri" pitchFamily="34" charset="-120"/>
              </a:rPr>
              <a:t>ремонт</a:t>
            </a:r>
            <a:r>
              <a:rPr lang="en-US" sz="1600" b="1" dirty="0">
                <a:solidFill>
                  <a:srgbClr val="00486F"/>
                </a:solidFill>
                <a:latin typeface="Century Gothic" panose="020B0502020202020204" pitchFamily="34" charset="0"/>
                <a:cs typeface="Calibri" pitchFamily="34" charset="-120"/>
              </a:rPr>
              <a:t>:</a:t>
            </a:r>
          </a:p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• После постройки: </a:t>
            </a:r>
            <a:r>
              <a:rPr lang="en-US" sz="1600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13 лет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• После капитального ремонта: </a:t>
            </a:r>
            <a:r>
              <a:rPr lang="en-US" sz="1600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12 лет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15000"/>
              </a:lnSpc>
              <a:spcBef>
                <a:spcPts val="800"/>
              </a:spcBef>
            </a:pPr>
            <a:r>
              <a:rPr lang="en-US" sz="1600" b="1" dirty="0">
                <a:solidFill>
                  <a:srgbClr val="00486F"/>
                </a:solidFill>
                <a:latin typeface="Century Gothic" panose="020B0502020202020204" pitchFamily="34" charset="0"/>
                <a:cs typeface="Calibri" pitchFamily="34" charset="-120"/>
              </a:rPr>
              <a:t>Деповской ремонт (комбинированный </a:t>
            </a:r>
            <a:r>
              <a:rPr lang="en-US" sz="1600" b="1" dirty="0" err="1">
                <a:solidFill>
                  <a:srgbClr val="00486F"/>
                </a:solidFill>
                <a:latin typeface="Century Gothic" panose="020B0502020202020204" pitchFamily="34" charset="0"/>
                <a:cs typeface="Calibri" pitchFamily="34" charset="-120"/>
              </a:rPr>
              <a:t>критерий</a:t>
            </a:r>
            <a:r>
              <a:rPr lang="en-US" sz="1600" b="1" dirty="0">
                <a:solidFill>
                  <a:srgbClr val="00486F"/>
                </a:solidFill>
                <a:latin typeface="Century Gothic" panose="020B0502020202020204" pitchFamily="34" charset="0"/>
                <a:cs typeface="Calibri" pitchFamily="34" charset="-120"/>
              </a:rPr>
              <a:t>):</a:t>
            </a:r>
          </a:p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• Первый после постройки: </a:t>
            </a:r>
            <a:r>
              <a:rPr lang="en-US" sz="1600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350 тыс.км (4 года)</a:t>
            </a: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 — мод. 15-3217-01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• После деповского: </a:t>
            </a:r>
            <a:r>
              <a:rPr lang="en-US" sz="1600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350 тыс.км (4 года)</a:t>
            </a: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 — мод. 15-3217-01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• После капитального: </a:t>
            </a:r>
            <a:r>
              <a:rPr lang="en-US" sz="1600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160 тыс.км (3 года)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5DEA546-B10D-56C8-058D-DB97C09090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94" t="9856" r="1634" b="5781"/>
          <a:stretch>
            <a:fillRect/>
          </a:stretch>
        </p:blipFill>
        <p:spPr>
          <a:xfrm>
            <a:off x="9337248" y="1651001"/>
            <a:ext cx="5582503" cy="3060000"/>
          </a:xfrm>
          <a:prstGeom prst="rect">
            <a:avLst/>
          </a:prstGeom>
        </p:spPr>
      </p:pic>
      <p:pic>
        <p:nvPicPr>
          <p:cNvPr id="2" name="Image 0" descr="https://kimi-img.moonshot.cn/pub/slides/okc/sudvgfiqleroa/mnt/agents/output/converted_sug/images/image_1.png">
            <a:extLst>
              <a:ext uri="{FF2B5EF4-FFF2-40B4-BE49-F238E27FC236}">
                <a16:creationId xmlns:a16="http://schemas.microsoft.com/office/drawing/2014/main" id="{DF0338FB-A685-0FD2-5353-2DF661A469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193" b="4193"/>
          <a:stretch/>
        </p:blipFill>
        <p:spPr>
          <a:xfrm>
            <a:off x="345966" y="392660"/>
            <a:ext cx="2374900" cy="6731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3515932" y="430760"/>
            <a:ext cx="12740068" cy="635000"/>
          </a:xfrm>
          <a:prstGeom prst="rect">
            <a:avLst/>
          </a:prstGeom>
          <a:solidFill>
            <a:srgbClr val="00486F"/>
          </a:solidFill>
          <a:ln/>
        </p:spPr>
      </p:sp>
      <p:sp>
        <p:nvSpPr>
          <p:cNvPr id="5" name="Text 3"/>
          <p:cNvSpPr/>
          <p:nvPr/>
        </p:nvSpPr>
        <p:spPr>
          <a:xfrm>
            <a:off x="8255358" y="430760"/>
            <a:ext cx="10414358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600" b="1" dirty="0">
                <a:solidFill>
                  <a:srgbClr val="FFFFFF"/>
                </a:solidFill>
                <a:latin typeface="Century Gothic" panose="020B0502020202020204" pitchFamily="34" charset="0"/>
                <a:cs typeface="Calibri" pitchFamily="34" charset="-120"/>
              </a:rPr>
              <a:t>ПЕРЕЧЕНЬ РАЗРЕШЕННЫХ К ПЕРЕВОЗКЕ ГРУЗОВ</a:t>
            </a:r>
          </a:p>
        </p:txBody>
      </p:sp>
      <p:sp>
        <p:nvSpPr>
          <p:cNvPr id="6" name="Shape 4"/>
          <p:cNvSpPr/>
          <p:nvPr/>
        </p:nvSpPr>
        <p:spPr>
          <a:xfrm>
            <a:off x="381000" y="8636000"/>
            <a:ext cx="15494000" cy="0"/>
          </a:xfrm>
          <a:prstGeom prst="straightConnector1">
            <a:avLst/>
          </a:prstGeom>
          <a:noFill/>
          <a:ln w="12700">
            <a:solidFill>
              <a:srgbClr val="CCCCCC"/>
            </a:solidFill>
            <a:prstDash val="solid"/>
            <a:headEnd type="none"/>
            <a:tailEnd type="none"/>
          </a:ln>
        </p:spPr>
      </p:sp>
      <p:graphicFrame>
        <p:nvGraphicFramePr>
          <p:cNvPr id="11" name="Table 0">
            <a:extLst>
              <a:ext uri="{FF2B5EF4-FFF2-40B4-BE49-F238E27FC236}">
                <a16:creationId xmlns:a16="http://schemas.microsoft.com/office/drawing/2014/main" id="{7CB75A97-DF5A-DCB4-1954-0B43B92E49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056793"/>
              </p:ext>
            </p:extLst>
          </p:nvPr>
        </p:nvGraphicFramePr>
        <p:xfrm>
          <a:off x="381000" y="1400405"/>
          <a:ext cx="15494000" cy="7109472"/>
        </p:xfrm>
        <a:graphic>
          <a:graphicData uri="http://schemas.openxmlformats.org/drawingml/2006/table">
            <a:tbl>
              <a:tblPr/>
              <a:tblGrid>
                <a:gridCol w="5079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7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17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72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u="none" kern="1200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Наименование груза</a:t>
                      </a:r>
                      <a:endParaRPr lang="en-US" sz="1800" b="1" u="none" kern="12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826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u="none" kern="1200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Наименование груза</a:t>
                      </a:r>
                      <a:endParaRPr lang="en-US" sz="1800" b="1" u="none" kern="12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826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u="none" kern="1200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Наименование груза</a:t>
                      </a:r>
                      <a:endParaRPr lang="en-US" sz="1800" b="1" u="none" kern="1200" dirty="0">
                        <a:solidFill>
                          <a:srgbClr val="FFFFFF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82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Автол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автомобильное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трансформаторное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Алкилбензин (алкилат)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веретенное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турбинное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Бензин авиационный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Масла и смазки минеральные (нефтяные)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Масла минеральные, темные, не поименованные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Бензин для промышленных целей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минеральное нефтяное АГМ-10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моторное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Бензин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ойтисиковое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нефтяное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Бензин моторный (автомобильный) неэтилированный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для паровых машин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Остатки нефтяные типа К-1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Бензин растворитель для лакокрасочной промышленности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для швейных машин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Парафины нефтяные жидкие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Бензин сланцевый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Масла индустриальные и </a:t>
                      </a:r>
                      <a:r>
                        <a:rPr lang="en-US" sz="1400" u="none" kern="1200" dirty="0" err="1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моторные</a:t>
                      </a:r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 (МИО, ММО)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Петролатум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Бензин стабильный газовый (газолин)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авиационное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Топливо дизельное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Углеводороды жидкие Н.У.К.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автотракторное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Топливо дизельное с температурой вспышки выше 61°C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Газойль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вазелиновое техническое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Топливо дизельное с температурой вспышки ниже 61°C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Конденсат газовый (конденсат из природного газа)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гидравлическое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Топливо дизельное отработанное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Диспергент нефти ОМ-6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дизельное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Топливо дизельное, не поименованное в алфавите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Дистиллят вакуумный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индустриальное машинное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Топливо для мартеновских печей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Дистилляты газового конденсата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компрессорное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Топливо для реактивных двигателей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Дистилляты масел смазочных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конденсаторное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Топливо маловязкое судовое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Керосин осветительный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осевое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Топливо нефтяное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Керосин тракторный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трансформаторное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Топливо моторное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Керосин-растворитель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турбинное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Топливо Т-1, ТС-1, Т-2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Крепители стержневые КО, УСК-1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Масло нефтяное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Бензин растворитель Галоша, Уайт-спирит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Лигроин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Церезин петролатумный неочищенный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Эфир метилтретбутиловый (МТБЭ)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Мазут топочный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Фракция гексан-гептановая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Мазут нефтяной, не поименованный в алфавите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Фракция гексановая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72262"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Мазут смазочный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u="none" kern="1200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Фракция керосино-газойлевая</a:t>
                      </a:r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u="none" kern="1200" dirty="0">
                        <a:solidFill>
                          <a:srgbClr val="333333"/>
                        </a:solidFill>
                        <a:latin typeface="Century Gothic" panose="020B0502020202020204" pitchFamily="34" charset="0"/>
                        <a:ea typeface="Calibri" charset="0"/>
                        <a:cs typeface="Calibri" pitchFamily="34" charset="-12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pic>
        <p:nvPicPr>
          <p:cNvPr id="2" name="Image 0" descr="https://kimi-img.moonshot.cn/pub/slides/okc/sudvgfiqleroa/mnt/agents/output/converted_sug/images/image_1.png">
            <a:extLst>
              <a:ext uri="{FF2B5EF4-FFF2-40B4-BE49-F238E27FC236}">
                <a16:creationId xmlns:a16="http://schemas.microsoft.com/office/drawing/2014/main" id="{3379E504-8151-D16A-7E38-522BCB824D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93" b="4193"/>
          <a:stretch/>
        </p:blipFill>
        <p:spPr>
          <a:xfrm>
            <a:off x="345966" y="392660"/>
            <a:ext cx="2374900" cy="673100"/>
          </a:xfrm>
          <a:prstGeom prst="rect">
            <a:avLst/>
          </a:prstGeom>
        </p:spPr>
      </p:pic>
      <p:sp>
        <p:nvSpPr>
          <p:cNvPr id="7" name="Text 5">
            <a:extLst>
              <a:ext uri="{FF2B5EF4-FFF2-40B4-BE49-F238E27FC236}">
                <a16:creationId xmlns:a16="http://schemas.microsoft.com/office/drawing/2014/main" id="{EB6363FF-1092-52A3-2D4A-8397734EF333}"/>
              </a:ext>
            </a:extLst>
          </p:cNvPr>
          <p:cNvSpPr/>
          <p:nvPr/>
        </p:nvSpPr>
        <p:spPr>
          <a:xfrm>
            <a:off x="381000" y="8675561"/>
            <a:ext cx="5334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ООО «НТР» | Новотехрейл | </a:t>
            </a:r>
            <a:r>
              <a:rPr lang="en-US" sz="1400" dirty="0" err="1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Вагон-цистерна</a:t>
            </a: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 15-3217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/>
          <p:nvPr/>
        </p:nvSpPr>
        <p:spPr>
          <a:xfrm>
            <a:off x="583424" y="1714500"/>
            <a:ext cx="4445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00" dirty="0">
                <a:solidFill>
                  <a:srgbClr val="666666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Модель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8000" y="2159000"/>
            <a:ext cx="4826000" cy="825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200" b="1" dirty="0">
                <a:solidFill>
                  <a:srgbClr val="13826F"/>
                </a:solidFill>
                <a:latin typeface="Century Gothic" panose="020B0502020202020204" pitchFamily="34" charset="0"/>
                <a:cs typeface="Calibri" pitchFamily="34" charset="-120"/>
              </a:rPr>
              <a:t>15-6758</a:t>
            </a:r>
          </a:p>
        </p:txBody>
      </p:sp>
      <p:sp>
        <p:nvSpPr>
          <p:cNvPr id="8" name="Shape 6"/>
          <p:cNvSpPr/>
          <p:nvPr/>
        </p:nvSpPr>
        <p:spPr>
          <a:xfrm>
            <a:off x="571500" y="3460552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155575" y="66675"/>
                </a:moveTo>
                <a:cubicBezTo>
                  <a:pt x="155575" y="54409"/>
                  <a:pt x="165534" y="44450"/>
                  <a:pt x="177800" y="44450"/>
                </a:cubicBezTo>
                <a:cubicBezTo>
                  <a:pt x="190066" y="44450"/>
                  <a:pt x="200025" y="54409"/>
                  <a:pt x="200025" y="66675"/>
                </a:cubicBezTo>
                <a:cubicBezTo>
                  <a:pt x="200025" y="78941"/>
                  <a:pt x="190066" y="88900"/>
                  <a:pt x="177800" y="88900"/>
                </a:cubicBezTo>
                <a:cubicBezTo>
                  <a:pt x="165534" y="88900"/>
                  <a:pt x="155575" y="78941"/>
                  <a:pt x="155575" y="66675"/>
                </a:cubicBezTo>
                <a:close/>
                <a:moveTo>
                  <a:pt x="240655" y="88900"/>
                </a:moveTo>
                <a:cubicBezTo>
                  <a:pt x="243086" y="81955"/>
                  <a:pt x="244475" y="74454"/>
                  <a:pt x="244475" y="66675"/>
                </a:cubicBezTo>
                <a:cubicBezTo>
                  <a:pt x="244475" y="29865"/>
                  <a:pt x="214610" y="0"/>
                  <a:pt x="177800" y="0"/>
                </a:cubicBezTo>
                <a:cubicBezTo>
                  <a:pt x="140990" y="0"/>
                  <a:pt x="111125" y="29865"/>
                  <a:pt x="111125" y="66675"/>
                </a:cubicBezTo>
                <a:cubicBezTo>
                  <a:pt x="111125" y="74454"/>
                  <a:pt x="112445" y="81955"/>
                  <a:pt x="114945" y="88900"/>
                </a:cubicBezTo>
                <a:lnTo>
                  <a:pt x="99804" y="88900"/>
                </a:lnTo>
                <a:cubicBezTo>
                  <a:pt x="80149" y="88900"/>
                  <a:pt x="62855" y="101749"/>
                  <a:pt x="57229" y="120571"/>
                </a:cubicBezTo>
                <a:lnTo>
                  <a:pt x="1667" y="305733"/>
                </a:lnTo>
                <a:cubicBezTo>
                  <a:pt x="556" y="309344"/>
                  <a:pt x="0" y="313095"/>
                  <a:pt x="0" y="316845"/>
                </a:cubicBezTo>
                <a:cubicBezTo>
                  <a:pt x="0" y="338237"/>
                  <a:pt x="17363" y="355600"/>
                  <a:pt x="38755" y="355600"/>
                </a:cubicBezTo>
                <a:lnTo>
                  <a:pt x="316845" y="355600"/>
                </a:lnTo>
                <a:cubicBezTo>
                  <a:pt x="338237" y="355600"/>
                  <a:pt x="355600" y="338237"/>
                  <a:pt x="355600" y="316845"/>
                </a:cubicBezTo>
                <a:cubicBezTo>
                  <a:pt x="355600" y="313095"/>
                  <a:pt x="355044" y="309344"/>
                  <a:pt x="353933" y="305733"/>
                </a:cubicBezTo>
                <a:lnTo>
                  <a:pt x="298371" y="120640"/>
                </a:lnTo>
                <a:cubicBezTo>
                  <a:pt x="292745" y="101818"/>
                  <a:pt x="275451" y="88969"/>
                  <a:pt x="255796" y="88969"/>
                </a:cubicBezTo>
                <a:lnTo>
                  <a:pt x="240655" y="88969"/>
                </a:lnTo>
                <a:close/>
              </a:path>
            </a:pathLst>
          </a:custGeom>
          <a:solidFill>
            <a:srgbClr val="00486F"/>
          </a:solidFill>
          <a:ln/>
        </p:spPr>
      </p:sp>
      <p:sp>
        <p:nvSpPr>
          <p:cNvPr id="9" name="Text 7"/>
          <p:cNvSpPr/>
          <p:nvPr/>
        </p:nvSpPr>
        <p:spPr>
          <a:xfrm>
            <a:off x="1016000" y="3397052"/>
            <a:ext cx="1651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1382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86,7 м³</a:t>
            </a:r>
            <a:endParaRPr lang="en-US" sz="1600" dirty="0">
              <a:solidFill>
                <a:srgbClr val="13826F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16000" y="3841552"/>
            <a:ext cx="1778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666666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объем котла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943225" y="3460552"/>
            <a:ext cx="311150" cy="355600"/>
          </a:xfrm>
          <a:custGeom>
            <a:avLst/>
            <a:gdLst/>
            <a:ahLst/>
            <a:cxnLst/>
            <a:rect l="l" t="t" r="r" b="b"/>
            <a:pathLst>
              <a:path w="311150" h="355600">
                <a:moveTo>
                  <a:pt x="80982" y="133350"/>
                </a:moveTo>
                <a:cubicBezTo>
                  <a:pt x="78899" y="126335"/>
                  <a:pt x="77788" y="118834"/>
                  <a:pt x="77788" y="111125"/>
                </a:cubicBezTo>
                <a:cubicBezTo>
                  <a:pt x="77788" y="68134"/>
                  <a:pt x="112584" y="33337"/>
                  <a:pt x="155575" y="33337"/>
                </a:cubicBezTo>
                <a:cubicBezTo>
                  <a:pt x="198566" y="33337"/>
                  <a:pt x="233363" y="68134"/>
                  <a:pt x="233363" y="111125"/>
                </a:cubicBezTo>
                <a:cubicBezTo>
                  <a:pt x="233363" y="118834"/>
                  <a:pt x="232251" y="126335"/>
                  <a:pt x="230168" y="133350"/>
                </a:cubicBezTo>
                <a:lnTo>
                  <a:pt x="180856" y="133350"/>
                </a:lnTo>
                <a:lnTo>
                  <a:pt x="197941" y="102582"/>
                </a:lnTo>
                <a:cubicBezTo>
                  <a:pt x="202386" y="94526"/>
                  <a:pt x="199539" y="84386"/>
                  <a:pt x="191482" y="79941"/>
                </a:cubicBezTo>
                <a:cubicBezTo>
                  <a:pt x="183426" y="75496"/>
                  <a:pt x="173286" y="78343"/>
                  <a:pt x="168841" y="86400"/>
                </a:cubicBezTo>
                <a:lnTo>
                  <a:pt x="142726" y="133419"/>
                </a:lnTo>
                <a:lnTo>
                  <a:pt x="81052" y="133419"/>
                </a:lnTo>
                <a:close/>
                <a:moveTo>
                  <a:pt x="88900" y="22225"/>
                </a:moveTo>
                <a:lnTo>
                  <a:pt x="44450" y="22225"/>
                </a:lnTo>
                <a:cubicBezTo>
                  <a:pt x="19933" y="22225"/>
                  <a:pt x="0" y="42158"/>
                  <a:pt x="0" y="66675"/>
                </a:cubicBezTo>
                <a:lnTo>
                  <a:pt x="0" y="288925"/>
                </a:lnTo>
                <a:cubicBezTo>
                  <a:pt x="0" y="313442"/>
                  <a:pt x="19933" y="333375"/>
                  <a:pt x="44450" y="333375"/>
                </a:cubicBezTo>
                <a:lnTo>
                  <a:pt x="266700" y="333375"/>
                </a:lnTo>
                <a:cubicBezTo>
                  <a:pt x="291217" y="333375"/>
                  <a:pt x="311150" y="313442"/>
                  <a:pt x="311150" y="288925"/>
                </a:cubicBezTo>
                <a:lnTo>
                  <a:pt x="311150" y="66675"/>
                </a:lnTo>
                <a:cubicBezTo>
                  <a:pt x="311150" y="42158"/>
                  <a:pt x="291217" y="22225"/>
                  <a:pt x="266700" y="22225"/>
                </a:cubicBezTo>
                <a:lnTo>
                  <a:pt x="222250" y="22225"/>
                </a:lnTo>
                <a:cubicBezTo>
                  <a:pt x="203706" y="8265"/>
                  <a:pt x="180578" y="0"/>
                  <a:pt x="155575" y="0"/>
                </a:cubicBezTo>
                <a:cubicBezTo>
                  <a:pt x="130572" y="0"/>
                  <a:pt x="107444" y="8265"/>
                  <a:pt x="88900" y="22225"/>
                </a:cubicBezTo>
                <a:close/>
              </a:path>
            </a:pathLst>
          </a:custGeom>
          <a:solidFill>
            <a:srgbClr val="00486F"/>
          </a:solidFill>
          <a:ln/>
        </p:spPr>
      </p:sp>
      <p:sp>
        <p:nvSpPr>
          <p:cNvPr id="12" name="Text 10"/>
          <p:cNvSpPr/>
          <p:nvPr/>
        </p:nvSpPr>
        <p:spPr>
          <a:xfrm>
            <a:off x="3365500" y="3397052"/>
            <a:ext cx="1524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1382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54 т</a:t>
            </a:r>
            <a:endParaRPr lang="en-US" sz="1600" dirty="0">
              <a:solidFill>
                <a:srgbClr val="13826F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365500" y="3841552"/>
            <a:ext cx="254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666666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грузоподъемность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588000" y="3460552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0" y="177800"/>
                </a:moveTo>
                <a:cubicBezTo>
                  <a:pt x="0" y="79670"/>
                  <a:pt x="79670" y="0"/>
                  <a:pt x="177800" y="0"/>
                </a:cubicBezTo>
                <a:cubicBezTo>
                  <a:pt x="275930" y="0"/>
                  <a:pt x="355600" y="79670"/>
                  <a:pt x="355600" y="177800"/>
                </a:cubicBezTo>
                <a:cubicBezTo>
                  <a:pt x="355600" y="275930"/>
                  <a:pt x="275930" y="355600"/>
                  <a:pt x="177800" y="355600"/>
                </a:cubicBezTo>
                <a:cubicBezTo>
                  <a:pt x="79670" y="355600"/>
                  <a:pt x="0" y="275930"/>
                  <a:pt x="0" y="177800"/>
                </a:cubicBezTo>
                <a:close/>
                <a:moveTo>
                  <a:pt x="200025" y="66675"/>
                </a:moveTo>
                <a:cubicBezTo>
                  <a:pt x="200025" y="54409"/>
                  <a:pt x="190066" y="44450"/>
                  <a:pt x="177800" y="44450"/>
                </a:cubicBezTo>
                <a:cubicBezTo>
                  <a:pt x="165534" y="44450"/>
                  <a:pt x="155575" y="54409"/>
                  <a:pt x="155575" y="66675"/>
                </a:cubicBezTo>
                <a:cubicBezTo>
                  <a:pt x="155575" y="78941"/>
                  <a:pt x="165534" y="88900"/>
                  <a:pt x="177800" y="88900"/>
                </a:cubicBezTo>
                <a:cubicBezTo>
                  <a:pt x="190066" y="88900"/>
                  <a:pt x="200025" y="78941"/>
                  <a:pt x="200025" y="66675"/>
                </a:cubicBezTo>
                <a:close/>
                <a:moveTo>
                  <a:pt x="177800" y="288925"/>
                </a:moveTo>
                <a:cubicBezTo>
                  <a:pt x="202317" y="288925"/>
                  <a:pt x="222250" y="268992"/>
                  <a:pt x="222250" y="244475"/>
                </a:cubicBezTo>
                <a:cubicBezTo>
                  <a:pt x="222250" y="233224"/>
                  <a:pt x="218083" y="222875"/>
                  <a:pt x="211138" y="215096"/>
                </a:cubicBezTo>
                <a:lnTo>
                  <a:pt x="259407" y="118626"/>
                </a:lnTo>
                <a:cubicBezTo>
                  <a:pt x="263505" y="110361"/>
                  <a:pt x="260171" y="100360"/>
                  <a:pt x="251976" y="96262"/>
                </a:cubicBezTo>
                <a:cubicBezTo>
                  <a:pt x="243780" y="92164"/>
                  <a:pt x="233710" y="95498"/>
                  <a:pt x="229612" y="103694"/>
                </a:cubicBezTo>
                <a:lnTo>
                  <a:pt x="181342" y="200164"/>
                </a:lnTo>
                <a:cubicBezTo>
                  <a:pt x="180161" y="200094"/>
                  <a:pt x="178981" y="200025"/>
                  <a:pt x="177800" y="200025"/>
                </a:cubicBezTo>
                <a:cubicBezTo>
                  <a:pt x="153283" y="200025"/>
                  <a:pt x="133350" y="219958"/>
                  <a:pt x="133350" y="244475"/>
                </a:cubicBezTo>
                <a:cubicBezTo>
                  <a:pt x="133350" y="268992"/>
                  <a:pt x="153283" y="288925"/>
                  <a:pt x="177800" y="288925"/>
                </a:cubicBezTo>
                <a:close/>
                <a:moveTo>
                  <a:pt x="122238" y="100013"/>
                </a:moveTo>
                <a:cubicBezTo>
                  <a:pt x="122238" y="87746"/>
                  <a:pt x="112279" y="77788"/>
                  <a:pt x="100013" y="77788"/>
                </a:cubicBezTo>
                <a:cubicBezTo>
                  <a:pt x="87746" y="77788"/>
                  <a:pt x="77788" y="87746"/>
                  <a:pt x="77788" y="100013"/>
                </a:cubicBezTo>
                <a:cubicBezTo>
                  <a:pt x="77788" y="112279"/>
                  <a:pt x="87746" y="122238"/>
                  <a:pt x="100013" y="122238"/>
                </a:cubicBezTo>
                <a:cubicBezTo>
                  <a:pt x="112279" y="122238"/>
                  <a:pt x="122238" y="112279"/>
                  <a:pt x="122238" y="100013"/>
                </a:cubicBezTo>
                <a:close/>
                <a:moveTo>
                  <a:pt x="66675" y="200025"/>
                </a:moveTo>
                <a:cubicBezTo>
                  <a:pt x="78941" y="200025"/>
                  <a:pt x="88900" y="190066"/>
                  <a:pt x="88900" y="177800"/>
                </a:cubicBezTo>
                <a:cubicBezTo>
                  <a:pt x="88900" y="165534"/>
                  <a:pt x="78941" y="155575"/>
                  <a:pt x="66675" y="155575"/>
                </a:cubicBezTo>
                <a:cubicBezTo>
                  <a:pt x="54409" y="155575"/>
                  <a:pt x="44450" y="165534"/>
                  <a:pt x="44450" y="177800"/>
                </a:cubicBezTo>
                <a:cubicBezTo>
                  <a:pt x="44450" y="190066"/>
                  <a:pt x="54409" y="200025"/>
                  <a:pt x="66675" y="200025"/>
                </a:cubicBezTo>
                <a:close/>
                <a:moveTo>
                  <a:pt x="311150" y="177800"/>
                </a:moveTo>
                <a:cubicBezTo>
                  <a:pt x="311150" y="165534"/>
                  <a:pt x="301191" y="155575"/>
                  <a:pt x="288925" y="155575"/>
                </a:cubicBezTo>
                <a:cubicBezTo>
                  <a:pt x="276659" y="155575"/>
                  <a:pt x="266700" y="165534"/>
                  <a:pt x="266700" y="177800"/>
                </a:cubicBezTo>
                <a:cubicBezTo>
                  <a:pt x="266700" y="190066"/>
                  <a:pt x="276659" y="200025"/>
                  <a:pt x="288925" y="200025"/>
                </a:cubicBezTo>
                <a:cubicBezTo>
                  <a:pt x="301191" y="200025"/>
                  <a:pt x="311150" y="190066"/>
                  <a:pt x="311150" y="177800"/>
                </a:cubicBezTo>
                <a:close/>
              </a:path>
            </a:pathLst>
          </a:custGeom>
          <a:solidFill>
            <a:srgbClr val="00486F"/>
          </a:solidFill>
          <a:ln/>
        </p:spPr>
      </p:sp>
      <p:sp>
        <p:nvSpPr>
          <p:cNvPr id="15" name="Text 13"/>
          <p:cNvSpPr/>
          <p:nvPr/>
        </p:nvSpPr>
        <p:spPr>
          <a:xfrm>
            <a:off x="6032500" y="3397052"/>
            <a:ext cx="2286000" cy="44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1382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2,054 МПа</a:t>
            </a:r>
            <a:endParaRPr lang="en-US" sz="1600" dirty="0">
              <a:solidFill>
                <a:srgbClr val="13826F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032500" y="3841552"/>
            <a:ext cx="254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666666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рабочее давление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571500" y="4775487"/>
            <a:ext cx="7931598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Вагон-цистерна модели </a:t>
            </a:r>
            <a:r>
              <a:rPr lang="en-US" sz="1800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15-6758</a:t>
            </a:r>
            <a:r>
              <a:rPr lang="en-US" sz="18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 предназначена для перевозки сжиженных углеводородных газов по железным дорогам колеи 1520 </a:t>
            </a:r>
            <a:r>
              <a:rPr lang="en-US" sz="1800" dirty="0" err="1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мм</a:t>
            </a:r>
            <a:r>
              <a:rPr lang="ru-RU" sz="18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 без ограничений.</a:t>
            </a:r>
          </a:p>
          <a:p>
            <a:pPr>
              <a:lnSpc>
                <a:spcPct val="140000"/>
              </a:lnSpc>
            </a:pPr>
            <a:endParaRPr lang="en-US" sz="800" dirty="0">
              <a:latin typeface="Century Gothic" panose="020B0502020202020204" pitchFamily="34" charset="0"/>
            </a:endParaRP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Конструкционная скорость: </a:t>
            </a:r>
            <a:r>
              <a:rPr lang="en-US" sz="1800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120 км/ч</a:t>
            </a:r>
            <a:r>
              <a:rPr lang="en-US" sz="18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. Модель тележки: </a:t>
            </a:r>
            <a:r>
              <a:rPr lang="en-US" sz="1800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18-6782</a:t>
            </a:r>
            <a:r>
              <a:rPr lang="en-US" sz="18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ru-RU" sz="1800" dirty="0">
              <a:solidFill>
                <a:srgbClr val="333333"/>
              </a:solidFill>
              <a:latin typeface="Century Gothic" panose="020B0502020202020204" pitchFamily="34" charset="0"/>
              <a:ea typeface="Calibri" pitchFamily="34" charset="-122"/>
              <a:cs typeface="Calibri" pitchFamily="34" charset="-120"/>
            </a:endParaRPr>
          </a:p>
          <a:p>
            <a:pPr>
              <a:lnSpc>
                <a:spcPct val="140000"/>
              </a:lnSpc>
              <a:spcBef>
                <a:spcPts val="600"/>
              </a:spcBef>
            </a:pPr>
            <a:endParaRPr lang="ru-RU" sz="800" dirty="0">
              <a:solidFill>
                <a:srgbClr val="333333"/>
              </a:solidFill>
              <a:latin typeface="Century Gothic" panose="020B0502020202020204" pitchFamily="34" charset="0"/>
              <a:ea typeface="Calibri" pitchFamily="34" charset="-122"/>
              <a:cs typeface="Calibri" pitchFamily="34" charset="-120"/>
            </a:endParaRP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sz="1800" dirty="0" err="1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Климатическое</a:t>
            </a:r>
            <a:r>
              <a:rPr lang="en-US" sz="18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 исполнение: </a:t>
            </a:r>
            <a:r>
              <a:rPr lang="en-US" sz="1800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УХЛ1</a:t>
            </a:r>
            <a:endParaRPr lang="ru-RU" sz="1800" b="1" dirty="0">
              <a:solidFill>
                <a:srgbClr val="333333"/>
              </a:solidFill>
              <a:latin typeface="Century Gothic" panose="020B0502020202020204" pitchFamily="34" charset="0"/>
              <a:ea typeface="Calibri" pitchFamily="34" charset="-122"/>
              <a:cs typeface="Calibri" pitchFamily="34" charset="-120"/>
            </a:endParaRPr>
          </a:p>
          <a:p>
            <a:pPr>
              <a:lnSpc>
                <a:spcPct val="140000"/>
              </a:lnSpc>
              <a:spcBef>
                <a:spcPts val="600"/>
              </a:spcBef>
            </a:pPr>
            <a:endParaRPr lang="en-US" sz="800" dirty="0">
              <a:latin typeface="Century Gothic" panose="020B0502020202020204" pitchFamily="34" charset="0"/>
            </a:endParaRPr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Диапазон температур эксплуатации: от </a:t>
            </a:r>
            <a:r>
              <a:rPr lang="en-US" sz="1800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минус 60</a:t>
            </a:r>
            <a:r>
              <a:rPr lang="en-US" sz="18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 до </a:t>
            </a:r>
            <a:r>
              <a:rPr lang="en-US" sz="1800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плюс 50°C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0" name="Shape 16"/>
          <p:cNvSpPr/>
          <p:nvPr/>
        </p:nvSpPr>
        <p:spPr>
          <a:xfrm>
            <a:off x="381000" y="8636000"/>
            <a:ext cx="15494000" cy="0"/>
          </a:xfrm>
          <a:prstGeom prst="straightConnector1">
            <a:avLst/>
          </a:prstGeom>
          <a:noFill/>
          <a:ln w="12700">
            <a:solidFill>
              <a:srgbClr val="CCCCCC"/>
            </a:solidFill>
            <a:prstDash val="solid"/>
            <a:headEnd type="none"/>
            <a:tailEnd type="none"/>
          </a:ln>
        </p:spPr>
      </p:sp>
      <p:sp>
        <p:nvSpPr>
          <p:cNvPr id="21" name="Text 17"/>
          <p:cNvSpPr/>
          <p:nvPr/>
        </p:nvSpPr>
        <p:spPr>
          <a:xfrm>
            <a:off x="381000" y="8713240"/>
            <a:ext cx="7620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ООО «НТР» | Новотехрейл | </a:t>
            </a:r>
            <a:r>
              <a:rPr lang="en-US" sz="1400" dirty="0" err="1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Вагон-цистерна</a:t>
            </a: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 15-6758</a:t>
            </a:r>
          </a:p>
        </p:txBody>
      </p:sp>
      <p:sp>
        <p:nvSpPr>
          <p:cNvPr id="2" name="Shape 2">
            <a:extLst>
              <a:ext uri="{FF2B5EF4-FFF2-40B4-BE49-F238E27FC236}">
                <a16:creationId xmlns:a16="http://schemas.microsoft.com/office/drawing/2014/main" id="{2254F718-BC24-2A10-DF32-38AADC649FA5}"/>
              </a:ext>
            </a:extLst>
          </p:cNvPr>
          <p:cNvSpPr/>
          <p:nvPr/>
        </p:nvSpPr>
        <p:spPr>
          <a:xfrm>
            <a:off x="3254375" y="430760"/>
            <a:ext cx="13001625" cy="635000"/>
          </a:xfrm>
          <a:prstGeom prst="rect">
            <a:avLst/>
          </a:prstGeom>
          <a:solidFill>
            <a:srgbClr val="00486F"/>
          </a:solidFill>
          <a:ln/>
        </p:spPr>
      </p:sp>
      <p:pic>
        <p:nvPicPr>
          <p:cNvPr id="3" name="Image 0" descr="https://kimi-img.moonshot.cn/pub/slides/okc/sudvgfiqleroa/mnt/agents/output/converted_sug/images/image_1.png">
            <a:extLst>
              <a:ext uri="{FF2B5EF4-FFF2-40B4-BE49-F238E27FC236}">
                <a16:creationId xmlns:a16="http://schemas.microsoft.com/office/drawing/2014/main" id="{E2E6DBEA-F2D0-43E0-D5EB-43002943B0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93" b="4193"/>
          <a:stretch/>
        </p:blipFill>
        <p:spPr>
          <a:xfrm>
            <a:off x="345966" y="392660"/>
            <a:ext cx="2374900" cy="673100"/>
          </a:xfrm>
          <a:prstGeom prst="rect">
            <a:avLst/>
          </a:prstGeom>
        </p:spPr>
      </p:pic>
      <p:sp>
        <p:nvSpPr>
          <p:cNvPr id="5" name="Text 3"/>
          <p:cNvSpPr/>
          <p:nvPr/>
        </p:nvSpPr>
        <p:spPr>
          <a:xfrm>
            <a:off x="3594278" y="430760"/>
            <a:ext cx="12583375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600" b="1" dirty="0">
                <a:solidFill>
                  <a:srgbClr val="FFFFFF"/>
                </a:solidFill>
                <a:latin typeface="Century Gothic" panose="020B0502020202020204" pitchFamily="34" charset="0"/>
                <a:cs typeface="Calibri" pitchFamily="34" charset="-120"/>
              </a:rPr>
              <a:t>ВАГОН-ЦИСТЕРНА ДЛЯ ПЕРЕВОЗКИ СЖИЖЕННЫХ УГЛЕВОДОРОДНЫХ ГАЗОВ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08F86334-1479-DE11-1D11-D1BC72C93AFB}"/>
              </a:ext>
            </a:extLst>
          </p:cNvPr>
          <p:cNvGrpSpPr/>
          <p:nvPr/>
        </p:nvGrpSpPr>
        <p:grpSpPr>
          <a:xfrm>
            <a:off x="9167847" y="1473487"/>
            <a:ext cx="6328177" cy="3302000"/>
            <a:chOff x="1990323" y="4953000"/>
            <a:chExt cx="6328177" cy="3302000"/>
          </a:xfrm>
        </p:grpSpPr>
        <p:pic>
          <p:nvPicPr>
            <p:cNvPr id="18" name="Image 0" descr="https://kimi-img.moonshot.cn/pub/slides/okc/wldqyfo7pvydw/mnt/agents/output/converted_156758/images/image_2.png"/>
            <p:cNvPicPr>
              <a:picLocks noChangeAspect="1"/>
            </p:cNvPicPr>
            <p:nvPr/>
          </p:nvPicPr>
          <p:blipFill>
            <a:blip r:embed="rId4"/>
            <a:srcRect l="6550" t="6450" b="3700"/>
            <a:stretch/>
          </p:blipFill>
          <p:spPr>
            <a:xfrm>
              <a:off x="1990323" y="4953000"/>
              <a:ext cx="6328177" cy="3302000"/>
            </a:xfrm>
            <a:prstGeom prst="rect">
              <a:avLst/>
            </a:prstGeom>
          </p:spPr>
        </p:pic>
        <p:sp>
          <p:nvSpPr>
            <p:cNvPr id="23" name="Shape 2">
              <a:extLst>
                <a:ext uri="{FF2B5EF4-FFF2-40B4-BE49-F238E27FC236}">
                  <a16:creationId xmlns:a16="http://schemas.microsoft.com/office/drawing/2014/main" id="{F557C275-A654-8B14-8889-399B422FD892}"/>
                </a:ext>
              </a:extLst>
            </p:cNvPr>
            <p:cNvSpPr/>
            <p:nvPr/>
          </p:nvSpPr>
          <p:spPr>
            <a:xfrm>
              <a:off x="1990324" y="8044930"/>
              <a:ext cx="6328176" cy="196331"/>
            </a:xfrm>
            <a:prstGeom prst="rect">
              <a:avLst/>
            </a:prstGeom>
            <a:solidFill>
              <a:srgbClr val="00486F"/>
            </a:solidFill>
            <a:ln/>
          </p:spPr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FBB3671E-8D13-A592-39AC-3D0A84E777E9}"/>
              </a:ext>
            </a:extLst>
          </p:cNvPr>
          <p:cNvGrpSpPr/>
          <p:nvPr/>
        </p:nvGrpSpPr>
        <p:grpSpPr>
          <a:xfrm>
            <a:off x="9167848" y="4981459"/>
            <a:ext cx="6328177" cy="3434831"/>
            <a:chOff x="9800822" y="5016500"/>
            <a:chExt cx="6328177" cy="3434831"/>
          </a:xfrm>
        </p:grpSpPr>
        <p:pic>
          <p:nvPicPr>
            <p:cNvPr id="19" name="Image 1" descr="https://kimi-img.moonshot.cn/pub/slides/okc/wldqyfo7pvydw/mnt/agents/output/converted_156758/images/image_3.png"/>
            <p:cNvPicPr>
              <a:picLocks noChangeAspect="1"/>
            </p:cNvPicPr>
            <p:nvPr/>
          </p:nvPicPr>
          <p:blipFill>
            <a:blip r:embed="rId5"/>
            <a:srcRect l="15570" t="7310"/>
            <a:stretch/>
          </p:blipFill>
          <p:spPr>
            <a:xfrm>
              <a:off x="9800822" y="5016500"/>
              <a:ext cx="6328177" cy="3429000"/>
            </a:xfrm>
            <a:prstGeom prst="rect">
              <a:avLst/>
            </a:prstGeom>
          </p:spPr>
        </p:pic>
        <p:sp>
          <p:nvSpPr>
            <p:cNvPr id="25" name="Shape 2">
              <a:extLst>
                <a:ext uri="{FF2B5EF4-FFF2-40B4-BE49-F238E27FC236}">
                  <a16:creationId xmlns:a16="http://schemas.microsoft.com/office/drawing/2014/main" id="{CB3C8DB5-20AD-0D2C-211F-F54B148474FD}"/>
                </a:ext>
              </a:extLst>
            </p:cNvPr>
            <p:cNvSpPr/>
            <p:nvPr/>
          </p:nvSpPr>
          <p:spPr>
            <a:xfrm>
              <a:off x="9800822" y="8255000"/>
              <a:ext cx="6328176" cy="196331"/>
            </a:xfrm>
            <a:prstGeom prst="rect">
              <a:avLst/>
            </a:prstGeom>
            <a:solidFill>
              <a:srgbClr val="00486F"/>
            </a:solidFill>
            <a:ln/>
          </p:spPr>
        </p:sp>
      </p:grp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743531"/>
              </p:ext>
            </p:extLst>
          </p:nvPr>
        </p:nvGraphicFramePr>
        <p:xfrm>
          <a:off x="508000" y="1651000"/>
          <a:ext cx="7493000" cy="3910200"/>
        </p:xfrm>
        <a:graphic>
          <a:graphicData uri="http://schemas.openxmlformats.org/drawingml/2006/table">
            <a:tbl>
              <a:tblPr/>
              <a:tblGrid>
                <a:gridCol w="4121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1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104">
                <a:tc>
                  <a:txBody>
                    <a:bodyPr/>
                    <a:lstStyle/>
                    <a:p>
                      <a:pPr algn="l"/>
                      <a:r>
                        <a:rPr lang="en-US" sz="1800" b="1" u="none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Параметр</a:t>
                      </a:r>
                      <a:endParaRPr lang="en-US" sz="1800" b="1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826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u="none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Значение</a:t>
                      </a:r>
                      <a:endParaRPr lang="en-US" sz="1800" b="1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82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008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Грузоподъемность, т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54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008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Масса тары (мин./макс.), т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35,8 / 38,0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008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Объем котла полный, м³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86,7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008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Объем котла полезный, м³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73,7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6008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Диаметр котла внутренний,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3 200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008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База вагона,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7 800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6008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Длина по осям автосцепок,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12 020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6008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Длина по концевым балкам,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10 800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6008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Ширина максимальная,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3 306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6008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Высота максимальная,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5 186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6008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Высота оси автосцепки,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1 040-1 080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6008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Макс. выступание котла,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не более 350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483782"/>
              </p:ext>
            </p:extLst>
          </p:nvPr>
        </p:nvGraphicFramePr>
        <p:xfrm>
          <a:off x="508000" y="5548252"/>
          <a:ext cx="7493000" cy="2624400"/>
        </p:xfrm>
        <a:graphic>
          <a:graphicData uri="http://schemas.openxmlformats.org/drawingml/2006/table">
            <a:tbl>
              <a:tblPr/>
              <a:tblGrid>
                <a:gridCol w="4121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1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1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Давление рабочее, МПа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2,054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Давление расчетное, МПа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2,239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Давление пробное, МПа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2,9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Давление настройки клапана, МПа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2,182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Начало открытия клапана, МПа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2,247±0,065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Полное открытие клапана, МПа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2,5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Закрытие клапана, МПа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2,073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Макс. нагрузка на колесную пару, кН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230,5 (23,5 тс)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1600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Количество осей, шт.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381000" y="8636000"/>
            <a:ext cx="15494000" cy="0"/>
          </a:xfrm>
          <a:prstGeom prst="straightConnector1">
            <a:avLst/>
          </a:prstGeom>
          <a:noFill/>
          <a:ln w="12700">
            <a:solidFill>
              <a:srgbClr val="CCCCCC"/>
            </a:solidFill>
            <a:prstDash val="solid"/>
            <a:headEnd type="none"/>
            <a:tailEnd type="none"/>
          </a:ln>
        </p:spPr>
      </p:sp>
      <p:sp>
        <p:nvSpPr>
          <p:cNvPr id="9" name="Text 5"/>
          <p:cNvSpPr/>
          <p:nvPr/>
        </p:nvSpPr>
        <p:spPr>
          <a:xfrm>
            <a:off x="444500" y="8667754"/>
            <a:ext cx="7620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ООО «НТР» | Новотехрейл | </a:t>
            </a:r>
            <a:r>
              <a:rPr lang="en-US" sz="1400" dirty="0" err="1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Вагон-цистерна</a:t>
            </a: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 15-6758</a:t>
            </a:r>
          </a:p>
        </p:txBody>
      </p:sp>
      <p:pic>
        <p:nvPicPr>
          <p:cNvPr id="6" name="Image 0" descr="https://kimi-img.moonshot.cn/pub/slides/okc/wldqyfo7pvydw/mnt/agents/output/converted_156758/images/image_4.png"/>
          <p:cNvPicPr>
            <a:picLocks noChangeAspect="1"/>
          </p:cNvPicPr>
          <p:nvPr/>
        </p:nvPicPr>
        <p:blipFill>
          <a:blip r:embed="rId3"/>
          <a:srcRect l="-1550" t="5090" r="250" b="15850"/>
          <a:stretch/>
        </p:blipFill>
        <p:spPr>
          <a:xfrm>
            <a:off x="8485536" y="1651000"/>
            <a:ext cx="7379776" cy="3242883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8572498" y="5114165"/>
            <a:ext cx="7302500" cy="3081270"/>
          </a:xfrm>
          <a:prstGeom prst="rect">
            <a:avLst/>
          </a:prstGeom>
          <a:solidFill>
            <a:srgbClr val="F5F5F5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2" name="Shape 7"/>
          <p:cNvSpPr/>
          <p:nvPr/>
        </p:nvSpPr>
        <p:spPr>
          <a:xfrm>
            <a:off x="8572498" y="5114165"/>
            <a:ext cx="7302500" cy="508000"/>
          </a:xfrm>
          <a:prstGeom prst="rect">
            <a:avLst/>
          </a:prstGeom>
          <a:solidFill>
            <a:srgbClr val="13826F"/>
          </a:solidFill>
          <a:ln/>
        </p:spPr>
      </p:sp>
      <p:sp>
        <p:nvSpPr>
          <p:cNvPr id="13" name="Text 8"/>
          <p:cNvSpPr/>
          <p:nvPr/>
        </p:nvSpPr>
        <p:spPr>
          <a:xfrm>
            <a:off x="8753312" y="5114165"/>
            <a:ext cx="7112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СРОК СЛУЖБЫ И РЕМОНТЫ</a:t>
            </a:r>
          </a:p>
        </p:txBody>
      </p:sp>
      <p:sp>
        <p:nvSpPr>
          <p:cNvPr id="14" name="Text 9"/>
          <p:cNvSpPr/>
          <p:nvPr/>
        </p:nvSpPr>
        <p:spPr>
          <a:xfrm>
            <a:off x="8753312" y="5711065"/>
            <a:ext cx="6931186" cy="2484370"/>
          </a:xfrm>
          <a:prstGeom prst="rect">
            <a:avLst/>
          </a:prstGeom>
          <a:solidFill>
            <a:srgbClr val="F5F5F5"/>
          </a:solidFill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0048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Назначенный срок службы:</a:t>
            </a: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 40 лет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1600" b="1" dirty="0">
                <a:solidFill>
                  <a:srgbClr val="0048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Капитальный ремонт:</a:t>
            </a:r>
            <a:r>
              <a:rPr lang="en-US" sz="1600" dirty="0">
                <a:solidFill>
                  <a:srgbClr val="0048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каждые 10 лет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1600" b="1" dirty="0">
                <a:solidFill>
                  <a:srgbClr val="0048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Деповской ремонт (комбинированный критерий):</a:t>
            </a:r>
            <a:endParaRPr lang="en-US" sz="1600" dirty="0">
              <a:solidFill>
                <a:srgbClr val="00486F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• Первый после постройки: </a:t>
            </a:r>
            <a:r>
              <a:rPr lang="en-US" sz="1600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210 тыс.км (3 года)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• После деповского ремонта: </a:t>
            </a:r>
            <a:r>
              <a:rPr lang="en-US" sz="1600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110 тыс.км (3 года)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• Первый после капитального: </a:t>
            </a:r>
            <a:r>
              <a:rPr lang="en-US" sz="1600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160 тыс.км (3 года)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" name="Shape 2">
            <a:extLst>
              <a:ext uri="{FF2B5EF4-FFF2-40B4-BE49-F238E27FC236}">
                <a16:creationId xmlns:a16="http://schemas.microsoft.com/office/drawing/2014/main" id="{83E51326-CA01-632F-CB23-2B722279151D}"/>
              </a:ext>
            </a:extLst>
          </p:cNvPr>
          <p:cNvSpPr/>
          <p:nvPr/>
        </p:nvSpPr>
        <p:spPr>
          <a:xfrm>
            <a:off x="3503054" y="452519"/>
            <a:ext cx="12752946" cy="635000"/>
          </a:xfrm>
          <a:prstGeom prst="rect">
            <a:avLst/>
          </a:prstGeom>
          <a:solidFill>
            <a:srgbClr val="00486F"/>
          </a:solidFill>
          <a:ln/>
        </p:spPr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3AA482DC-32B1-F496-C4F1-8D04E0C982BA}"/>
              </a:ext>
            </a:extLst>
          </p:cNvPr>
          <p:cNvSpPr/>
          <p:nvPr/>
        </p:nvSpPr>
        <p:spPr>
          <a:xfrm>
            <a:off x="10135672" y="452519"/>
            <a:ext cx="5739327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600" b="1" dirty="0">
                <a:solidFill>
                  <a:srgbClr val="FFFFFF"/>
                </a:solidFill>
                <a:latin typeface="Century Gothic" panose="020B0502020202020204" pitchFamily="34" charset="0"/>
                <a:cs typeface="Calibri" pitchFamily="34" charset="-120"/>
              </a:rPr>
              <a:t>ТЕХНИЧЕСКИЕ ХАРАКТЕРИСТИКИ</a:t>
            </a:r>
          </a:p>
        </p:txBody>
      </p:sp>
      <p:pic>
        <p:nvPicPr>
          <p:cNvPr id="15" name="Image 0" descr="https://kimi-img.moonshot.cn/pub/slides/okc/sudvgfiqleroa/mnt/agents/output/converted_sug/images/image_1.png">
            <a:extLst>
              <a:ext uri="{FF2B5EF4-FFF2-40B4-BE49-F238E27FC236}">
                <a16:creationId xmlns:a16="http://schemas.microsoft.com/office/drawing/2014/main" id="{3F45DF57-6B4F-7D6F-6DBD-B0BB82C0EF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193" b="4193"/>
          <a:stretch/>
        </p:blipFill>
        <p:spPr>
          <a:xfrm>
            <a:off x="345966" y="431297"/>
            <a:ext cx="2374900" cy="6731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1D65CEBE-22A9-AF55-B642-82D205FEB0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740808"/>
              </p:ext>
            </p:extLst>
          </p:nvPr>
        </p:nvGraphicFramePr>
        <p:xfrm>
          <a:off x="399167" y="1524570"/>
          <a:ext cx="15457665" cy="65985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5487">
                  <a:extLst>
                    <a:ext uri="{9D8B030D-6E8A-4147-A177-3AD203B41FA5}">
                      <a16:colId xmlns:a16="http://schemas.microsoft.com/office/drawing/2014/main" val="2395129160"/>
                    </a:ext>
                  </a:extLst>
                </a:gridCol>
                <a:gridCol w="6162365">
                  <a:extLst>
                    <a:ext uri="{9D8B030D-6E8A-4147-A177-3AD203B41FA5}">
                      <a16:colId xmlns:a16="http://schemas.microsoft.com/office/drawing/2014/main" val="3055134079"/>
                    </a:ext>
                  </a:extLst>
                </a:gridCol>
                <a:gridCol w="341961">
                  <a:extLst>
                    <a:ext uri="{9D8B030D-6E8A-4147-A177-3AD203B41FA5}">
                      <a16:colId xmlns:a16="http://schemas.microsoft.com/office/drawing/2014/main" val="3939532464"/>
                    </a:ext>
                  </a:extLst>
                </a:gridCol>
                <a:gridCol w="1471274">
                  <a:extLst>
                    <a:ext uri="{9D8B030D-6E8A-4147-A177-3AD203B41FA5}">
                      <a16:colId xmlns:a16="http://schemas.microsoft.com/office/drawing/2014/main" val="1792848985"/>
                    </a:ext>
                  </a:extLst>
                </a:gridCol>
                <a:gridCol w="6086578">
                  <a:extLst>
                    <a:ext uri="{9D8B030D-6E8A-4147-A177-3AD203B41FA5}">
                      <a16:colId xmlns:a16="http://schemas.microsoft.com/office/drawing/2014/main" val="342945345"/>
                    </a:ext>
                  </a:extLst>
                </a:gridCol>
              </a:tblGrid>
              <a:tr h="4820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Код груза</a:t>
                      </a:r>
                      <a:endParaRPr lang="ru-RU" sz="17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826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Наименование груза</a:t>
                      </a:r>
                      <a:endParaRPr lang="ru-RU" sz="17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826F"/>
                    </a:solidFill>
                  </a:tcPr>
                </a:tc>
                <a:tc rowSpan="18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Код груза</a:t>
                      </a:r>
                      <a:endParaRPr lang="ru-RU" sz="17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826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700" b="1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Наименование груза</a:t>
                      </a:r>
                      <a:endParaRPr lang="ru-RU" sz="17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82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482000"/>
                  </a:ext>
                </a:extLst>
              </a:tr>
              <a:tr h="2393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711092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Гексен-1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711552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Фракция </a:t>
                      </a:r>
                      <a:r>
                        <a:rPr lang="ru-RU" sz="1500" u="none" strike="noStrike" dirty="0" err="1">
                          <a:effectLst/>
                          <a:latin typeface="Century Gothic" panose="020B0502020202020204" pitchFamily="34" charset="0"/>
                        </a:rPr>
                        <a:t>бутилендивиниловая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2852359"/>
                  </a:ext>
                </a:extLst>
              </a:tr>
              <a:tr h="3606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488373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 err="1">
                          <a:effectLst/>
                          <a:latin typeface="Century Gothic" panose="020B0502020202020204" pitchFamily="34" charset="0"/>
                        </a:rPr>
                        <a:t>Пропеллент</a:t>
                      </a: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 УФ-1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226163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Фракция бутан-бутиленовая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479767"/>
                  </a:ext>
                </a:extLst>
              </a:tr>
              <a:tr h="3606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226017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Бензин нестабильный газовый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215173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Фракция гексановая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0599746"/>
                  </a:ext>
                </a:extLst>
              </a:tr>
              <a:tr h="3606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711389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 err="1">
                          <a:effectLst/>
                          <a:latin typeface="Century Gothic" panose="020B0502020202020204" pitchFamily="34" charset="0"/>
                        </a:rPr>
                        <a:t>Псевдобутилен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711232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Изопрен (2-метилбутадиен-1,3) ингибированный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680262"/>
                  </a:ext>
                </a:extLst>
              </a:tr>
              <a:tr h="3606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711073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Бутилен (бутен-1)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226290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Фракция широкая легких углеводородов (ШФЛУ)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6165367"/>
                  </a:ext>
                </a:extLst>
              </a:tr>
              <a:tr h="4589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226074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Газы углеводородные сжиженные, не поименованные в алфавите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711209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Изобутилен (1-метилпропен)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3906494"/>
                  </a:ext>
                </a:extLst>
              </a:tr>
              <a:tr h="3606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226271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Фракция пропан-пропиленовая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711321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Пентан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35769"/>
                  </a:ext>
                </a:extLst>
              </a:tr>
              <a:tr h="3606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488123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Бутадиен ингибированный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711336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 err="1">
                          <a:effectLst/>
                          <a:latin typeface="Century Gothic" panose="020B0502020202020204" pitchFamily="34" charset="0"/>
                        </a:rPr>
                        <a:t>Пиперилен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897181"/>
                  </a:ext>
                </a:extLst>
              </a:tr>
              <a:tr h="3606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711374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Пропилен (пропен)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226178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Фракция бутилен-</a:t>
                      </a:r>
                      <a:r>
                        <a:rPr lang="ru-RU" sz="1500" u="none" strike="noStrike" dirty="0" err="1">
                          <a:effectLst/>
                          <a:latin typeface="Century Gothic" panose="020B0502020202020204" pitchFamily="34" charset="0"/>
                        </a:rPr>
                        <a:t>амиленовая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5361251"/>
                  </a:ext>
                </a:extLst>
              </a:tr>
              <a:tr h="3606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215188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Фракция </a:t>
                      </a:r>
                      <a:r>
                        <a:rPr lang="ru-RU" sz="1500" u="none" strike="noStrike" dirty="0" err="1">
                          <a:effectLst/>
                          <a:latin typeface="Century Gothic" panose="020B0502020202020204" pitchFamily="34" charset="0"/>
                        </a:rPr>
                        <a:t>изопентановая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226182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Фракция бутилен-бутадиеновая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3709003"/>
                  </a:ext>
                </a:extLst>
              </a:tr>
              <a:tr h="3606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226197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Фракция бутилен-изобутиленовая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226267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Фракция пропан-бутановая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0328329"/>
                  </a:ext>
                </a:extLst>
              </a:tr>
              <a:tr h="3606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711228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Изопентан ингибированный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226040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Бутан или бутана смеси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5973589"/>
                  </a:ext>
                </a:extLst>
              </a:tr>
              <a:tr h="3606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226093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Изобутан или изобутана смеси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711105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Гептан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2966642"/>
                  </a:ext>
                </a:extLst>
              </a:tr>
              <a:tr h="3606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226229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Фракция изобутиленовая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226125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Пропан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10217"/>
                  </a:ext>
                </a:extLst>
              </a:tr>
              <a:tr h="3606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226201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Фракция бутиленовая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226144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Рефлюксы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089291"/>
                  </a:ext>
                </a:extLst>
              </a:tr>
              <a:tr h="3606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215169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Фракция гексан-</a:t>
                      </a:r>
                      <a:r>
                        <a:rPr lang="ru-RU" sz="1500" u="none" strike="noStrike" dirty="0" err="1">
                          <a:effectLst/>
                          <a:latin typeface="Century Gothic" panose="020B0502020202020204" pitchFamily="34" charset="0"/>
                        </a:rPr>
                        <a:t>гептановая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>
                          <a:effectLst/>
                          <a:latin typeface="Century Gothic" panose="020B0502020202020204" pitchFamily="34" charset="0"/>
                        </a:rPr>
                        <a:t>226214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Фракция </a:t>
                      </a:r>
                      <a:r>
                        <a:rPr lang="ru-RU" sz="1500" u="none" strike="noStrike" dirty="0" err="1">
                          <a:effectLst/>
                          <a:latin typeface="Century Gothic" panose="020B0502020202020204" pitchFamily="34" charset="0"/>
                        </a:rPr>
                        <a:t>изоамиленовая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108775"/>
                  </a:ext>
                </a:extLst>
              </a:tr>
              <a:tr h="3606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215205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500" u="none" strike="noStrike" dirty="0">
                          <a:effectLst/>
                          <a:latin typeface="Century Gothic" panose="020B0502020202020204" pitchFamily="34" charset="0"/>
                        </a:rPr>
                        <a:t>Фракция </a:t>
                      </a:r>
                      <a:r>
                        <a:rPr lang="ru-RU" sz="1500" u="none" strike="noStrike" dirty="0" err="1">
                          <a:effectLst/>
                          <a:latin typeface="Century Gothic" panose="020B0502020202020204" pitchFamily="34" charset="0"/>
                        </a:rPr>
                        <a:t>пентановая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35993" marR="9523" marT="9523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0391764"/>
                  </a:ext>
                </a:extLst>
              </a:tr>
            </a:tbl>
          </a:graphicData>
        </a:graphic>
      </p:graphicFrame>
      <p:sp>
        <p:nvSpPr>
          <p:cNvPr id="2" name="Shape 2">
            <a:extLst>
              <a:ext uri="{FF2B5EF4-FFF2-40B4-BE49-F238E27FC236}">
                <a16:creationId xmlns:a16="http://schemas.microsoft.com/office/drawing/2014/main" id="{09D4ADE4-0C1E-A8C0-2615-E8F6CF12AFAB}"/>
              </a:ext>
            </a:extLst>
          </p:cNvPr>
          <p:cNvSpPr/>
          <p:nvPr/>
        </p:nvSpPr>
        <p:spPr>
          <a:xfrm>
            <a:off x="3515932" y="430760"/>
            <a:ext cx="12740068" cy="635000"/>
          </a:xfrm>
          <a:prstGeom prst="rect">
            <a:avLst/>
          </a:prstGeom>
          <a:solidFill>
            <a:srgbClr val="00486F"/>
          </a:solidFill>
          <a:ln/>
        </p:spPr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102D04C5-8502-E25F-0852-B556B080345C}"/>
              </a:ext>
            </a:extLst>
          </p:cNvPr>
          <p:cNvSpPr/>
          <p:nvPr/>
        </p:nvSpPr>
        <p:spPr>
          <a:xfrm>
            <a:off x="8255358" y="430760"/>
            <a:ext cx="10414358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600" b="1" dirty="0">
                <a:solidFill>
                  <a:srgbClr val="FFFFFF"/>
                </a:solidFill>
                <a:latin typeface="Century Gothic" panose="020B0502020202020204" pitchFamily="34" charset="0"/>
                <a:cs typeface="Calibri" pitchFamily="34" charset="-120"/>
              </a:rPr>
              <a:t>ПЕРЕЧЕНЬ РАЗРЕШЕННЫХ К ПЕРЕВОЗКЕ ГРУЗОВ</a:t>
            </a:r>
          </a:p>
        </p:txBody>
      </p:sp>
      <p:pic>
        <p:nvPicPr>
          <p:cNvPr id="9" name="Image 0" descr="https://kimi-img.moonshot.cn/pub/slides/okc/sudvgfiqleroa/mnt/agents/output/converted_sug/images/image_1.png">
            <a:extLst>
              <a:ext uri="{FF2B5EF4-FFF2-40B4-BE49-F238E27FC236}">
                <a16:creationId xmlns:a16="http://schemas.microsoft.com/office/drawing/2014/main" id="{99D1F7F7-FA63-1C0E-0247-16CEB045EE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93" b="4193"/>
          <a:stretch/>
        </p:blipFill>
        <p:spPr>
          <a:xfrm>
            <a:off x="345966" y="392660"/>
            <a:ext cx="2374900" cy="673100"/>
          </a:xfrm>
          <a:prstGeom prst="rect">
            <a:avLst/>
          </a:prstGeom>
        </p:spPr>
      </p:pic>
      <p:sp>
        <p:nvSpPr>
          <p:cNvPr id="10" name="Shape 4">
            <a:extLst>
              <a:ext uri="{FF2B5EF4-FFF2-40B4-BE49-F238E27FC236}">
                <a16:creationId xmlns:a16="http://schemas.microsoft.com/office/drawing/2014/main" id="{582262B8-F115-AFE8-ED61-C629AA3396F0}"/>
              </a:ext>
            </a:extLst>
          </p:cNvPr>
          <p:cNvSpPr/>
          <p:nvPr/>
        </p:nvSpPr>
        <p:spPr>
          <a:xfrm>
            <a:off x="381000" y="8636000"/>
            <a:ext cx="15494000" cy="0"/>
          </a:xfrm>
          <a:prstGeom prst="straightConnector1">
            <a:avLst/>
          </a:prstGeom>
          <a:noFill/>
          <a:ln w="12700">
            <a:solidFill>
              <a:srgbClr val="CCCCCC"/>
            </a:solidFill>
            <a:prstDash val="solid"/>
            <a:headEnd type="none"/>
            <a:tailEnd type="none"/>
          </a:ln>
        </p:spPr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6FBEE20E-F9E1-C0CE-80D8-572B58BEB46D}"/>
              </a:ext>
            </a:extLst>
          </p:cNvPr>
          <p:cNvSpPr/>
          <p:nvPr/>
        </p:nvSpPr>
        <p:spPr>
          <a:xfrm>
            <a:off x="444500" y="8667754"/>
            <a:ext cx="7620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ООО «НТР» | Новотехрейл | </a:t>
            </a:r>
            <a:r>
              <a:rPr lang="en-US" sz="1400" dirty="0" err="1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Вагон-цистерна</a:t>
            </a: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 15-6758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/>
          <p:nvPr/>
        </p:nvSpPr>
        <p:spPr>
          <a:xfrm>
            <a:off x="508000" y="1905000"/>
            <a:ext cx="3810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00" dirty="0">
                <a:solidFill>
                  <a:srgbClr val="666666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Модель</a:t>
            </a:r>
            <a:endParaRPr lang="en-US" sz="2200" dirty="0">
              <a:latin typeface="Century Gothic" panose="020B0502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8000" y="2413000"/>
            <a:ext cx="4762500" cy="1016000"/>
          </a:xfrm>
          <a:prstGeom prst="rect">
            <a:avLst/>
          </a:prstGeom>
          <a:solidFill>
            <a:srgbClr val="FFFFFF"/>
          </a:solidFill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200" b="1" dirty="0">
                <a:solidFill>
                  <a:srgbClr val="1382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12-6760</a:t>
            </a:r>
            <a:endParaRPr lang="en-US" sz="5200" dirty="0">
              <a:solidFill>
                <a:srgbClr val="13826F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09600" y="36830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77800" y="76200"/>
                </a:moveTo>
                <a:cubicBezTo>
                  <a:pt x="177800" y="62181"/>
                  <a:pt x="189181" y="50800"/>
                  <a:pt x="203200" y="50800"/>
                </a:cubicBezTo>
                <a:cubicBezTo>
                  <a:pt x="217219" y="50800"/>
                  <a:pt x="228600" y="62181"/>
                  <a:pt x="228600" y="76200"/>
                </a:cubicBezTo>
                <a:cubicBezTo>
                  <a:pt x="228600" y="90219"/>
                  <a:pt x="217219" y="101600"/>
                  <a:pt x="203200" y="101600"/>
                </a:cubicBezTo>
                <a:cubicBezTo>
                  <a:pt x="189181" y="101600"/>
                  <a:pt x="177800" y="90219"/>
                  <a:pt x="177800" y="76200"/>
                </a:cubicBezTo>
                <a:close/>
                <a:moveTo>
                  <a:pt x="275034" y="101600"/>
                </a:moveTo>
                <a:cubicBezTo>
                  <a:pt x="277813" y="93663"/>
                  <a:pt x="279400" y="85090"/>
                  <a:pt x="279400" y="76200"/>
                </a:cubicBezTo>
                <a:cubicBezTo>
                  <a:pt x="279400" y="34131"/>
                  <a:pt x="245269" y="0"/>
                  <a:pt x="203200" y="0"/>
                </a:cubicBezTo>
                <a:cubicBezTo>
                  <a:pt x="161131" y="0"/>
                  <a:pt x="127000" y="34131"/>
                  <a:pt x="127000" y="76200"/>
                </a:cubicBezTo>
                <a:cubicBezTo>
                  <a:pt x="127000" y="85090"/>
                  <a:pt x="128508" y="93663"/>
                  <a:pt x="131366" y="101600"/>
                </a:cubicBezTo>
                <a:lnTo>
                  <a:pt x="114062" y="101600"/>
                </a:lnTo>
                <a:cubicBezTo>
                  <a:pt x="91599" y="101600"/>
                  <a:pt x="71834" y="116284"/>
                  <a:pt x="65405" y="137795"/>
                </a:cubicBezTo>
                <a:lnTo>
                  <a:pt x="1905" y="349409"/>
                </a:lnTo>
                <a:cubicBezTo>
                  <a:pt x="635" y="353536"/>
                  <a:pt x="0" y="357823"/>
                  <a:pt x="0" y="362109"/>
                </a:cubicBezTo>
                <a:cubicBezTo>
                  <a:pt x="0" y="386556"/>
                  <a:pt x="19844" y="406400"/>
                  <a:pt x="44291" y="406400"/>
                </a:cubicBezTo>
                <a:lnTo>
                  <a:pt x="362109" y="406400"/>
                </a:lnTo>
                <a:cubicBezTo>
                  <a:pt x="386556" y="406400"/>
                  <a:pt x="406400" y="386556"/>
                  <a:pt x="406400" y="362109"/>
                </a:cubicBezTo>
                <a:cubicBezTo>
                  <a:pt x="406400" y="357823"/>
                  <a:pt x="405765" y="353536"/>
                  <a:pt x="404495" y="349409"/>
                </a:cubicBezTo>
                <a:lnTo>
                  <a:pt x="340995" y="137874"/>
                </a:lnTo>
                <a:cubicBezTo>
                  <a:pt x="334566" y="116364"/>
                  <a:pt x="314801" y="101679"/>
                  <a:pt x="292338" y="101679"/>
                </a:cubicBezTo>
                <a:lnTo>
                  <a:pt x="275034" y="101679"/>
                </a:lnTo>
                <a:close/>
              </a:path>
            </a:pathLst>
          </a:custGeom>
          <a:solidFill>
            <a:srgbClr val="00486F"/>
          </a:solidFill>
          <a:ln/>
        </p:spPr>
      </p:sp>
      <p:sp>
        <p:nvSpPr>
          <p:cNvPr id="9" name="Text 7"/>
          <p:cNvSpPr/>
          <p:nvPr/>
        </p:nvSpPr>
        <p:spPr>
          <a:xfrm>
            <a:off x="1117600" y="3619500"/>
            <a:ext cx="1905000" cy="508000"/>
          </a:xfrm>
          <a:prstGeom prst="rect">
            <a:avLst/>
          </a:prstGeom>
          <a:solidFill>
            <a:srgbClr val="FFFFFF"/>
          </a:solidFill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300" b="1" dirty="0">
                <a:solidFill>
                  <a:srgbClr val="1382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88 м³</a:t>
            </a:r>
            <a:endParaRPr lang="en-US" sz="1600" dirty="0">
              <a:solidFill>
                <a:srgbClr val="13826F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117600" y="4127500"/>
            <a:ext cx="2159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666666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объём кузова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3517900" y="3683000"/>
            <a:ext cx="355600" cy="406400"/>
          </a:xfrm>
          <a:custGeom>
            <a:avLst/>
            <a:gdLst/>
            <a:ahLst/>
            <a:cxnLst/>
            <a:rect l="l" t="t" r="r" b="b"/>
            <a:pathLst>
              <a:path w="355600" h="406400">
                <a:moveTo>
                  <a:pt x="92551" y="152400"/>
                </a:moveTo>
                <a:cubicBezTo>
                  <a:pt x="90170" y="144383"/>
                  <a:pt x="88900" y="135811"/>
                  <a:pt x="88900" y="127000"/>
                </a:cubicBezTo>
                <a:cubicBezTo>
                  <a:pt x="88900" y="77867"/>
                  <a:pt x="128667" y="38100"/>
                  <a:pt x="177800" y="38100"/>
                </a:cubicBezTo>
                <a:cubicBezTo>
                  <a:pt x="226933" y="38100"/>
                  <a:pt x="266700" y="77867"/>
                  <a:pt x="266700" y="127000"/>
                </a:cubicBezTo>
                <a:cubicBezTo>
                  <a:pt x="266700" y="135811"/>
                  <a:pt x="265430" y="144383"/>
                  <a:pt x="263049" y="152400"/>
                </a:cubicBezTo>
                <a:lnTo>
                  <a:pt x="206692" y="152400"/>
                </a:lnTo>
                <a:lnTo>
                  <a:pt x="226219" y="117237"/>
                </a:lnTo>
                <a:cubicBezTo>
                  <a:pt x="231299" y="108029"/>
                  <a:pt x="228044" y="96441"/>
                  <a:pt x="218837" y="91361"/>
                </a:cubicBezTo>
                <a:cubicBezTo>
                  <a:pt x="209629" y="86281"/>
                  <a:pt x="198041" y="89535"/>
                  <a:pt x="192961" y="98742"/>
                </a:cubicBezTo>
                <a:lnTo>
                  <a:pt x="163116" y="152479"/>
                </a:lnTo>
                <a:lnTo>
                  <a:pt x="92631" y="152479"/>
                </a:lnTo>
                <a:close/>
                <a:moveTo>
                  <a:pt x="101600" y="25400"/>
                </a:moveTo>
                <a:lnTo>
                  <a:pt x="50800" y="25400"/>
                </a:lnTo>
                <a:cubicBezTo>
                  <a:pt x="22781" y="25400"/>
                  <a:pt x="0" y="48181"/>
                  <a:pt x="0" y="76200"/>
                </a:cubicBezTo>
                <a:lnTo>
                  <a:pt x="0" y="330200"/>
                </a:lnTo>
                <a:cubicBezTo>
                  <a:pt x="0" y="358219"/>
                  <a:pt x="22781" y="381000"/>
                  <a:pt x="50800" y="381000"/>
                </a:cubicBezTo>
                <a:lnTo>
                  <a:pt x="304800" y="381000"/>
                </a:lnTo>
                <a:cubicBezTo>
                  <a:pt x="332819" y="381000"/>
                  <a:pt x="355600" y="358219"/>
                  <a:pt x="355600" y="330200"/>
                </a:cubicBezTo>
                <a:lnTo>
                  <a:pt x="355600" y="76200"/>
                </a:lnTo>
                <a:cubicBezTo>
                  <a:pt x="355600" y="48181"/>
                  <a:pt x="332819" y="25400"/>
                  <a:pt x="304800" y="25400"/>
                </a:cubicBezTo>
                <a:lnTo>
                  <a:pt x="254000" y="25400"/>
                </a:lnTo>
                <a:cubicBezTo>
                  <a:pt x="232807" y="9446"/>
                  <a:pt x="206375" y="0"/>
                  <a:pt x="177800" y="0"/>
                </a:cubicBezTo>
                <a:cubicBezTo>
                  <a:pt x="149225" y="0"/>
                  <a:pt x="122793" y="9446"/>
                  <a:pt x="101600" y="25400"/>
                </a:cubicBezTo>
                <a:close/>
              </a:path>
            </a:pathLst>
          </a:custGeom>
          <a:solidFill>
            <a:srgbClr val="00486F"/>
          </a:solidFill>
          <a:ln/>
        </p:spPr>
      </p:sp>
      <p:sp>
        <p:nvSpPr>
          <p:cNvPr id="12" name="Text 10"/>
          <p:cNvSpPr/>
          <p:nvPr/>
        </p:nvSpPr>
        <p:spPr>
          <a:xfrm>
            <a:off x="4000500" y="3619500"/>
            <a:ext cx="1905000" cy="508000"/>
          </a:xfrm>
          <a:prstGeom prst="rect">
            <a:avLst/>
          </a:prstGeom>
          <a:solidFill>
            <a:srgbClr val="FFFFFF"/>
          </a:solidFill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300" b="1" dirty="0">
                <a:solidFill>
                  <a:srgbClr val="1382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69,5 т</a:t>
            </a:r>
            <a:endParaRPr lang="en-US" sz="1600" dirty="0">
              <a:solidFill>
                <a:srgbClr val="13826F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000500" y="4127500"/>
            <a:ext cx="2667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666666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грузоподъёмность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731000" y="36830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0" y="203200"/>
                </a:moveTo>
                <a:cubicBezTo>
                  <a:pt x="0" y="91051"/>
                  <a:pt x="91051" y="0"/>
                  <a:pt x="203200" y="0"/>
                </a:cubicBezTo>
                <a:cubicBezTo>
                  <a:pt x="315349" y="0"/>
                  <a:pt x="406400" y="91051"/>
                  <a:pt x="406400" y="203200"/>
                </a:cubicBezTo>
                <a:cubicBezTo>
                  <a:pt x="406400" y="315349"/>
                  <a:pt x="315349" y="406400"/>
                  <a:pt x="203200" y="406400"/>
                </a:cubicBezTo>
                <a:cubicBezTo>
                  <a:pt x="91051" y="406400"/>
                  <a:pt x="0" y="315349"/>
                  <a:pt x="0" y="203200"/>
                </a:cubicBezTo>
                <a:close/>
                <a:moveTo>
                  <a:pt x="228600" y="76200"/>
                </a:moveTo>
                <a:cubicBezTo>
                  <a:pt x="228600" y="62181"/>
                  <a:pt x="217219" y="50800"/>
                  <a:pt x="203200" y="50800"/>
                </a:cubicBezTo>
                <a:cubicBezTo>
                  <a:pt x="189181" y="50800"/>
                  <a:pt x="177800" y="62181"/>
                  <a:pt x="177800" y="76200"/>
                </a:cubicBezTo>
                <a:cubicBezTo>
                  <a:pt x="177800" y="90219"/>
                  <a:pt x="189181" y="101600"/>
                  <a:pt x="203200" y="101600"/>
                </a:cubicBezTo>
                <a:cubicBezTo>
                  <a:pt x="217219" y="101600"/>
                  <a:pt x="228600" y="90219"/>
                  <a:pt x="228600" y="76200"/>
                </a:cubicBezTo>
                <a:close/>
                <a:moveTo>
                  <a:pt x="203200" y="330200"/>
                </a:moveTo>
                <a:cubicBezTo>
                  <a:pt x="231219" y="330200"/>
                  <a:pt x="254000" y="307419"/>
                  <a:pt x="254000" y="279400"/>
                </a:cubicBezTo>
                <a:cubicBezTo>
                  <a:pt x="254000" y="266541"/>
                  <a:pt x="249237" y="254714"/>
                  <a:pt x="241300" y="245824"/>
                </a:cubicBezTo>
                <a:lnTo>
                  <a:pt x="296466" y="135572"/>
                </a:lnTo>
                <a:cubicBezTo>
                  <a:pt x="301149" y="126127"/>
                  <a:pt x="297339" y="114697"/>
                  <a:pt x="287973" y="110014"/>
                </a:cubicBezTo>
                <a:cubicBezTo>
                  <a:pt x="278606" y="105331"/>
                  <a:pt x="267097" y="109141"/>
                  <a:pt x="262414" y="118507"/>
                </a:cubicBezTo>
                <a:lnTo>
                  <a:pt x="207248" y="228759"/>
                </a:lnTo>
                <a:cubicBezTo>
                  <a:pt x="205899" y="228679"/>
                  <a:pt x="204549" y="228600"/>
                  <a:pt x="203200" y="228600"/>
                </a:cubicBezTo>
                <a:cubicBezTo>
                  <a:pt x="175181" y="228600"/>
                  <a:pt x="152400" y="251381"/>
                  <a:pt x="152400" y="279400"/>
                </a:cubicBezTo>
                <a:cubicBezTo>
                  <a:pt x="152400" y="307419"/>
                  <a:pt x="175181" y="330200"/>
                  <a:pt x="203200" y="330200"/>
                </a:cubicBezTo>
                <a:close/>
                <a:moveTo>
                  <a:pt x="139700" y="114300"/>
                </a:moveTo>
                <a:cubicBezTo>
                  <a:pt x="139700" y="100281"/>
                  <a:pt x="128319" y="88900"/>
                  <a:pt x="114300" y="88900"/>
                </a:cubicBezTo>
                <a:cubicBezTo>
                  <a:pt x="100281" y="88900"/>
                  <a:pt x="88900" y="100281"/>
                  <a:pt x="88900" y="114300"/>
                </a:cubicBezTo>
                <a:cubicBezTo>
                  <a:pt x="88900" y="128319"/>
                  <a:pt x="100281" y="139700"/>
                  <a:pt x="114300" y="139700"/>
                </a:cubicBezTo>
                <a:cubicBezTo>
                  <a:pt x="128319" y="139700"/>
                  <a:pt x="139700" y="128319"/>
                  <a:pt x="139700" y="114300"/>
                </a:cubicBezTo>
                <a:close/>
                <a:moveTo>
                  <a:pt x="76200" y="228600"/>
                </a:moveTo>
                <a:cubicBezTo>
                  <a:pt x="90219" y="228600"/>
                  <a:pt x="101600" y="217219"/>
                  <a:pt x="101600" y="203200"/>
                </a:cubicBezTo>
                <a:cubicBezTo>
                  <a:pt x="101600" y="189181"/>
                  <a:pt x="90219" y="177800"/>
                  <a:pt x="76200" y="177800"/>
                </a:cubicBezTo>
                <a:cubicBezTo>
                  <a:pt x="62181" y="177800"/>
                  <a:pt x="50800" y="189181"/>
                  <a:pt x="50800" y="203200"/>
                </a:cubicBezTo>
                <a:cubicBezTo>
                  <a:pt x="50800" y="217219"/>
                  <a:pt x="62181" y="228600"/>
                  <a:pt x="76200" y="228600"/>
                </a:cubicBezTo>
                <a:close/>
                <a:moveTo>
                  <a:pt x="355600" y="203200"/>
                </a:moveTo>
                <a:cubicBezTo>
                  <a:pt x="355600" y="189181"/>
                  <a:pt x="344219" y="177800"/>
                  <a:pt x="330200" y="177800"/>
                </a:cubicBezTo>
                <a:cubicBezTo>
                  <a:pt x="316181" y="177800"/>
                  <a:pt x="304800" y="189181"/>
                  <a:pt x="304800" y="203200"/>
                </a:cubicBezTo>
                <a:cubicBezTo>
                  <a:pt x="304800" y="217219"/>
                  <a:pt x="316181" y="228600"/>
                  <a:pt x="330200" y="228600"/>
                </a:cubicBezTo>
                <a:cubicBezTo>
                  <a:pt x="344219" y="228600"/>
                  <a:pt x="355600" y="217219"/>
                  <a:pt x="355600" y="203200"/>
                </a:cubicBezTo>
                <a:close/>
              </a:path>
            </a:pathLst>
          </a:custGeom>
          <a:solidFill>
            <a:srgbClr val="00486F"/>
          </a:solidFill>
          <a:ln/>
        </p:spPr>
      </p:sp>
      <p:sp>
        <p:nvSpPr>
          <p:cNvPr id="15" name="Text 13"/>
          <p:cNvSpPr/>
          <p:nvPr/>
        </p:nvSpPr>
        <p:spPr>
          <a:xfrm>
            <a:off x="7239000" y="3619500"/>
            <a:ext cx="2667000" cy="508000"/>
          </a:xfrm>
          <a:prstGeom prst="rect">
            <a:avLst/>
          </a:prstGeom>
          <a:solidFill>
            <a:srgbClr val="FFFFFF"/>
          </a:solidFill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300" b="1" dirty="0">
                <a:solidFill>
                  <a:srgbClr val="1382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120 км/ч</a:t>
            </a:r>
            <a:endParaRPr lang="en-US" sz="1600" dirty="0">
              <a:solidFill>
                <a:srgbClr val="13826F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705600" y="4127500"/>
            <a:ext cx="37084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конструкционная скорость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08000" y="5157240"/>
            <a:ext cx="901700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Полувагон модели </a:t>
            </a:r>
            <a:r>
              <a:rPr lang="en-US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12-6760</a:t>
            </a:r>
            <a:r>
              <a:rPr lang="en-US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 предназначен для открытых перевозок сыпучих, навалочных, штабельных и других грузов. Обеспечивает быструю и эффективную </a:t>
            </a:r>
            <a:r>
              <a:rPr lang="en-US" dirty="0" err="1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выгрузку</a:t>
            </a:r>
            <a:r>
              <a:rPr lang="en-US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ru-RU" dirty="0">
              <a:solidFill>
                <a:srgbClr val="333333"/>
              </a:solidFill>
              <a:latin typeface="Century Gothic" panose="020B0502020202020204" pitchFamily="34" charset="0"/>
              <a:ea typeface="Calibri" pitchFamily="34" charset="-122"/>
              <a:cs typeface="Calibri" pitchFamily="34" charset="-12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Ключевые преимущества:</a:t>
            </a:r>
            <a:r>
              <a:rPr lang="en-US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 универсальность, надёжность, эффективность, доступность. Климатическая устойчивость: от </a:t>
            </a:r>
            <a:r>
              <a:rPr lang="en-US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минус 60°C</a:t>
            </a:r>
            <a:r>
              <a:rPr lang="en-US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 до </a:t>
            </a:r>
            <a:r>
              <a:rPr lang="en-US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плюс 50°C</a:t>
            </a:r>
            <a:r>
              <a:rPr lang="en-US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18" name="Image 0" descr="https://kimi-img.moonshot.cn/pub/slides/okc/wldqyfo7pvydw/mnt/agents/output/converted_126760/images/image_2.png"/>
          <p:cNvPicPr>
            <a:picLocks noChangeAspect="1"/>
          </p:cNvPicPr>
          <p:nvPr/>
        </p:nvPicPr>
        <p:blipFill>
          <a:blip r:embed="rId3"/>
          <a:srcRect l="5000" t="6000" b="4000"/>
          <a:stretch/>
        </p:blipFill>
        <p:spPr>
          <a:xfrm>
            <a:off x="10185400" y="1587500"/>
            <a:ext cx="5461000" cy="3048000"/>
          </a:xfrm>
          <a:prstGeom prst="rect">
            <a:avLst/>
          </a:prstGeom>
        </p:spPr>
      </p:pic>
      <p:pic>
        <p:nvPicPr>
          <p:cNvPr id="19" name="Image 1" descr="https://kimi-img.moonshot.cn/pub/slides/okc/wldqyfo7pvydw/mnt/agents/output/converted_126760/images/image_3.png"/>
          <p:cNvPicPr>
            <a:picLocks noChangeAspect="1"/>
          </p:cNvPicPr>
          <p:nvPr/>
        </p:nvPicPr>
        <p:blipFill>
          <a:blip r:embed="rId4"/>
          <a:srcRect l="10000" t="5000"/>
          <a:stretch/>
        </p:blipFill>
        <p:spPr>
          <a:xfrm>
            <a:off x="10185400" y="4838700"/>
            <a:ext cx="5461000" cy="3403600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381000" y="8636000"/>
            <a:ext cx="15494000" cy="0"/>
          </a:xfrm>
          <a:prstGeom prst="straightConnector1">
            <a:avLst/>
          </a:prstGeom>
          <a:noFill/>
          <a:ln w="12700">
            <a:solidFill>
              <a:srgbClr val="CCCCCC"/>
            </a:solidFill>
            <a:prstDash val="solid"/>
            <a:headEnd type="none"/>
            <a:tailEnd type="none"/>
          </a:ln>
        </p:spPr>
      </p:sp>
      <p:sp>
        <p:nvSpPr>
          <p:cNvPr id="21" name="Text 17"/>
          <p:cNvSpPr/>
          <p:nvPr/>
        </p:nvSpPr>
        <p:spPr>
          <a:xfrm>
            <a:off x="381000" y="8680720"/>
            <a:ext cx="7620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ООО «НТР» | Новотехрейл | </a:t>
            </a:r>
            <a:r>
              <a:rPr lang="en-US" sz="1400" dirty="0" err="1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Полувагон</a:t>
            </a: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 12-6760</a:t>
            </a:r>
          </a:p>
        </p:txBody>
      </p:sp>
      <p:sp>
        <p:nvSpPr>
          <p:cNvPr id="2" name="Shape 2">
            <a:extLst>
              <a:ext uri="{FF2B5EF4-FFF2-40B4-BE49-F238E27FC236}">
                <a16:creationId xmlns:a16="http://schemas.microsoft.com/office/drawing/2014/main" id="{7F30EC62-9407-9178-1C1B-CB5D55DC5ECF}"/>
              </a:ext>
            </a:extLst>
          </p:cNvPr>
          <p:cNvSpPr/>
          <p:nvPr/>
        </p:nvSpPr>
        <p:spPr>
          <a:xfrm>
            <a:off x="3254375" y="430760"/>
            <a:ext cx="13001625" cy="635000"/>
          </a:xfrm>
          <a:prstGeom prst="rect">
            <a:avLst/>
          </a:prstGeom>
          <a:solidFill>
            <a:srgbClr val="00486F"/>
          </a:solidFill>
          <a:ln/>
        </p:spPr>
      </p:sp>
      <p:pic>
        <p:nvPicPr>
          <p:cNvPr id="3" name="Image 0" descr="https://kimi-img.moonshot.cn/pub/slides/okc/sudvgfiqleroa/mnt/agents/output/converted_sug/images/image_1.png">
            <a:extLst>
              <a:ext uri="{FF2B5EF4-FFF2-40B4-BE49-F238E27FC236}">
                <a16:creationId xmlns:a16="http://schemas.microsoft.com/office/drawing/2014/main" id="{AB15BBB5-33F1-2884-B4DF-EF4AAF2BD0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193" b="4193"/>
          <a:stretch/>
        </p:blipFill>
        <p:spPr>
          <a:xfrm>
            <a:off x="345966" y="392660"/>
            <a:ext cx="2374900" cy="673100"/>
          </a:xfrm>
          <a:prstGeom prst="rect">
            <a:avLst/>
          </a:prstGeom>
        </p:spPr>
      </p:pic>
      <p:sp>
        <p:nvSpPr>
          <p:cNvPr id="23" name="Text 3">
            <a:extLst>
              <a:ext uri="{FF2B5EF4-FFF2-40B4-BE49-F238E27FC236}">
                <a16:creationId xmlns:a16="http://schemas.microsoft.com/office/drawing/2014/main" id="{CAD28B3E-E8F9-7DB7-0195-A8215D1F2C02}"/>
              </a:ext>
            </a:extLst>
          </p:cNvPr>
          <p:cNvSpPr/>
          <p:nvPr/>
        </p:nvSpPr>
        <p:spPr>
          <a:xfrm>
            <a:off x="10655300" y="430760"/>
            <a:ext cx="5357253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ru-RU" sz="2600" b="1" dirty="0">
                <a:solidFill>
                  <a:srgbClr val="FFFFFF"/>
                </a:solidFill>
                <a:latin typeface="Century Gothic" panose="020B0502020202020204" pitchFamily="34" charset="0"/>
                <a:cs typeface="Calibri" pitchFamily="34" charset="-120"/>
              </a:rPr>
              <a:t>УНИВЕРСАЛЬНЫЙ ПОЛУВАГОН</a:t>
            </a:r>
            <a:endParaRPr lang="en-US" sz="2600" b="1" dirty="0">
              <a:solidFill>
                <a:srgbClr val="FFFFFF"/>
              </a:solidFill>
              <a:latin typeface="Century Gothic" panose="020B0502020202020204" pitchFamily="34" charset="0"/>
              <a:cs typeface="Calibri" pitchFamily="34" charset="-120"/>
            </a:endParaRPr>
          </a:p>
        </p:txBody>
      </p:sp>
      <p:sp>
        <p:nvSpPr>
          <p:cNvPr id="24" name="Shape 2">
            <a:extLst>
              <a:ext uri="{FF2B5EF4-FFF2-40B4-BE49-F238E27FC236}">
                <a16:creationId xmlns:a16="http://schemas.microsoft.com/office/drawing/2014/main" id="{58294062-A4C3-9A1E-8A5F-9E65623552E1}"/>
              </a:ext>
            </a:extLst>
          </p:cNvPr>
          <p:cNvSpPr/>
          <p:nvPr/>
        </p:nvSpPr>
        <p:spPr>
          <a:xfrm>
            <a:off x="10185400" y="4477269"/>
            <a:ext cx="5461000" cy="145531"/>
          </a:xfrm>
          <a:prstGeom prst="rect">
            <a:avLst/>
          </a:prstGeom>
          <a:solidFill>
            <a:srgbClr val="00486F"/>
          </a:solidFill>
          <a:ln/>
        </p:spPr>
      </p:sp>
      <p:sp>
        <p:nvSpPr>
          <p:cNvPr id="25" name="Shape 2">
            <a:extLst>
              <a:ext uri="{FF2B5EF4-FFF2-40B4-BE49-F238E27FC236}">
                <a16:creationId xmlns:a16="http://schemas.microsoft.com/office/drawing/2014/main" id="{900622F6-80CF-CD7B-28FF-9565FC7FA53E}"/>
              </a:ext>
            </a:extLst>
          </p:cNvPr>
          <p:cNvSpPr/>
          <p:nvPr/>
        </p:nvSpPr>
        <p:spPr>
          <a:xfrm>
            <a:off x="10185400" y="8096769"/>
            <a:ext cx="5461000" cy="145531"/>
          </a:xfrm>
          <a:prstGeom prst="rect">
            <a:avLst/>
          </a:prstGeom>
          <a:solidFill>
            <a:srgbClr val="00486F"/>
          </a:solidFill>
          <a:ln/>
        </p:spPr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091010"/>
              </p:ext>
            </p:extLst>
          </p:nvPr>
        </p:nvGraphicFramePr>
        <p:xfrm>
          <a:off x="381000" y="1595255"/>
          <a:ext cx="7954851" cy="4251753"/>
        </p:xfrm>
        <a:graphic>
          <a:graphicData uri="http://schemas.openxmlformats.org/drawingml/2006/table">
            <a:tbl>
              <a:tblPr/>
              <a:tblGrid>
                <a:gridCol w="4375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9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9620">
                <a:tc>
                  <a:txBody>
                    <a:bodyPr/>
                    <a:lstStyle/>
                    <a:p>
                      <a:pPr algn="l"/>
                      <a:r>
                        <a:rPr lang="en-US" sz="1800" b="1" u="none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Параметр</a:t>
                      </a:r>
                      <a:endParaRPr lang="en-US" sz="18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826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u="none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Значение</a:t>
                      </a:r>
                      <a:endParaRPr lang="en-US" sz="18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82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221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Грузоподъёмность, т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69,5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221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Масса тары, т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23,5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221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Объём кузова, м³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88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221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Длина по осям автосцепок,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13 920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221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База вагона,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8 650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221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Ширина кузова,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2 923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221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Высота кузова,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2 347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221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Макс. высота вагона,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3 776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221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Габарит по ГОСТ 9238-2013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1-ВМ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221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Конструкционная скорость, км/ч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120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221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Модель тележки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18-6782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9702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Количество разгрузочных люков, шт.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7" name="Image 0" descr="https://kimi-img.moonshot.cn/pub/slides/okc/wldqyfo7pvydw/mnt/agents/output/converted_126760/images/image_4.png"/>
          <p:cNvPicPr>
            <a:picLocks noChangeAspect="1"/>
          </p:cNvPicPr>
          <p:nvPr/>
        </p:nvPicPr>
        <p:blipFill>
          <a:blip r:embed="rId3"/>
          <a:srcRect l="2000" t="5000" r="2000" b="5000"/>
          <a:stretch/>
        </p:blipFill>
        <p:spPr>
          <a:xfrm>
            <a:off x="8636000" y="1588962"/>
            <a:ext cx="7048500" cy="30226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8636000" y="4800600"/>
            <a:ext cx="7048500" cy="3271948"/>
          </a:xfrm>
          <a:prstGeom prst="rect">
            <a:avLst/>
          </a:prstGeom>
          <a:solidFill>
            <a:srgbClr val="F5F5F5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36000" y="4800600"/>
            <a:ext cx="7048500" cy="434723"/>
          </a:xfrm>
          <a:prstGeom prst="rect">
            <a:avLst/>
          </a:prstGeom>
          <a:solidFill>
            <a:srgbClr val="13826F"/>
          </a:solidFill>
          <a:ln/>
        </p:spPr>
      </p:sp>
      <p:sp>
        <p:nvSpPr>
          <p:cNvPr id="10" name="Text 6"/>
          <p:cNvSpPr/>
          <p:nvPr/>
        </p:nvSpPr>
        <p:spPr>
          <a:xfrm>
            <a:off x="8803898" y="4775559"/>
            <a:ext cx="6690102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FFFFF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СРОК СЛУЖБЫ И РЕМОНТЫ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8890000" y="5384800"/>
            <a:ext cx="6540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0048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Назначенный срок службы:</a:t>
            </a:r>
            <a:r>
              <a:rPr lang="en-US" sz="1600" dirty="0">
                <a:solidFill>
                  <a:srgbClr val="0048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22 года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1600" b="1" dirty="0">
                <a:solidFill>
                  <a:srgbClr val="0048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Капитальный ремонт:</a:t>
            </a:r>
            <a:r>
              <a:rPr lang="en-US" sz="1600" dirty="0">
                <a:solidFill>
                  <a:srgbClr val="0048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каждые 11 лет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1600" b="1" dirty="0">
                <a:solidFill>
                  <a:srgbClr val="0048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Деповской ремонт</a:t>
            </a:r>
            <a:r>
              <a:rPr lang="en-US" sz="1600" dirty="0">
                <a:solidFill>
                  <a:srgbClr val="0048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(комбинированный критерий):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• Первый после постройки: </a:t>
            </a:r>
            <a:r>
              <a:rPr lang="en-US" sz="1600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210 тыс.км (3 года)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• После деповского ремонта: </a:t>
            </a:r>
            <a:r>
              <a:rPr lang="en-US" sz="1600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160 тыс.км (3 года)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• Первый после капитального: </a:t>
            </a:r>
            <a:r>
              <a:rPr lang="en-US" sz="1600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160 тыс.км (3 года)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381000" y="8636000"/>
            <a:ext cx="15494000" cy="0"/>
          </a:xfrm>
          <a:prstGeom prst="straightConnector1">
            <a:avLst/>
          </a:prstGeom>
          <a:noFill/>
          <a:ln w="12700">
            <a:solidFill>
              <a:srgbClr val="CCCCCC"/>
            </a:solidFill>
            <a:prstDash val="solid"/>
            <a:headEnd type="none"/>
            <a:tailEnd type="none"/>
          </a:ln>
        </p:spPr>
      </p:sp>
      <p:sp>
        <p:nvSpPr>
          <p:cNvPr id="6" name="Text 9"/>
          <p:cNvSpPr/>
          <p:nvPr/>
        </p:nvSpPr>
        <p:spPr>
          <a:xfrm>
            <a:off x="381000" y="8691481"/>
            <a:ext cx="7620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ООО «НТР» | Новотехрейл | </a:t>
            </a:r>
            <a:r>
              <a:rPr lang="en-US" sz="1400" dirty="0" err="1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Полувагон</a:t>
            </a: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 12-6760</a:t>
            </a:r>
          </a:p>
        </p:txBody>
      </p:sp>
      <p:sp>
        <p:nvSpPr>
          <p:cNvPr id="2" name="Shape 2">
            <a:extLst>
              <a:ext uri="{FF2B5EF4-FFF2-40B4-BE49-F238E27FC236}">
                <a16:creationId xmlns:a16="http://schemas.microsoft.com/office/drawing/2014/main" id="{26408ECD-1B5D-2CF1-6380-F4A0A8A9F71C}"/>
              </a:ext>
            </a:extLst>
          </p:cNvPr>
          <p:cNvSpPr/>
          <p:nvPr/>
        </p:nvSpPr>
        <p:spPr>
          <a:xfrm>
            <a:off x="3503054" y="452519"/>
            <a:ext cx="12752946" cy="635000"/>
          </a:xfrm>
          <a:prstGeom prst="rect">
            <a:avLst/>
          </a:prstGeom>
          <a:solidFill>
            <a:srgbClr val="00486F"/>
          </a:solidFill>
          <a:ln/>
        </p:spPr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9D883B83-3A02-441B-3F5B-0EE1EA5BFC30}"/>
              </a:ext>
            </a:extLst>
          </p:cNvPr>
          <p:cNvSpPr/>
          <p:nvPr/>
        </p:nvSpPr>
        <p:spPr>
          <a:xfrm>
            <a:off x="10393249" y="454277"/>
            <a:ext cx="5739327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600" b="1" dirty="0">
                <a:solidFill>
                  <a:srgbClr val="FFFFFF"/>
                </a:solidFill>
                <a:latin typeface="Century Gothic" panose="020B0502020202020204" pitchFamily="34" charset="0"/>
                <a:cs typeface="Calibri" pitchFamily="34" charset="-120"/>
              </a:rPr>
              <a:t>ТЕХНИЧЕСКИЕ ХАРАКТЕРИСТИКИ</a:t>
            </a:r>
          </a:p>
        </p:txBody>
      </p:sp>
      <p:pic>
        <p:nvPicPr>
          <p:cNvPr id="15" name="Image 0" descr="https://kimi-img.moonshot.cn/pub/slides/okc/sudvgfiqleroa/mnt/agents/output/converted_sug/images/image_1.png">
            <a:extLst>
              <a:ext uri="{FF2B5EF4-FFF2-40B4-BE49-F238E27FC236}">
                <a16:creationId xmlns:a16="http://schemas.microsoft.com/office/drawing/2014/main" id="{D80F98AC-7D3E-EC99-5A1C-33AAF381EF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193" b="4193"/>
          <a:stretch/>
        </p:blipFill>
        <p:spPr>
          <a:xfrm>
            <a:off x="345966" y="392660"/>
            <a:ext cx="2374900" cy="6731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FBDC7D7-2EF7-A992-5D66-4150927E2D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974008"/>
            <a:ext cx="4061579" cy="209854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4199A87-CD0D-7304-2B11-076BCF26B06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417" b="13299"/>
          <a:stretch>
            <a:fillRect/>
          </a:stretch>
        </p:blipFill>
        <p:spPr>
          <a:xfrm>
            <a:off x="4546243" y="5974008"/>
            <a:ext cx="3789610" cy="212958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825C97F3-476C-7F9E-55C1-B741A3FDD91A}"/>
              </a:ext>
            </a:extLst>
          </p:cNvPr>
          <p:cNvGrpSpPr/>
          <p:nvPr/>
        </p:nvGrpSpPr>
        <p:grpSpPr>
          <a:xfrm>
            <a:off x="714465" y="1949970"/>
            <a:ext cx="8175158" cy="2324298"/>
            <a:chOff x="698500" y="1568970"/>
            <a:chExt cx="8175158" cy="2324298"/>
          </a:xfrm>
        </p:grpSpPr>
        <p:sp>
          <p:nvSpPr>
            <p:cNvPr id="6" name="Text 4"/>
            <p:cNvSpPr/>
            <p:nvPr/>
          </p:nvSpPr>
          <p:spPr>
            <a:xfrm>
              <a:off x="698500" y="1568970"/>
              <a:ext cx="2540000" cy="381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00000"/>
                </a:lnSpc>
              </a:pPr>
              <a:r>
                <a:rPr lang="en-US" sz="2200" dirty="0">
                  <a:solidFill>
                    <a:srgbClr val="666666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Модель</a:t>
              </a:r>
              <a:endParaRPr lang="en-US" sz="2200" dirty="0">
                <a:latin typeface="Century Gothic" panose="020B0502020202020204" pitchFamily="34" charset="0"/>
              </a:endParaRPr>
            </a:p>
          </p:txBody>
        </p:sp>
        <p:sp>
          <p:nvSpPr>
            <p:cNvPr id="7" name="Text 5"/>
            <p:cNvSpPr/>
            <p:nvPr/>
          </p:nvSpPr>
          <p:spPr>
            <a:xfrm>
              <a:off x="698500" y="1949970"/>
              <a:ext cx="5080000" cy="889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00000"/>
                </a:lnSpc>
              </a:pPr>
              <a:r>
                <a:rPr lang="en-US" sz="5200" b="1" dirty="0">
                  <a:solidFill>
                    <a:srgbClr val="13826F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11-6759</a:t>
              </a:r>
              <a:endParaRPr lang="en-US" sz="1600" dirty="0">
                <a:solidFill>
                  <a:srgbClr val="13826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Shape 6"/>
            <p:cNvSpPr/>
            <p:nvPr/>
          </p:nvSpPr>
          <p:spPr>
            <a:xfrm>
              <a:off x="720725" y="3029470"/>
              <a:ext cx="311150" cy="355600"/>
            </a:xfrm>
            <a:custGeom>
              <a:avLst/>
              <a:gdLst/>
              <a:ahLst/>
              <a:cxnLst/>
              <a:rect l="l" t="t" r="r" b="b"/>
              <a:pathLst>
                <a:path w="311150" h="355600">
                  <a:moveTo>
                    <a:pt x="80982" y="133350"/>
                  </a:moveTo>
                  <a:cubicBezTo>
                    <a:pt x="78899" y="126335"/>
                    <a:pt x="77788" y="118834"/>
                    <a:pt x="77788" y="111125"/>
                  </a:cubicBezTo>
                  <a:cubicBezTo>
                    <a:pt x="77788" y="68134"/>
                    <a:pt x="112584" y="33337"/>
                    <a:pt x="155575" y="33337"/>
                  </a:cubicBezTo>
                  <a:cubicBezTo>
                    <a:pt x="198566" y="33337"/>
                    <a:pt x="233363" y="68134"/>
                    <a:pt x="233363" y="111125"/>
                  </a:cubicBezTo>
                  <a:cubicBezTo>
                    <a:pt x="233363" y="118834"/>
                    <a:pt x="232251" y="126335"/>
                    <a:pt x="230168" y="133350"/>
                  </a:cubicBezTo>
                  <a:lnTo>
                    <a:pt x="180856" y="133350"/>
                  </a:lnTo>
                  <a:lnTo>
                    <a:pt x="197941" y="102582"/>
                  </a:lnTo>
                  <a:cubicBezTo>
                    <a:pt x="202386" y="94526"/>
                    <a:pt x="199539" y="84386"/>
                    <a:pt x="191482" y="79941"/>
                  </a:cubicBezTo>
                  <a:cubicBezTo>
                    <a:pt x="183426" y="75496"/>
                    <a:pt x="173286" y="78343"/>
                    <a:pt x="168841" y="86400"/>
                  </a:cubicBezTo>
                  <a:lnTo>
                    <a:pt x="142726" y="133419"/>
                  </a:lnTo>
                  <a:lnTo>
                    <a:pt x="81052" y="133419"/>
                  </a:lnTo>
                  <a:close/>
                  <a:moveTo>
                    <a:pt x="88900" y="22225"/>
                  </a:moveTo>
                  <a:lnTo>
                    <a:pt x="44450" y="22225"/>
                  </a:lnTo>
                  <a:cubicBezTo>
                    <a:pt x="19933" y="22225"/>
                    <a:pt x="0" y="42158"/>
                    <a:pt x="0" y="66675"/>
                  </a:cubicBezTo>
                  <a:lnTo>
                    <a:pt x="0" y="288925"/>
                  </a:lnTo>
                  <a:cubicBezTo>
                    <a:pt x="0" y="313442"/>
                    <a:pt x="19933" y="333375"/>
                    <a:pt x="44450" y="333375"/>
                  </a:cubicBezTo>
                  <a:lnTo>
                    <a:pt x="266700" y="333375"/>
                  </a:lnTo>
                  <a:cubicBezTo>
                    <a:pt x="291217" y="333375"/>
                    <a:pt x="311150" y="313442"/>
                    <a:pt x="311150" y="288925"/>
                  </a:cubicBezTo>
                  <a:lnTo>
                    <a:pt x="311150" y="66675"/>
                  </a:lnTo>
                  <a:cubicBezTo>
                    <a:pt x="311150" y="42158"/>
                    <a:pt x="291217" y="22225"/>
                    <a:pt x="266700" y="22225"/>
                  </a:cubicBezTo>
                  <a:lnTo>
                    <a:pt x="222250" y="22225"/>
                  </a:lnTo>
                  <a:cubicBezTo>
                    <a:pt x="203706" y="8265"/>
                    <a:pt x="180578" y="0"/>
                    <a:pt x="155575" y="0"/>
                  </a:cubicBezTo>
                  <a:cubicBezTo>
                    <a:pt x="130572" y="0"/>
                    <a:pt x="107444" y="8265"/>
                    <a:pt x="88900" y="22225"/>
                  </a:cubicBezTo>
                  <a:close/>
                </a:path>
              </a:pathLst>
            </a:custGeom>
            <a:solidFill>
              <a:srgbClr val="00486F"/>
            </a:solidFill>
            <a:ln/>
          </p:spPr>
        </p:sp>
        <p:sp>
          <p:nvSpPr>
            <p:cNvPr id="9" name="Text 7"/>
            <p:cNvSpPr/>
            <p:nvPr/>
          </p:nvSpPr>
          <p:spPr>
            <a:xfrm>
              <a:off x="1143000" y="2965970"/>
              <a:ext cx="1296469" cy="444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00000"/>
                </a:lnSpc>
              </a:pPr>
              <a:r>
                <a:rPr lang="en-US" sz="3000" b="1" dirty="0">
                  <a:solidFill>
                    <a:srgbClr val="13826F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67,5 т</a:t>
              </a:r>
              <a:endParaRPr lang="en-US" sz="1600" dirty="0">
                <a:solidFill>
                  <a:srgbClr val="13826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" name="Text 8"/>
            <p:cNvSpPr/>
            <p:nvPr/>
          </p:nvSpPr>
          <p:spPr>
            <a:xfrm>
              <a:off x="1143000" y="3410470"/>
              <a:ext cx="2794000" cy="254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00000"/>
                </a:lnSpc>
              </a:pPr>
              <a:r>
                <a:rPr lang="en-US" sz="1600" dirty="0">
                  <a:solidFill>
                    <a:srgbClr val="666666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грузоподъёмность</a:t>
              </a:r>
              <a:endParaRPr lang="en-US" sz="1600" dirty="0">
                <a:latin typeface="Century Gothic" panose="020B0502020202020204" pitchFamily="34" charset="0"/>
              </a:endParaRPr>
            </a:p>
          </p:txBody>
        </p:sp>
        <p:sp>
          <p:nvSpPr>
            <p:cNvPr id="11" name="Shape 9"/>
            <p:cNvSpPr/>
            <p:nvPr/>
          </p:nvSpPr>
          <p:spPr>
            <a:xfrm>
              <a:off x="3503054" y="3031922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55783" y="-1736"/>
                  </a:moveTo>
                  <a:cubicBezTo>
                    <a:pt x="169535" y="-9654"/>
                    <a:pt x="186482" y="-9654"/>
                    <a:pt x="200233" y="-1736"/>
                  </a:cubicBezTo>
                  <a:lnTo>
                    <a:pt x="322401" y="68759"/>
                  </a:lnTo>
                  <a:cubicBezTo>
                    <a:pt x="336153" y="76676"/>
                    <a:pt x="344626" y="91400"/>
                    <a:pt x="344626" y="107236"/>
                  </a:cubicBezTo>
                  <a:lnTo>
                    <a:pt x="344626" y="248225"/>
                  </a:lnTo>
                  <a:cubicBezTo>
                    <a:pt x="344626" y="264130"/>
                    <a:pt x="336153" y="278785"/>
                    <a:pt x="322401" y="286702"/>
                  </a:cubicBezTo>
                  <a:lnTo>
                    <a:pt x="200233" y="357336"/>
                  </a:lnTo>
                  <a:cubicBezTo>
                    <a:pt x="186482" y="365254"/>
                    <a:pt x="169535" y="365254"/>
                    <a:pt x="155783" y="357336"/>
                  </a:cubicBezTo>
                  <a:lnTo>
                    <a:pt x="33685" y="286841"/>
                  </a:lnTo>
                  <a:cubicBezTo>
                    <a:pt x="19933" y="278924"/>
                    <a:pt x="11460" y="264200"/>
                    <a:pt x="11460" y="248364"/>
                  </a:cubicBezTo>
                  <a:lnTo>
                    <a:pt x="11460" y="107375"/>
                  </a:lnTo>
                  <a:cubicBezTo>
                    <a:pt x="11460" y="91470"/>
                    <a:pt x="19933" y="76815"/>
                    <a:pt x="33685" y="68898"/>
                  </a:cubicBezTo>
                  <a:lnTo>
                    <a:pt x="155783" y="-1736"/>
                  </a:lnTo>
                  <a:close/>
                  <a:moveTo>
                    <a:pt x="300107" y="248295"/>
                  </a:moveTo>
                  <a:lnTo>
                    <a:pt x="300107" y="132933"/>
                  </a:lnTo>
                  <a:lnTo>
                    <a:pt x="200233" y="190579"/>
                  </a:lnTo>
                  <a:lnTo>
                    <a:pt x="200233" y="305941"/>
                  </a:lnTo>
                  <a:lnTo>
                    <a:pt x="300107" y="248295"/>
                  </a:lnTo>
                  <a:close/>
                </a:path>
              </a:pathLst>
            </a:custGeom>
            <a:solidFill>
              <a:srgbClr val="00486F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3947554" y="2968422"/>
              <a:ext cx="1358542" cy="444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00000"/>
                </a:lnSpc>
              </a:pPr>
              <a:r>
                <a:rPr lang="en-US" sz="3000" b="1" dirty="0">
                  <a:solidFill>
                    <a:srgbClr val="13826F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162 м³</a:t>
              </a:r>
              <a:endParaRPr lang="en-US" sz="1600" dirty="0">
                <a:solidFill>
                  <a:srgbClr val="13826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3" name="Text 11"/>
            <p:cNvSpPr/>
            <p:nvPr/>
          </p:nvSpPr>
          <p:spPr>
            <a:xfrm>
              <a:off x="3947554" y="3412922"/>
              <a:ext cx="2794000" cy="2540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00000"/>
                </a:lnSpc>
              </a:pPr>
              <a:r>
                <a:rPr lang="en-US" sz="1600" dirty="0">
                  <a:solidFill>
                    <a:srgbClr val="666666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объём кузова</a:t>
              </a:r>
              <a:endParaRPr lang="en-US" sz="1600" dirty="0">
                <a:latin typeface="Century Gothic" panose="020B0502020202020204" pitchFamily="34" charset="0"/>
              </a:endParaRPr>
            </a:p>
          </p:txBody>
        </p:sp>
        <p:sp>
          <p:nvSpPr>
            <p:cNvPr id="14" name="Shape 12"/>
            <p:cNvSpPr/>
            <p:nvPr/>
          </p:nvSpPr>
          <p:spPr>
            <a:xfrm>
              <a:off x="5925181" y="302947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0" y="177800"/>
                  </a:moveTo>
                  <a:cubicBezTo>
                    <a:pt x="0" y="79670"/>
                    <a:pt x="79670" y="0"/>
                    <a:pt x="177800" y="0"/>
                  </a:cubicBezTo>
                  <a:cubicBezTo>
                    <a:pt x="275930" y="0"/>
                    <a:pt x="355600" y="79670"/>
                    <a:pt x="355600" y="177800"/>
                  </a:cubicBezTo>
                  <a:cubicBezTo>
                    <a:pt x="355600" y="275930"/>
                    <a:pt x="275930" y="355600"/>
                    <a:pt x="177800" y="355600"/>
                  </a:cubicBezTo>
                  <a:cubicBezTo>
                    <a:pt x="79670" y="355600"/>
                    <a:pt x="0" y="275930"/>
                    <a:pt x="0" y="177800"/>
                  </a:cubicBezTo>
                  <a:close/>
                  <a:moveTo>
                    <a:pt x="200025" y="66675"/>
                  </a:moveTo>
                  <a:cubicBezTo>
                    <a:pt x="200025" y="54409"/>
                    <a:pt x="190066" y="44450"/>
                    <a:pt x="177800" y="44450"/>
                  </a:cubicBezTo>
                  <a:cubicBezTo>
                    <a:pt x="165534" y="44450"/>
                    <a:pt x="155575" y="54409"/>
                    <a:pt x="155575" y="66675"/>
                  </a:cubicBezTo>
                  <a:cubicBezTo>
                    <a:pt x="155575" y="78941"/>
                    <a:pt x="165534" y="88900"/>
                    <a:pt x="177800" y="88900"/>
                  </a:cubicBezTo>
                  <a:cubicBezTo>
                    <a:pt x="190066" y="88900"/>
                    <a:pt x="200025" y="78941"/>
                    <a:pt x="200025" y="66675"/>
                  </a:cubicBezTo>
                  <a:close/>
                  <a:moveTo>
                    <a:pt x="177800" y="288925"/>
                  </a:moveTo>
                  <a:cubicBezTo>
                    <a:pt x="202317" y="288925"/>
                    <a:pt x="222250" y="268992"/>
                    <a:pt x="222250" y="244475"/>
                  </a:cubicBezTo>
                  <a:cubicBezTo>
                    <a:pt x="222250" y="233224"/>
                    <a:pt x="218083" y="222875"/>
                    <a:pt x="211138" y="215096"/>
                  </a:cubicBezTo>
                  <a:lnTo>
                    <a:pt x="259407" y="118626"/>
                  </a:lnTo>
                  <a:cubicBezTo>
                    <a:pt x="263505" y="110361"/>
                    <a:pt x="260171" y="100360"/>
                    <a:pt x="251976" y="96262"/>
                  </a:cubicBezTo>
                  <a:cubicBezTo>
                    <a:pt x="243780" y="92164"/>
                    <a:pt x="233710" y="95498"/>
                    <a:pt x="229612" y="103694"/>
                  </a:cubicBezTo>
                  <a:lnTo>
                    <a:pt x="181342" y="200164"/>
                  </a:lnTo>
                  <a:cubicBezTo>
                    <a:pt x="180161" y="200094"/>
                    <a:pt x="178981" y="200025"/>
                    <a:pt x="177800" y="200025"/>
                  </a:cubicBezTo>
                  <a:cubicBezTo>
                    <a:pt x="153283" y="200025"/>
                    <a:pt x="133350" y="219958"/>
                    <a:pt x="133350" y="244475"/>
                  </a:cubicBezTo>
                  <a:cubicBezTo>
                    <a:pt x="133350" y="268992"/>
                    <a:pt x="153283" y="288925"/>
                    <a:pt x="177800" y="288925"/>
                  </a:cubicBezTo>
                  <a:close/>
                  <a:moveTo>
                    <a:pt x="122238" y="100013"/>
                  </a:moveTo>
                  <a:cubicBezTo>
                    <a:pt x="122238" y="87746"/>
                    <a:pt x="112279" y="77788"/>
                    <a:pt x="100013" y="77788"/>
                  </a:cubicBezTo>
                  <a:cubicBezTo>
                    <a:pt x="87746" y="77788"/>
                    <a:pt x="77788" y="87746"/>
                    <a:pt x="77788" y="100013"/>
                  </a:cubicBezTo>
                  <a:cubicBezTo>
                    <a:pt x="77788" y="112279"/>
                    <a:pt x="87746" y="122238"/>
                    <a:pt x="100013" y="122238"/>
                  </a:cubicBezTo>
                  <a:cubicBezTo>
                    <a:pt x="112279" y="122238"/>
                    <a:pt x="122238" y="112279"/>
                    <a:pt x="122238" y="100013"/>
                  </a:cubicBezTo>
                  <a:close/>
                  <a:moveTo>
                    <a:pt x="66675" y="200025"/>
                  </a:moveTo>
                  <a:cubicBezTo>
                    <a:pt x="78941" y="200025"/>
                    <a:pt x="88900" y="190066"/>
                    <a:pt x="88900" y="177800"/>
                  </a:cubicBezTo>
                  <a:cubicBezTo>
                    <a:pt x="88900" y="165534"/>
                    <a:pt x="78941" y="155575"/>
                    <a:pt x="66675" y="155575"/>
                  </a:cubicBezTo>
                  <a:cubicBezTo>
                    <a:pt x="54409" y="155575"/>
                    <a:pt x="44450" y="165534"/>
                    <a:pt x="44450" y="177800"/>
                  </a:cubicBezTo>
                  <a:cubicBezTo>
                    <a:pt x="44450" y="190066"/>
                    <a:pt x="54409" y="200025"/>
                    <a:pt x="66675" y="200025"/>
                  </a:cubicBezTo>
                  <a:close/>
                  <a:moveTo>
                    <a:pt x="311150" y="177800"/>
                  </a:moveTo>
                  <a:cubicBezTo>
                    <a:pt x="311150" y="165534"/>
                    <a:pt x="301191" y="155575"/>
                    <a:pt x="288925" y="155575"/>
                  </a:cubicBezTo>
                  <a:cubicBezTo>
                    <a:pt x="276659" y="155575"/>
                    <a:pt x="266700" y="165534"/>
                    <a:pt x="266700" y="177800"/>
                  </a:cubicBezTo>
                  <a:cubicBezTo>
                    <a:pt x="266700" y="190066"/>
                    <a:pt x="276659" y="200025"/>
                    <a:pt x="288925" y="200025"/>
                  </a:cubicBezTo>
                  <a:cubicBezTo>
                    <a:pt x="301191" y="200025"/>
                    <a:pt x="311150" y="190066"/>
                    <a:pt x="311150" y="177800"/>
                  </a:cubicBezTo>
                  <a:close/>
                </a:path>
              </a:pathLst>
            </a:custGeom>
            <a:solidFill>
              <a:srgbClr val="00486F"/>
            </a:solidFill>
            <a:ln/>
          </p:spPr>
        </p:sp>
        <p:sp>
          <p:nvSpPr>
            <p:cNvPr id="15" name="Text 13"/>
            <p:cNvSpPr/>
            <p:nvPr/>
          </p:nvSpPr>
          <p:spPr>
            <a:xfrm>
              <a:off x="6369681" y="2965970"/>
              <a:ext cx="1975829" cy="444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00000"/>
                </a:lnSpc>
              </a:pPr>
              <a:r>
                <a:rPr lang="en-US" sz="3000" b="1" dirty="0">
                  <a:solidFill>
                    <a:srgbClr val="13826F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120 км/ч</a:t>
              </a:r>
              <a:endParaRPr lang="en-US" sz="1600" dirty="0">
                <a:solidFill>
                  <a:srgbClr val="13826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Text 14"/>
            <p:cNvSpPr/>
            <p:nvPr/>
          </p:nvSpPr>
          <p:spPr>
            <a:xfrm>
              <a:off x="6424844" y="3448768"/>
              <a:ext cx="2448814" cy="444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>
                <a:lnSpc>
                  <a:spcPct val="100000"/>
                </a:lnSpc>
              </a:pPr>
              <a:r>
                <a:rPr lang="en-US" sz="1600" dirty="0" err="1">
                  <a:solidFill>
                    <a:srgbClr val="666666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конструкционная</a:t>
              </a:r>
              <a:r>
                <a:rPr lang="en-US" sz="1600" dirty="0">
                  <a:solidFill>
                    <a:srgbClr val="666666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 </a:t>
              </a:r>
              <a:endParaRPr lang="ru-RU" sz="1600" dirty="0">
                <a:solidFill>
                  <a:srgbClr val="666666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endParaRPr>
            </a:p>
            <a:p>
              <a:pPr>
                <a:lnSpc>
                  <a:spcPct val="100000"/>
                </a:lnSpc>
              </a:pPr>
              <a:r>
                <a:rPr lang="en-US" sz="1600" dirty="0" err="1">
                  <a:solidFill>
                    <a:srgbClr val="666666"/>
                  </a:solidFill>
                  <a:latin typeface="Century Gothic" panose="020B0502020202020204" pitchFamily="34" charset="0"/>
                  <a:ea typeface="Calibri" pitchFamily="34" charset="-122"/>
                  <a:cs typeface="Calibri" pitchFamily="34" charset="-120"/>
                </a:rPr>
                <a:t>скорость</a:t>
              </a:r>
              <a:endParaRPr lang="en-US" sz="16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17" name="Text 15"/>
          <p:cNvSpPr/>
          <p:nvPr/>
        </p:nvSpPr>
        <p:spPr>
          <a:xfrm>
            <a:off x="677615" y="4883670"/>
            <a:ext cx="7930349" cy="3022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45000"/>
              </a:lnSpc>
            </a:pPr>
            <a:r>
              <a:rPr lang="en-US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Универсальный крытый вагон модели </a:t>
            </a:r>
            <a:r>
              <a:rPr lang="en-US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11-6759</a:t>
            </a:r>
            <a:r>
              <a:rPr lang="en-US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 предназначен для перевозки штучных, тарно-штучных, пакетированных и других грузов, требующих защиты от атмосферных воздействий, по сети железных дорог колеи 1520 мм</a:t>
            </a:r>
            <a:endParaRPr lang="en-US" dirty="0">
              <a:latin typeface="Century Gothic" panose="020B0502020202020204" pitchFamily="34" charset="0"/>
            </a:endParaRPr>
          </a:p>
          <a:p>
            <a:pPr>
              <a:lnSpc>
                <a:spcPct val="145000"/>
              </a:lnSpc>
              <a:spcBef>
                <a:spcPts val="600"/>
              </a:spcBef>
            </a:pPr>
            <a:r>
              <a:rPr lang="en-US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Конструкционная скорость: </a:t>
            </a:r>
            <a:r>
              <a:rPr lang="en-US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120 км/ч</a:t>
            </a:r>
            <a:r>
              <a:rPr lang="en-US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. Модель тележки: </a:t>
            </a:r>
            <a:r>
              <a:rPr lang="en-US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18-6782</a:t>
            </a:r>
            <a:r>
              <a:rPr lang="en-US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. Климатическое исполнение: </a:t>
            </a:r>
            <a:r>
              <a:rPr lang="en-US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УХЛ1</a:t>
            </a:r>
            <a:endParaRPr lang="en-US" dirty="0">
              <a:latin typeface="Century Gothic" panose="020B0502020202020204" pitchFamily="34" charset="0"/>
            </a:endParaRPr>
          </a:p>
          <a:p>
            <a:pPr>
              <a:lnSpc>
                <a:spcPct val="145000"/>
              </a:lnSpc>
              <a:spcBef>
                <a:spcPts val="600"/>
              </a:spcBef>
            </a:pPr>
            <a:r>
              <a:rPr lang="en-US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Диапазон температур эксплуатации: от </a:t>
            </a:r>
            <a:r>
              <a:rPr lang="en-US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-60</a:t>
            </a:r>
            <a:r>
              <a:rPr lang="en-US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 до </a:t>
            </a:r>
            <a:r>
              <a:rPr lang="en-US" b="1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+50°С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20" name="Shape 16"/>
          <p:cNvSpPr/>
          <p:nvPr/>
        </p:nvSpPr>
        <p:spPr>
          <a:xfrm>
            <a:off x="381000" y="8636000"/>
            <a:ext cx="15494000" cy="0"/>
          </a:xfrm>
          <a:prstGeom prst="straightConnector1">
            <a:avLst/>
          </a:prstGeom>
          <a:noFill/>
          <a:ln w="12700">
            <a:solidFill>
              <a:srgbClr val="E8E8E8"/>
            </a:solidFill>
            <a:prstDash val="solid"/>
            <a:headEnd type="none"/>
            <a:tailEnd type="none"/>
          </a:ln>
        </p:spPr>
      </p:sp>
      <p:sp>
        <p:nvSpPr>
          <p:cNvPr id="21" name="Text 17"/>
          <p:cNvSpPr/>
          <p:nvPr/>
        </p:nvSpPr>
        <p:spPr>
          <a:xfrm>
            <a:off x="381000" y="8698050"/>
            <a:ext cx="7620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ООО «НТР» | Новотехрейл | Крытый </a:t>
            </a:r>
            <a:r>
              <a:rPr lang="en-US" sz="1400" dirty="0" err="1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вагон</a:t>
            </a: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 11-6759</a:t>
            </a:r>
          </a:p>
        </p:txBody>
      </p:sp>
      <p:sp>
        <p:nvSpPr>
          <p:cNvPr id="2" name="Shape 2">
            <a:extLst>
              <a:ext uri="{FF2B5EF4-FFF2-40B4-BE49-F238E27FC236}">
                <a16:creationId xmlns:a16="http://schemas.microsoft.com/office/drawing/2014/main" id="{0E3BE469-CAF1-E37A-E84E-479FD33A974C}"/>
              </a:ext>
            </a:extLst>
          </p:cNvPr>
          <p:cNvSpPr/>
          <p:nvPr/>
        </p:nvSpPr>
        <p:spPr>
          <a:xfrm>
            <a:off x="3503054" y="405001"/>
            <a:ext cx="12752946" cy="635000"/>
          </a:xfrm>
          <a:prstGeom prst="rect">
            <a:avLst/>
          </a:prstGeom>
          <a:solidFill>
            <a:srgbClr val="00486F"/>
          </a:solidFill>
          <a:ln/>
        </p:spPr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3EAFD122-8342-0738-7A69-F0F4BDD09858}"/>
              </a:ext>
            </a:extLst>
          </p:cNvPr>
          <p:cNvSpPr/>
          <p:nvPr/>
        </p:nvSpPr>
        <p:spPr>
          <a:xfrm>
            <a:off x="10135673" y="406759"/>
            <a:ext cx="5739327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ru-RU" sz="2600" b="1" dirty="0">
                <a:solidFill>
                  <a:srgbClr val="FFFFFF"/>
                </a:solidFill>
                <a:latin typeface="Century Gothic" panose="020B0502020202020204" pitchFamily="34" charset="0"/>
                <a:cs typeface="Calibri" pitchFamily="34" charset="-120"/>
              </a:rPr>
              <a:t>УНИВЕРСАЛЬНЫЙ КРЫТЫЙ ВАГОН</a:t>
            </a:r>
            <a:endParaRPr lang="en-US" sz="2600" b="1" dirty="0">
              <a:solidFill>
                <a:srgbClr val="FFFFFF"/>
              </a:solidFill>
              <a:latin typeface="Century Gothic" panose="020B0502020202020204" pitchFamily="34" charset="0"/>
              <a:cs typeface="Calibri" pitchFamily="34" charset="-120"/>
            </a:endParaRPr>
          </a:p>
        </p:txBody>
      </p:sp>
      <p:pic>
        <p:nvPicPr>
          <p:cNvPr id="23" name="Image 0" descr="https://kimi-img.moonshot.cn/pub/slides/okc/sudvgfiqleroa/mnt/agents/output/converted_sug/images/image_1.png">
            <a:extLst>
              <a:ext uri="{FF2B5EF4-FFF2-40B4-BE49-F238E27FC236}">
                <a16:creationId xmlns:a16="http://schemas.microsoft.com/office/drawing/2014/main" id="{C24BC0E1-F3C3-677E-DF0D-38627139C2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93" b="4193"/>
          <a:stretch/>
        </p:blipFill>
        <p:spPr>
          <a:xfrm>
            <a:off x="345966" y="392660"/>
            <a:ext cx="2374900" cy="673100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3CA6682E-7604-426D-B698-E1F58ECF94E2}"/>
              </a:ext>
            </a:extLst>
          </p:cNvPr>
          <p:cNvGrpSpPr/>
          <p:nvPr/>
        </p:nvGrpSpPr>
        <p:grpSpPr>
          <a:xfrm>
            <a:off x="9080502" y="1539563"/>
            <a:ext cx="6477002" cy="6888732"/>
            <a:chOff x="9080500" y="1539563"/>
            <a:chExt cx="6477002" cy="6888732"/>
          </a:xfrm>
        </p:grpSpPr>
        <p:pic>
          <p:nvPicPr>
            <p:cNvPr id="18" name="Image 0" descr="https://kimi-img.moonshot.cn/pub/slides/okc/wldqyfo7pvydw/mnt/agents/output/converted_116759/images/image_1.png"/>
            <p:cNvPicPr>
              <a:picLocks noChangeAspect="1"/>
            </p:cNvPicPr>
            <p:nvPr/>
          </p:nvPicPr>
          <p:blipFill>
            <a:blip r:embed="rId4"/>
            <a:srcRect t="19660" b="24490"/>
            <a:stretch/>
          </p:blipFill>
          <p:spPr>
            <a:xfrm>
              <a:off x="9080502" y="1539563"/>
              <a:ext cx="6477000" cy="2921000"/>
            </a:xfrm>
            <a:prstGeom prst="rect">
              <a:avLst/>
            </a:prstGeom>
          </p:spPr>
        </p:pic>
        <p:pic>
          <p:nvPicPr>
            <p:cNvPr id="19" name="Image 1" descr="https://kimi-img.moonshot.cn/pub/slides/okc/wldqyfo7pvydw/mnt/agents/output/converted_116759/images/image_2.png"/>
            <p:cNvPicPr>
              <a:picLocks noChangeAspect="1"/>
            </p:cNvPicPr>
            <p:nvPr/>
          </p:nvPicPr>
          <p:blipFill>
            <a:blip r:embed="rId5"/>
            <a:srcRect l="8314" r="8314" b="11810"/>
            <a:stretch>
              <a:fillRect/>
            </a:stretch>
          </p:blipFill>
          <p:spPr>
            <a:xfrm>
              <a:off x="9080502" y="4812264"/>
              <a:ext cx="6477000" cy="3472034"/>
            </a:xfrm>
            <a:prstGeom prst="rect">
              <a:avLst/>
            </a:prstGeom>
          </p:spPr>
        </p:pic>
        <p:sp>
          <p:nvSpPr>
            <p:cNvPr id="24" name="Shape 2">
              <a:extLst>
                <a:ext uri="{FF2B5EF4-FFF2-40B4-BE49-F238E27FC236}">
                  <a16:creationId xmlns:a16="http://schemas.microsoft.com/office/drawing/2014/main" id="{2A29A17B-155F-C6ED-69F8-599E6BE914F9}"/>
                </a:ext>
              </a:extLst>
            </p:cNvPr>
            <p:cNvSpPr/>
            <p:nvPr/>
          </p:nvSpPr>
          <p:spPr>
            <a:xfrm>
              <a:off x="9080502" y="4346056"/>
              <a:ext cx="6477000" cy="225944"/>
            </a:xfrm>
            <a:prstGeom prst="rect">
              <a:avLst/>
            </a:prstGeom>
            <a:solidFill>
              <a:srgbClr val="00486F"/>
            </a:solidFill>
            <a:ln/>
          </p:spPr>
        </p:sp>
        <p:sp>
          <p:nvSpPr>
            <p:cNvPr id="25" name="Shape 2">
              <a:extLst>
                <a:ext uri="{FF2B5EF4-FFF2-40B4-BE49-F238E27FC236}">
                  <a16:creationId xmlns:a16="http://schemas.microsoft.com/office/drawing/2014/main" id="{AD78E8E7-4BE0-104A-18EF-AF1DA3B60279}"/>
                </a:ext>
              </a:extLst>
            </p:cNvPr>
            <p:cNvSpPr/>
            <p:nvPr/>
          </p:nvSpPr>
          <p:spPr>
            <a:xfrm>
              <a:off x="9080500" y="8202351"/>
              <a:ext cx="6477000" cy="225944"/>
            </a:xfrm>
            <a:prstGeom prst="rect">
              <a:avLst/>
            </a:prstGeom>
            <a:solidFill>
              <a:srgbClr val="00486F"/>
            </a:solidFill>
            <a:ln/>
          </p:spPr>
        </p:sp>
      </p:grp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381000" y="889200"/>
            <a:ext cx="15494000" cy="633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ТЕХНИЧЕСКИЕ ХАРАКТЕРИСТИКИ</a:t>
            </a:r>
            <a:endParaRPr lang="en-US" sz="16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120651"/>
              </p:ext>
            </p:extLst>
          </p:nvPr>
        </p:nvGraphicFramePr>
        <p:xfrm>
          <a:off x="508000" y="1618520"/>
          <a:ext cx="8636000" cy="6752371"/>
        </p:xfrm>
        <a:graphic>
          <a:graphicData uri="http://schemas.openxmlformats.org/drawingml/2006/table">
            <a:tbl>
              <a:tblPr/>
              <a:tblGrid>
                <a:gridCol w="4966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69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2100">
                <a:tc>
                  <a:txBody>
                    <a:bodyPr/>
                    <a:lstStyle/>
                    <a:p>
                      <a:pPr algn="l"/>
                      <a:r>
                        <a:rPr lang="en-US" sz="1800" b="1" u="none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Параметр</a:t>
                      </a:r>
                      <a:endParaRPr lang="en-US" sz="1800" b="1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826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u="none" dirty="0">
                          <a:solidFill>
                            <a:srgbClr val="FFFFFF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Значение</a:t>
                      </a:r>
                      <a:endParaRPr lang="en-US" sz="1800" b="1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82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005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Модель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11-6759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8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005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Грузоподъёмность, т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67,5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005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Масса тары минимальная, т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26,2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005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Макс. статическая осевая нагрузка, кН (тс)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230,5 (23,5)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005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Номинальный объём кузова, м³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162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1898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Номинальные размеры кузова внутри, мм (Д×Ш×В)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17 690 × 2 780 × 2 821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529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Высота по верхней точке крыши,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3 408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529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Площадь пола, м²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49,3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529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Двери раздвижные, шт.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529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Размеры дверного проёма (ш×в),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3 910 × 2 710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1529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База вагона,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13 810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1529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Ширина максимальная,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3 260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1529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Длина по осям сцепления,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18 940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1529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Длина рамы по концевым балкам,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17 770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1529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Высота от уровня головки рельсов, мм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4 690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41529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Габарит по ГОСТ 9238-2013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1-ВМ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41529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Конструкционная скорость, км/ч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120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41529"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Тележка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u="none" dirty="0">
                          <a:solidFill>
                            <a:srgbClr val="333333"/>
                          </a:solidFill>
                          <a:latin typeface="Century Gothic" panose="020B0502020202020204" pitchFamily="34" charset="0"/>
                          <a:ea typeface="Calibri" pitchFamily="34" charset="-122"/>
                          <a:cs typeface="Calibri" pitchFamily="34" charset="-120"/>
                        </a:rPr>
                        <a:t>тип 2 по ГОСТ 9246 Мод. 18-6782</a:t>
                      </a:r>
                      <a:endParaRPr lang="en-US" sz="1600" dirty="0">
                        <a:latin typeface="Century Gothic" panose="020B05020202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9398000" y="5080000"/>
            <a:ext cx="6350000" cy="3290891"/>
          </a:xfrm>
          <a:prstGeom prst="rect">
            <a:avLst/>
          </a:prstGeom>
          <a:solidFill>
            <a:srgbClr val="F5F5F5"/>
          </a:solidFill>
          <a:ln/>
        </p:spPr>
      </p:sp>
      <p:sp>
        <p:nvSpPr>
          <p:cNvPr id="8" name="Shape 5"/>
          <p:cNvSpPr/>
          <p:nvPr/>
        </p:nvSpPr>
        <p:spPr>
          <a:xfrm>
            <a:off x="9398000" y="5080000"/>
            <a:ext cx="6350000" cy="482600"/>
          </a:xfrm>
          <a:prstGeom prst="rect">
            <a:avLst/>
          </a:prstGeom>
          <a:solidFill>
            <a:srgbClr val="13826F"/>
          </a:solidFill>
          <a:ln/>
        </p:spPr>
      </p:sp>
      <p:sp>
        <p:nvSpPr>
          <p:cNvPr id="9" name="Text 6"/>
          <p:cNvSpPr/>
          <p:nvPr/>
        </p:nvSpPr>
        <p:spPr>
          <a:xfrm>
            <a:off x="9588500" y="5080000"/>
            <a:ext cx="5969000" cy="482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СРОК СЛУЖБЫ И РЕМОНТЫ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9588500" y="5652295"/>
            <a:ext cx="5969000" cy="26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5000"/>
              </a:lnSpc>
            </a:pPr>
            <a:r>
              <a:rPr lang="en-US" sz="1600" b="1" dirty="0">
                <a:solidFill>
                  <a:srgbClr val="0048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Назначенный срок службы:</a:t>
            </a:r>
            <a:r>
              <a:rPr lang="en-US" sz="1600" dirty="0">
                <a:solidFill>
                  <a:srgbClr val="0048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32 года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sz="1600" b="1" dirty="0">
                <a:solidFill>
                  <a:srgbClr val="0048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Капитальный ремонт:</a:t>
            </a:r>
            <a:endParaRPr lang="en-US" sz="1600" dirty="0">
              <a:solidFill>
                <a:srgbClr val="00486F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• после постройки: через 13 лет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• после капитального ремонта: через 12 лет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sz="1600" b="1" dirty="0">
                <a:solidFill>
                  <a:srgbClr val="00486F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Деповской ремонт (комбинированный критерий):</a:t>
            </a:r>
            <a:endParaRPr lang="en-US" sz="1600" dirty="0">
              <a:solidFill>
                <a:srgbClr val="00486F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• первый после постройки: 210 тыс.км (3 года)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• после деповского: 110 тыс.км (3 года)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en-US" sz="1600" dirty="0">
                <a:solidFill>
                  <a:srgbClr val="333333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• первый после КР: 160 тыс.км (3 года)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381000" y="8636000"/>
            <a:ext cx="15494000" cy="0"/>
          </a:xfrm>
          <a:prstGeom prst="straightConnector1">
            <a:avLst/>
          </a:prstGeom>
          <a:noFill/>
          <a:ln w="12700">
            <a:solidFill>
              <a:srgbClr val="E8E8E8"/>
            </a:solidFill>
            <a:prstDash val="solid"/>
            <a:headEnd type="none"/>
            <a:tailEnd type="none"/>
          </a:ln>
        </p:spPr>
      </p:sp>
      <p:sp>
        <p:nvSpPr>
          <p:cNvPr id="12" name="Text 9"/>
          <p:cNvSpPr/>
          <p:nvPr/>
        </p:nvSpPr>
        <p:spPr>
          <a:xfrm>
            <a:off x="381000" y="8698050"/>
            <a:ext cx="7620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ООО «НТР» | Новотехрейл | Крытый </a:t>
            </a:r>
            <a:r>
              <a:rPr lang="en-US" sz="1400" dirty="0" err="1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вагон</a:t>
            </a: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 11-6759</a:t>
            </a:r>
          </a:p>
        </p:txBody>
      </p:sp>
      <p:pic>
        <p:nvPicPr>
          <p:cNvPr id="13" name="Image 0" descr="https://kimi-img.moonshot.cn/pub/slides/okc/wldqyfo7pvydw/mnt/agents/output/converted_116759/images/image_2.png"/>
          <p:cNvPicPr>
            <a:picLocks noChangeAspect="1"/>
          </p:cNvPicPr>
          <p:nvPr/>
        </p:nvPicPr>
        <p:blipFill>
          <a:blip r:embed="rId3"/>
          <a:srcRect l="121" r="121" b="12710"/>
          <a:stretch>
            <a:fillRect/>
          </a:stretch>
        </p:blipFill>
        <p:spPr>
          <a:xfrm>
            <a:off x="9398000" y="1626799"/>
            <a:ext cx="6350000" cy="3097600"/>
          </a:xfrm>
          <a:prstGeom prst="rect">
            <a:avLst/>
          </a:prstGeom>
        </p:spPr>
      </p:pic>
      <p:sp>
        <p:nvSpPr>
          <p:cNvPr id="2" name="Shape 2">
            <a:extLst>
              <a:ext uri="{FF2B5EF4-FFF2-40B4-BE49-F238E27FC236}">
                <a16:creationId xmlns:a16="http://schemas.microsoft.com/office/drawing/2014/main" id="{FD1D5ED1-65D5-CFF3-3DC1-804C5276BF2C}"/>
              </a:ext>
            </a:extLst>
          </p:cNvPr>
          <p:cNvSpPr/>
          <p:nvPr/>
        </p:nvSpPr>
        <p:spPr>
          <a:xfrm>
            <a:off x="3503054" y="452519"/>
            <a:ext cx="12752946" cy="635000"/>
          </a:xfrm>
          <a:prstGeom prst="rect">
            <a:avLst/>
          </a:prstGeom>
          <a:solidFill>
            <a:srgbClr val="00486F"/>
          </a:solidFill>
          <a:ln/>
        </p:spPr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1DF9B198-FE27-6269-1103-FA5AFB847780}"/>
              </a:ext>
            </a:extLst>
          </p:cNvPr>
          <p:cNvSpPr/>
          <p:nvPr/>
        </p:nvSpPr>
        <p:spPr>
          <a:xfrm>
            <a:off x="10135672" y="452519"/>
            <a:ext cx="5739327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600" b="1" dirty="0">
                <a:solidFill>
                  <a:srgbClr val="FFFFFF"/>
                </a:solidFill>
                <a:latin typeface="Century Gothic" panose="020B0502020202020204" pitchFamily="34" charset="0"/>
                <a:cs typeface="Calibri" pitchFamily="34" charset="-120"/>
              </a:rPr>
              <a:t>ТЕХНИЧЕСКИЕ ХАРАКТЕРИСТИКИ</a:t>
            </a:r>
          </a:p>
        </p:txBody>
      </p:sp>
      <p:pic>
        <p:nvPicPr>
          <p:cNvPr id="14" name="Image 0" descr="https://kimi-img.moonshot.cn/pub/slides/okc/sudvgfiqleroa/mnt/agents/output/converted_sug/images/image_1.png">
            <a:extLst>
              <a:ext uri="{FF2B5EF4-FFF2-40B4-BE49-F238E27FC236}">
                <a16:creationId xmlns:a16="http://schemas.microsoft.com/office/drawing/2014/main" id="{8C0615BE-3F00-48DE-FC98-3673AEF127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193" b="4193"/>
          <a:stretch/>
        </p:blipFill>
        <p:spPr>
          <a:xfrm>
            <a:off x="384603" y="418418"/>
            <a:ext cx="2374900" cy="6731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C4DEAF-8936-C983-81B7-1D8E4ED7E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>
            <a:extLst>
              <a:ext uri="{FF2B5EF4-FFF2-40B4-BE49-F238E27FC236}">
                <a16:creationId xmlns:a16="http://schemas.microsoft.com/office/drawing/2014/main" id="{43260863-DEA6-5769-738F-E6F1393714F3}"/>
              </a:ext>
            </a:extLst>
          </p:cNvPr>
          <p:cNvSpPr/>
          <p:nvPr/>
        </p:nvSpPr>
        <p:spPr>
          <a:xfrm>
            <a:off x="381000" y="889200"/>
            <a:ext cx="15494000" cy="633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ТЕХНИЧЕСКИЕ ХАРАКТЕРИСТИКИ</a:t>
            </a:r>
            <a:endParaRPr lang="en-US" sz="1600" dirty="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A6C7154F-0A4C-B255-9A24-5BB295AD1DF7}"/>
              </a:ext>
            </a:extLst>
          </p:cNvPr>
          <p:cNvSpPr/>
          <p:nvPr/>
        </p:nvSpPr>
        <p:spPr>
          <a:xfrm>
            <a:off x="381000" y="8636000"/>
            <a:ext cx="15494000" cy="0"/>
          </a:xfrm>
          <a:prstGeom prst="straightConnector1">
            <a:avLst/>
          </a:prstGeom>
          <a:noFill/>
          <a:ln w="12700">
            <a:solidFill>
              <a:srgbClr val="E8E8E8"/>
            </a:solidFill>
            <a:prstDash val="solid"/>
            <a:headEnd type="none"/>
            <a:tailEnd type="none"/>
          </a:ln>
        </p:spPr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D6ABAE0C-7724-68C7-376C-A8B390912E3F}"/>
              </a:ext>
            </a:extLst>
          </p:cNvPr>
          <p:cNvSpPr/>
          <p:nvPr/>
        </p:nvSpPr>
        <p:spPr>
          <a:xfrm>
            <a:off x="381000" y="8698050"/>
            <a:ext cx="762000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ООО «НТР» | Новотехрейл | </a:t>
            </a:r>
            <a:r>
              <a:rPr lang="ru-RU" sz="1400" dirty="0">
                <a:solidFill>
                  <a:srgbClr val="666666"/>
                </a:solidFill>
                <a:latin typeface="Century Gothic" panose="020B0502020202020204" pitchFamily="34" charset="0"/>
                <a:cs typeface="Calibri" pitchFamily="34" charset="-120"/>
              </a:rPr>
              <a:t>Контакты</a:t>
            </a:r>
            <a:endParaRPr lang="en-US" sz="1400" dirty="0">
              <a:solidFill>
                <a:srgbClr val="666666"/>
              </a:solidFill>
              <a:latin typeface="Century Gothic" panose="020B0502020202020204" pitchFamily="34" charset="0"/>
              <a:cs typeface="Calibri" pitchFamily="34" charset="-120"/>
            </a:endParaRPr>
          </a:p>
        </p:txBody>
      </p:sp>
      <p:sp>
        <p:nvSpPr>
          <p:cNvPr id="2" name="Shape 2">
            <a:extLst>
              <a:ext uri="{FF2B5EF4-FFF2-40B4-BE49-F238E27FC236}">
                <a16:creationId xmlns:a16="http://schemas.microsoft.com/office/drawing/2014/main" id="{CDDC2A80-1F03-100A-F84F-8A4DFDB7D00C}"/>
              </a:ext>
            </a:extLst>
          </p:cNvPr>
          <p:cNvSpPr/>
          <p:nvPr/>
        </p:nvSpPr>
        <p:spPr>
          <a:xfrm>
            <a:off x="3503054" y="452519"/>
            <a:ext cx="12752946" cy="635000"/>
          </a:xfrm>
          <a:prstGeom prst="rect">
            <a:avLst/>
          </a:prstGeom>
          <a:solidFill>
            <a:srgbClr val="00486F"/>
          </a:solidFill>
          <a:ln/>
        </p:spPr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544F18AE-F549-56A3-5924-C6A6B5532202}"/>
              </a:ext>
            </a:extLst>
          </p:cNvPr>
          <p:cNvSpPr/>
          <p:nvPr/>
        </p:nvSpPr>
        <p:spPr>
          <a:xfrm>
            <a:off x="13909183" y="452519"/>
            <a:ext cx="1965816" cy="635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ru-RU" sz="2600" b="1" dirty="0">
                <a:solidFill>
                  <a:srgbClr val="FFFFFF"/>
                </a:solidFill>
                <a:latin typeface="Century Gothic" panose="020B0502020202020204" pitchFamily="34" charset="0"/>
                <a:cs typeface="Calibri" pitchFamily="34" charset="-120"/>
              </a:rPr>
              <a:t>КОНТАКТЫ</a:t>
            </a:r>
            <a:endParaRPr lang="en-US" sz="2600" b="1" dirty="0">
              <a:solidFill>
                <a:srgbClr val="FFFFFF"/>
              </a:solidFill>
              <a:latin typeface="Century Gothic" panose="020B0502020202020204" pitchFamily="34" charset="0"/>
              <a:cs typeface="Calibri" pitchFamily="34" charset="-120"/>
            </a:endParaRPr>
          </a:p>
        </p:txBody>
      </p:sp>
      <p:pic>
        <p:nvPicPr>
          <p:cNvPr id="14" name="Image 0" descr="https://kimi-img.moonshot.cn/pub/slides/okc/sudvgfiqleroa/mnt/agents/output/converted_sug/images/image_1.png">
            <a:extLst>
              <a:ext uri="{FF2B5EF4-FFF2-40B4-BE49-F238E27FC236}">
                <a16:creationId xmlns:a16="http://schemas.microsoft.com/office/drawing/2014/main" id="{F996AACF-1509-4A3E-6A47-AEDF972F26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93" b="4193"/>
          <a:stretch/>
        </p:blipFill>
        <p:spPr>
          <a:xfrm>
            <a:off x="384603" y="418418"/>
            <a:ext cx="2374900" cy="673100"/>
          </a:xfrm>
          <a:prstGeom prst="rect">
            <a:avLst/>
          </a:prstGeom>
        </p:spPr>
      </p:pic>
      <p:sp>
        <p:nvSpPr>
          <p:cNvPr id="4" name="Текст 10">
            <a:extLst>
              <a:ext uri="{FF2B5EF4-FFF2-40B4-BE49-F238E27FC236}">
                <a16:creationId xmlns:a16="http://schemas.microsoft.com/office/drawing/2014/main" id="{9E30C9EA-C08D-5659-72EF-5C793FFBCEA3}"/>
              </a:ext>
            </a:extLst>
          </p:cNvPr>
          <p:cNvSpPr txBox="1">
            <a:spLocks/>
          </p:cNvSpPr>
          <p:nvPr/>
        </p:nvSpPr>
        <p:spPr>
          <a:xfrm>
            <a:off x="2431546" y="5688240"/>
            <a:ext cx="11138908" cy="2463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Общество с ограниченной ответственностью «</a:t>
            </a:r>
            <a:r>
              <a:rPr lang="ru-RU" sz="1600" b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НовоТехРейл</a:t>
            </a: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» (ООО «НТР»)</a:t>
            </a:r>
            <a:endParaRPr lang="en-US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Адрес: 243022, РФ, Брянская область,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г. Новозыбков, ул. Рошаля, д. 72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Телефон: +7 (48343) 5-64-54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E-mail: </a:t>
            </a: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  <a:hlinkClick r:id="rId4"/>
              </a:rPr>
              <a:t>info@ntrail.ru</a:t>
            </a:r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Сайт: </a:t>
            </a:r>
            <a:r>
              <a:rPr lang="en-US" sz="1600" dirty="0">
                <a:solidFill>
                  <a:schemeClr val="tx1"/>
                </a:solidFill>
                <a:latin typeface="Century Gothic" panose="020B0502020202020204" pitchFamily="34" charset="0"/>
                <a:hlinkClick r:id="rId5"/>
              </a:rPr>
              <a:t>www.</a:t>
            </a: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  <a:hlinkClick r:id="rId5"/>
              </a:rPr>
              <a:t>ntrail.ru</a:t>
            </a:r>
            <a:endParaRPr lang="ru-RU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ru-RU" sz="1600" dirty="0">
              <a:latin typeface="Century Gothic" panose="020B0502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B07D9C-FEDE-F8B0-7AE8-3D4B059D9A5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" t="27944" r="4491"/>
          <a:stretch/>
        </p:blipFill>
        <p:spPr>
          <a:xfrm>
            <a:off x="544499" y="2111460"/>
            <a:ext cx="5139944" cy="309253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264398B-7B49-4798-C839-EEF05EB1C8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51" y="2111459"/>
            <a:ext cx="4636198" cy="309253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5ADF531-8272-92D3-C8AD-B3EC0FB5B1B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2"/>
          <a:stretch/>
        </p:blipFill>
        <p:spPr>
          <a:xfrm>
            <a:off x="10589257" y="2111459"/>
            <a:ext cx="5253406" cy="309253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9846704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1775</Words>
  <Application>Microsoft Office PowerPoint</Application>
  <PresentationFormat>Произвольный</PresentationFormat>
  <Paragraphs>462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DIN Pro Light</vt:lpstr>
      <vt:lpstr>Wingdings</vt:lpstr>
      <vt:lpstr>Custom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ООО «НовоТехРейл» — Производство грузовых вагонов</dc:title>
  <dc:subject>ООО «НовоТехРейл» — Производство грузовых вагонов</dc:subject>
  <dc:creator>Kimi</dc:creator>
  <cp:lastModifiedBy>Петр Дементьев</cp:lastModifiedBy>
  <cp:revision>23</cp:revision>
  <dcterms:created xsi:type="dcterms:W3CDTF">2026-05-13T15:14:23Z</dcterms:created>
  <dcterms:modified xsi:type="dcterms:W3CDTF">2026-10-15T06:57:03Z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{"Label":"ООО «НовоТехРейл» — Производство грузовых вагонов","ContentProducer":"001191110108MACG2KBH8F10000","ProduceID":"19e21e58-07e2-8fb4-8000-0000df640d99","ReservedCode1":"","ContentPropagator":"001191110108MACG2KBH8F20000","PropagateID":"19e21e58-07e2-8fb4-8000-0000df640d99","ReservedCode2":""}</vt:lpwstr>
  </property>
</Properties>
</file>