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28" r:id="rId2"/>
    <p:sldId id="313" r:id="rId3"/>
    <p:sldId id="330" r:id="rId4"/>
    <p:sldId id="311" r:id="rId5"/>
    <p:sldId id="309" r:id="rId6"/>
    <p:sldId id="317" r:id="rId7"/>
    <p:sldId id="332" r:id="rId8"/>
    <p:sldId id="329" r:id="rId9"/>
    <p:sldId id="333" r:id="rId10"/>
    <p:sldId id="32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C74"/>
    <a:srgbClr val="4C1A54"/>
    <a:srgbClr val="2E508E"/>
    <a:srgbClr val="6E1673"/>
    <a:srgbClr val="961C89"/>
    <a:srgbClr val="F381EB"/>
    <a:srgbClr val="F3C0F6"/>
    <a:srgbClr val="EA26A6"/>
    <a:srgbClr val="201D56"/>
    <a:srgbClr val="6F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6" autoAdjust="0"/>
    <p:restoredTop sz="92176" autoAdjust="0"/>
  </p:normalViewPr>
  <p:slideViewPr>
    <p:cSldViewPr>
      <p:cViewPr varScale="1">
        <p:scale>
          <a:sx n="111" d="100"/>
          <a:sy n="111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54436-EA1A-46AF-AA2A-7D627803FDD8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190B-586A-4A56-B885-7E47DA372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7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2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6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0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5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8ADD-3895-418B-80CF-3FCAA7E6520C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D1F7-5906-490F-AB29-872E486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17" Type="http://schemas.openxmlformats.org/officeDocument/2006/relationships/image" Target="../media/image25.jpg"/><Relationship Id="rId2" Type="http://schemas.openxmlformats.org/officeDocument/2006/relationships/image" Target="../media/image13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2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892025-ACF4-4606-8F2E-47B9303F4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3355" r="390" b="3355"/>
          <a:stretch/>
        </p:blipFill>
        <p:spPr>
          <a:xfrm rot="10800000">
            <a:off x="0" y="0"/>
            <a:ext cx="9144000" cy="69170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051AFB-33E2-466E-9C4A-ABE238C6A022}"/>
              </a:ext>
            </a:extLst>
          </p:cNvPr>
          <p:cNvSpPr txBox="1"/>
          <p:nvPr/>
        </p:nvSpPr>
        <p:spPr>
          <a:xfrm>
            <a:off x="75150" y="643052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ZARUBEZHEXPO.RU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5F3B2-6D76-40CB-9CC3-C12631F7E93E}"/>
              </a:ext>
            </a:extLst>
          </p:cNvPr>
          <p:cNvSpPr txBox="1"/>
          <p:nvPr/>
        </p:nvSpPr>
        <p:spPr>
          <a:xfrm>
            <a:off x="7527695" y="643052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EXPORF.RU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7AA4E59-5938-456D-B703-F41BFE0EC2CB}"/>
              </a:ext>
            </a:extLst>
          </p:cNvPr>
          <p:cNvCxnSpPr>
            <a:cxnSpLocks/>
          </p:cNvCxnSpPr>
          <p:nvPr/>
        </p:nvCxnSpPr>
        <p:spPr>
          <a:xfrm flipH="1" flipV="1">
            <a:off x="2592163" y="6589796"/>
            <a:ext cx="792087" cy="178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B2237B-936B-4905-98C1-8C0B9C3D3789}"/>
              </a:ext>
            </a:extLst>
          </p:cNvPr>
          <p:cNvSpPr txBox="1"/>
          <p:nvPr/>
        </p:nvSpPr>
        <p:spPr>
          <a:xfrm>
            <a:off x="3600634" y="6427986"/>
            <a:ext cx="231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3B9C96-53A0-46AA-92D1-D64338B19398}"/>
              </a:ext>
            </a:extLst>
          </p:cNvPr>
          <p:cNvCxnSpPr>
            <a:cxnSpLocks/>
          </p:cNvCxnSpPr>
          <p:nvPr/>
        </p:nvCxnSpPr>
        <p:spPr>
          <a:xfrm flipH="1" flipV="1">
            <a:off x="6326451" y="6615193"/>
            <a:ext cx="792087" cy="178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58D8A8-0FB6-4A2B-85B1-A2C82566C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917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4" y="2276872"/>
            <a:ext cx="2772690" cy="2772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4" y="3086534"/>
            <a:ext cx="401733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rgbClr val="522C74"/>
                </a:solidFill>
                <a:latin typeface="Arial Black" panose="020B0A04020102020204" pitchFamily="34" charset="0"/>
              </a:rPr>
              <a:t>EXPO EURASIA</a:t>
            </a:r>
            <a:endParaRPr lang="ru-RU" sz="3300" dirty="0">
              <a:solidFill>
                <a:srgbClr val="522C7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2F99E-C625-43B4-A3E9-850B7594AD6C}"/>
              </a:ext>
            </a:extLst>
          </p:cNvPr>
          <p:cNvSpPr txBox="1"/>
          <p:nvPr/>
        </p:nvSpPr>
        <p:spPr>
          <a:xfrm>
            <a:off x="6326451" y="6535282"/>
            <a:ext cx="271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WWW.EXPOEURASIA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ORG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3939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00586"/>
            <a:ext cx="9144000" cy="6958585"/>
          </a:xfrm>
          <a:prstGeom prst="rect">
            <a:avLst/>
          </a:prstGeom>
          <a:blipFill>
            <a:blip r:embed="rId2"/>
            <a:stretch>
              <a:fillRect l="-47" r="-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16648" y="98567"/>
            <a:ext cx="746409" cy="1227808"/>
          </a:xfrm>
          <a:prstGeom prst="rect">
            <a:avLst/>
          </a:prstGeom>
          <a:solidFill>
            <a:srgbClr val="EA26A6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5736" y="309858"/>
            <a:ext cx="7828712" cy="5898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E508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3743" y="245388"/>
            <a:ext cx="66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2E508E"/>
                </a:solidFill>
                <a:latin typeface="Century Gothic" panose="020B0502020202020204" pitchFamily="34" charset="0"/>
              </a:rPr>
              <a:t>АО «ЗАРУБЕЖ-ЭКСПО»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6017" y="836458"/>
            <a:ext cx="629778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E508E"/>
                </a:solidFill>
                <a:latin typeface="Century Gothic" panose="020B0502020202020204" pitchFamily="34" charset="0"/>
              </a:rPr>
              <a:t>ПРИГЛАШАЕТ ВАШУ КОМПАНИЮ ПРИНЯТЬ УЧАСТИЕ В ВЫСТАВКЕ </a:t>
            </a:r>
            <a:endParaRPr lang="ru-RU" sz="2400" dirty="0">
              <a:solidFill>
                <a:srgbClr val="2E508E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409" y="98568"/>
            <a:ext cx="8279532" cy="6212102"/>
          </a:xfrm>
          <a:prstGeom prst="rect">
            <a:avLst/>
          </a:prstGeom>
          <a:noFill/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0" y="4928287"/>
            <a:ext cx="9350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По вопросам участия просим обращаться в Оргкомитет </a:t>
            </a:r>
          </a:p>
          <a:p>
            <a:pPr algn="ctr">
              <a:buNone/>
            </a:pPr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Тел. +7 (495) 721-32-36 </a:t>
            </a:r>
          </a:p>
          <a:p>
            <a:pPr algn="ctr">
              <a:buNone/>
            </a:pPr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info@zarubezhexpo.ru </a:t>
            </a:r>
            <a:endParaRPr lang="en-US" sz="20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endParaRPr lang="ru-RU" sz="24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rgbClr val="2E508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AAA44B-6CBB-4B0F-890B-08F19717D4E4}"/>
              </a:ext>
            </a:extLst>
          </p:cNvPr>
          <p:cNvSpPr txBox="1"/>
          <p:nvPr/>
        </p:nvSpPr>
        <p:spPr>
          <a:xfrm rot="16200000">
            <a:off x="-603681" y="2551378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9209C6-481E-4B67-AE4E-5A5B193A3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1" y="1749868"/>
            <a:ext cx="7828712" cy="28002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FF0C02-EDA0-46A6-A0FD-681BF849463F}"/>
              </a:ext>
            </a:extLst>
          </p:cNvPr>
          <p:cNvSpPr txBox="1"/>
          <p:nvPr/>
        </p:nvSpPr>
        <p:spPr>
          <a:xfrm>
            <a:off x="39965" y="6474541"/>
            <a:ext cx="90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БИЗНЕС-ФОРУМ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|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en-US" sz="18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25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июня</a:t>
            </a:r>
          </a:p>
        </p:txBody>
      </p:sp>
    </p:spTree>
    <p:extLst>
      <p:ext uri="{BB962C8B-B14F-4D97-AF65-F5344CB8AC3E}">
        <p14:creationId xmlns:p14="http://schemas.microsoft.com/office/powerpoint/2010/main" val="66785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8DD91A-6273-4EDE-8A5B-69EB4CB90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" y="364088"/>
            <a:ext cx="8504167" cy="3064911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B1AE609-22C3-49EA-B6A5-AE3104562418}"/>
              </a:ext>
            </a:extLst>
          </p:cNvPr>
          <p:cNvSpPr/>
          <p:nvPr/>
        </p:nvSpPr>
        <p:spPr>
          <a:xfrm rot="5400000">
            <a:off x="1240825" y="3338152"/>
            <a:ext cx="853244" cy="563829"/>
          </a:xfrm>
          <a:prstGeom prst="rightArrow">
            <a:avLst/>
          </a:prstGeom>
          <a:solidFill>
            <a:srgbClr val="EA2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9744" y="363035"/>
            <a:ext cx="43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ЦЕЛЬ ВЫСТАВКИ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8345" y="289572"/>
            <a:ext cx="8606023" cy="6211534"/>
          </a:xfrm>
          <a:prstGeom prst="rect">
            <a:avLst/>
          </a:prstGeom>
          <a:noFill/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27635" y="4136085"/>
            <a:ext cx="2670213" cy="1975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 российской экспортной высокотехнологичной продукции на рынок Вьетнама</a:t>
            </a:r>
            <a:endParaRPr lang="ru-RU" sz="1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72645ED-D14D-4520-835B-47A8581EF444}"/>
              </a:ext>
            </a:extLst>
          </p:cNvPr>
          <p:cNvSpPr/>
          <p:nvPr/>
        </p:nvSpPr>
        <p:spPr>
          <a:xfrm>
            <a:off x="5781642" y="4038701"/>
            <a:ext cx="3278241" cy="229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инвестиционного сотрудничества и представление наиболее перспективных инвестиционных проектов России </a:t>
            </a:r>
            <a:endParaRPr lang="ru-RU" sz="1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араллелограмм 32">
            <a:extLst>
              <a:ext uri="{FF2B5EF4-FFF2-40B4-BE49-F238E27FC236}">
                <a16:creationId xmlns:a16="http://schemas.microsoft.com/office/drawing/2014/main" id="{53B9D6BC-E7E3-4B0E-85C6-F5DBA3B2F9EF}"/>
              </a:ext>
            </a:extLst>
          </p:cNvPr>
          <p:cNvSpPr/>
          <p:nvPr/>
        </p:nvSpPr>
        <p:spPr>
          <a:xfrm>
            <a:off x="825662" y="5794498"/>
            <a:ext cx="1747190" cy="239361"/>
          </a:xfrm>
          <a:prstGeom prst="parallelogram">
            <a:avLst/>
          </a:prstGeom>
          <a:solidFill>
            <a:srgbClr val="6E167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B2F99E-C625-43B4-A3E9-850B7594AD6C}"/>
              </a:ext>
            </a:extLst>
          </p:cNvPr>
          <p:cNvSpPr txBox="1"/>
          <p:nvPr/>
        </p:nvSpPr>
        <p:spPr>
          <a:xfrm rot="16200000">
            <a:off x="-666970" y="2661768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7422E04-5340-4AC0-B4DE-68150F4ADC6E}"/>
              </a:ext>
            </a:extLst>
          </p:cNvPr>
          <p:cNvSpPr/>
          <p:nvPr/>
        </p:nvSpPr>
        <p:spPr>
          <a:xfrm>
            <a:off x="440696" y="4131982"/>
            <a:ext cx="2517122" cy="19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 вьетнамской экспортной высокотехнологичной продукции на рынок России</a:t>
            </a:r>
            <a:endParaRPr lang="ru-RU" sz="1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1C61D22-8FA3-44EA-BC85-0FDBACD4FB79}"/>
              </a:ext>
            </a:extLst>
          </p:cNvPr>
          <p:cNvSpPr/>
          <p:nvPr/>
        </p:nvSpPr>
        <p:spPr>
          <a:xfrm>
            <a:off x="1134092" y="2810132"/>
            <a:ext cx="1070097" cy="1050291"/>
          </a:xfrm>
          <a:prstGeom prst="ellipse">
            <a:avLst/>
          </a:prstGeom>
          <a:solidFill>
            <a:srgbClr val="EA2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98AB0E6-7671-400B-8177-B613959D62CC}"/>
              </a:ext>
            </a:extLst>
          </p:cNvPr>
          <p:cNvSpPr/>
          <p:nvPr/>
        </p:nvSpPr>
        <p:spPr>
          <a:xfrm>
            <a:off x="6950296" y="2810132"/>
            <a:ext cx="1070097" cy="1050291"/>
          </a:xfrm>
          <a:prstGeom prst="ellipse">
            <a:avLst/>
          </a:prstGeom>
          <a:solidFill>
            <a:srgbClr val="F38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F178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C47BF90E-0FDE-4E22-9E40-AAA60694E78F}"/>
              </a:ext>
            </a:extLst>
          </p:cNvPr>
          <p:cNvSpPr/>
          <p:nvPr/>
        </p:nvSpPr>
        <p:spPr>
          <a:xfrm>
            <a:off x="3896446" y="2827603"/>
            <a:ext cx="1070097" cy="1050291"/>
          </a:xfrm>
          <a:prstGeom prst="ellipse">
            <a:avLst/>
          </a:prstGeom>
          <a:solidFill>
            <a:srgbClr val="F3C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id="{E70203D9-FD3C-48E3-8B99-533A3C833CF2}"/>
              </a:ext>
            </a:extLst>
          </p:cNvPr>
          <p:cNvSpPr/>
          <p:nvPr/>
        </p:nvSpPr>
        <p:spPr>
          <a:xfrm rot="5400000">
            <a:off x="3997811" y="3356875"/>
            <a:ext cx="853244" cy="563829"/>
          </a:xfrm>
          <a:prstGeom prst="rightArrow">
            <a:avLst/>
          </a:prstGeom>
          <a:solidFill>
            <a:srgbClr val="F3C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0FFD0A76-A9CE-4D7C-886F-9B6F7CD12527}"/>
              </a:ext>
            </a:extLst>
          </p:cNvPr>
          <p:cNvSpPr/>
          <p:nvPr/>
        </p:nvSpPr>
        <p:spPr>
          <a:xfrm rot="5400000">
            <a:off x="7056109" y="3338153"/>
            <a:ext cx="853244" cy="563829"/>
          </a:xfrm>
          <a:prstGeom prst="rightArrow">
            <a:avLst/>
          </a:prstGeom>
          <a:solidFill>
            <a:srgbClr val="F38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F178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259C44-A3E4-4C5C-AF5C-2DEAF7E97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645731" cy="5429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6066A8-FC4D-4D1D-86C0-702E405A9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36" y="2877629"/>
            <a:ext cx="921852" cy="9218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9B0289-3EBF-43D7-8A2A-E3850A9AA5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06" y="2920770"/>
            <a:ext cx="739156" cy="7391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585FA9F-5DFC-47C7-940C-244FBD4A68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49" y="1211944"/>
            <a:ext cx="1554324" cy="10991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3E0D78-603F-4444-88FC-65E10DFE4A52}"/>
              </a:ext>
            </a:extLst>
          </p:cNvPr>
          <p:cNvSpPr txBox="1"/>
          <p:nvPr/>
        </p:nvSpPr>
        <p:spPr>
          <a:xfrm>
            <a:off x="43577" y="6538232"/>
            <a:ext cx="90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EXPO EURASIA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VIETNAM 202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|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БИЗНЕС-ФОРУМ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|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en-US" sz="18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25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июня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92" y="512032"/>
            <a:ext cx="790122" cy="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6ACB64D-3FB2-4384-9E3E-29FDE138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" y="1160"/>
            <a:ext cx="5032952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026A45-5A43-443D-8B7B-4EAFA7D967A4}"/>
              </a:ext>
            </a:extLst>
          </p:cNvPr>
          <p:cNvSpPr txBox="1"/>
          <p:nvPr/>
        </p:nvSpPr>
        <p:spPr>
          <a:xfrm rot="16200000">
            <a:off x="-666970" y="2661768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80785-3F65-4945-9553-95930A5101A2}"/>
              </a:ext>
            </a:extLst>
          </p:cNvPr>
          <p:cNvSpPr txBox="1"/>
          <p:nvPr/>
        </p:nvSpPr>
        <p:spPr>
          <a:xfrm>
            <a:off x="4894406" y="243512"/>
            <a:ext cx="42185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Строительство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Промышленные машины и оборудование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Электротехника и энергетика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Металлообработка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Информационные технологии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Водные технологии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Экология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Внутренняя и наружная отделка и декор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Городская среда</a:t>
            </a:r>
          </a:p>
          <a:p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CDE99E-A2F5-4222-A4B1-11BB0D31BFB2}"/>
              </a:ext>
            </a:extLst>
          </p:cNvPr>
          <p:cNvSpPr txBox="1"/>
          <p:nvPr/>
        </p:nvSpPr>
        <p:spPr>
          <a:xfrm>
            <a:off x="809579" y="314230"/>
            <a:ext cx="35961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ОСНОВЫНЕ НАПРАВЛЕНИЯ</a:t>
            </a:r>
          </a:p>
          <a:p>
            <a:pPr algn="ctr"/>
            <a:r>
              <a:rPr lang="ru-RU" sz="3200" kern="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</a:t>
            </a:r>
            <a:endParaRPr lang="ru-RU" sz="32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D9A3549-46E7-46A6-A78B-C7E5B2734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51" y="1830146"/>
            <a:ext cx="1554324" cy="10991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1C6CAF-B677-4E27-B30C-E3F3EA3B9899}"/>
              </a:ext>
            </a:extLst>
          </p:cNvPr>
          <p:cNvSpPr txBox="1"/>
          <p:nvPr/>
        </p:nvSpPr>
        <p:spPr>
          <a:xfrm>
            <a:off x="35785" y="6466350"/>
            <a:ext cx="90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БИЗНЕС-ФОРУМ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|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en-US" sz="18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25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июня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2" y="1919202"/>
            <a:ext cx="790122" cy="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E3AAE7A-B53C-4025-A72B-894780ADB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5" y="6694"/>
            <a:ext cx="8761365" cy="6504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3798" y="454765"/>
            <a:ext cx="8250201" cy="6320510"/>
          </a:xfrm>
          <a:prstGeom prst="rect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B9588A-14F4-4EC9-9740-221EC3F0FCD1}"/>
              </a:ext>
            </a:extLst>
          </p:cNvPr>
          <p:cNvSpPr/>
          <p:nvPr/>
        </p:nvSpPr>
        <p:spPr>
          <a:xfrm>
            <a:off x="5480903" y="4335674"/>
            <a:ext cx="2160167" cy="1981405"/>
          </a:xfrm>
          <a:prstGeom prst="ellipse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A4330FC8-C2E3-4A7F-A602-9E1D73DB9A9C}"/>
              </a:ext>
            </a:extLst>
          </p:cNvPr>
          <p:cNvSpPr/>
          <p:nvPr/>
        </p:nvSpPr>
        <p:spPr>
          <a:xfrm>
            <a:off x="5704420" y="4523068"/>
            <a:ext cx="1934707" cy="1753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2E508E"/>
              </a:solidFill>
            </a:endParaRPr>
          </a:p>
          <a:p>
            <a:pPr algn="ctr"/>
            <a:r>
              <a:rPr lang="ru-RU" dirty="0">
                <a:solidFill>
                  <a:srgbClr val="2E508E"/>
                </a:solidFill>
                <a:latin typeface="Century Gothic" panose="020B0502020202020204" pitchFamily="34" charset="0"/>
              </a:rPr>
              <a:t>Вьетнам,</a:t>
            </a:r>
          </a:p>
          <a:p>
            <a:pPr algn="ctr"/>
            <a:r>
              <a:rPr lang="ru-RU" b="1" dirty="0">
                <a:solidFill>
                  <a:srgbClr val="2E508E"/>
                </a:solidFill>
                <a:latin typeface="Century Gothic" panose="020B0502020202020204" pitchFamily="34" charset="0"/>
              </a:rPr>
              <a:t>Хошимин</a:t>
            </a:r>
          </a:p>
          <a:p>
            <a:pPr algn="ctr"/>
            <a:endParaRPr lang="ru-RU" sz="11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dirty="0">
              <a:solidFill>
                <a:srgbClr val="2E508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18CD2FF-50D6-4DD7-BBCF-68233F5F5D41}"/>
              </a:ext>
            </a:extLst>
          </p:cNvPr>
          <p:cNvSpPr/>
          <p:nvPr/>
        </p:nvSpPr>
        <p:spPr>
          <a:xfrm>
            <a:off x="5135802" y="3264705"/>
            <a:ext cx="2019539" cy="1892487"/>
          </a:xfrm>
          <a:prstGeom prst="ellipse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-3034347" y="3042867"/>
            <a:ext cx="6480148" cy="411453"/>
          </a:xfrm>
          <a:prstGeom prst="rect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488668"/>
            <a:ext cx="9171632" cy="369332"/>
          </a:xfrm>
          <a:prstGeom prst="rect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762" y="818032"/>
            <a:ext cx="7774176" cy="2585323"/>
          </a:xfrm>
          <a:prstGeom prst="rect">
            <a:avLst/>
          </a:prstGeom>
          <a:blipFill>
            <a:blip r:embed="rId3"/>
            <a:stretch>
              <a:fillRect l="-47" r="-47"/>
            </a:stretch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6165" y="616275"/>
            <a:ext cx="788448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680" algn="ctr">
              <a:lnSpc>
                <a:spcPct val="150000"/>
              </a:lnSpc>
              <a:spcAft>
                <a:spcPts val="0"/>
              </a:spcAft>
              <a:tabLst>
                <a:tab pos="4559300" algn="l"/>
              </a:tabLst>
            </a:pPr>
            <a:r>
              <a:rPr lang="ru-RU" sz="23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Шестая международная промышленная выставка </a:t>
            </a:r>
            <a:r>
              <a:rPr lang="ru-RU" sz="23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и бизнес-форум</a:t>
            </a:r>
            <a:r>
              <a:rPr lang="ru-RU" sz="23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30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imes New Roman" pitchFamily="18" charset="0"/>
            </a:endParaRPr>
          </a:p>
          <a:p>
            <a:pPr indent="360680" algn="ctr">
              <a:lnSpc>
                <a:spcPct val="150000"/>
              </a:lnSpc>
              <a:spcAft>
                <a:spcPts val="0"/>
              </a:spcAft>
              <a:tabLst>
                <a:tab pos="4559300" algn="l"/>
              </a:tabLst>
            </a:pPr>
            <a:r>
              <a:rPr lang="ru-RU" sz="2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EXPO EURASIA VIETNAM </a:t>
            </a:r>
            <a:r>
              <a:rPr lang="ru-RU" sz="23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2025»  </a:t>
            </a:r>
            <a:r>
              <a:rPr lang="ru-RU" sz="23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в рамках крупнейшей строительной выставки </a:t>
            </a:r>
            <a:endParaRPr lang="en-US" sz="2300" dirty="0" smtClean="0">
              <a:solidFill>
                <a:schemeClr val="bg1"/>
              </a:solidFill>
              <a:latin typeface="Century Gothic" panose="020B0502020202020204" pitchFamily="34" charset="0"/>
              <a:ea typeface="Times New Roman" pitchFamily="18" charset="0"/>
              <a:cs typeface="Times New Roman" pitchFamily="18" charset="0"/>
            </a:endParaRPr>
          </a:p>
          <a:p>
            <a:pPr indent="360680" algn="ctr">
              <a:lnSpc>
                <a:spcPct val="150000"/>
              </a:lnSpc>
              <a:spcAft>
                <a:spcPts val="0"/>
              </a:spcAft>
              <a:tabLst>
                <a:tab pos="4559300" algn="l"/>
              </a:tabLst>
            </a:pPr>
            <a:r>
              <a:rPr lang="ru-RU" sz="2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3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VIETBUILD 2025</a:t>
            </a:r>
            <a:r>
              <a:rPr lang="ru-RU" sz="23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» !</a:t>
            </a:r>
            <a:endParaRPr lang="ru-RU" sz="2300" dirty="0">
              <a:solidFill>
                <a:schemeClr val="bg1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7089" y="712095"/>
            <a:ext cx="7909202" cy="5691139"/>
          </a:xfrm>
          <a:prstGeom prst="rect">
            <a:avLst/>
          </a:prstGeom>
          <a:noFill/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411834" y="4271742"/>
            <a:ext cx="1754107" cy="1753737"/>
          </a:xfrm>
          <a:prstGeom prst="ellipse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3466527" y="4284176"/>
            <a:ext cx="1591405" cy="1577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более </a:t>
            </a:r>
          </a:p>
          <a:p>
            <a:pPr algn="ctr"/>
            <a:r>
              <a:rPr lang="ru-RU" sz="28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50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 стран мира</a:t>
            </a:r>
            <a:endParaRPr lang="ru-RU" sz="1100" dirty="0">
              <a:solidFill>
                <a:srgbClr val="2E508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988659" y="3965061"/>
            <a:ext cx="1718564" cy="1644190"/>
          </a:xfrm>
          <a:prstGeom prst="ellipse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8" name="Овал 37"/>
          <p:cNvSpPr/>
          <p:nvPr/>
        </p:nvSpPr>
        <p:spPr>
          <a:xfrm>
            <a:off x="477693" y="4340923"/>
            <a:ext cx="1718564" cy="1644190"/>
          </a:xfrm>
          <a:prstGeom prst="ellipse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2032470" y="4077625"/>
            <a:ext cx="1591405" cy="1577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50000</a:t>
            </a:r>
          </a:p>
          <a:p>
            <a:pPr algn="ctr"/>
            <a:r>
              <a:rPr lang="ru-RU" sz="1100" dirty="0">
                <a:solidFill>
                  <a:srgbClr val="2E508E"/>
                </a:solidFill>
                <a:latin typeface="Century Gothic" panose="020B0502020202020204" pitchFamily="34" charset="0"/>
              </a:rPr>
              <a:t>посетителей</a:t>
            </a:r>
            <a:endParaRPr lang="ru-RU" sz="1050" dirty="0">
              <a:solidFill>
                <a:srgbClr val="2E508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1132" y="4316840"/>
            <a:ext cx="1591405" cy="1577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более</a:t>
            </a:r>
          </a:p>
          <a:p>
            <a:pPr algn="ctr"/>
            <a:r>
              <a:rPr lang="en-US" sz="32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3000 </a:t>
            </a:r>
            <a:endParaRPr lang="ru-RU" sz="3200" b="1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участников</a:t>
            </a:r>
            <a:endParaRPr lang="ru-RU" sz="1200" dirty="0">
              <a:solidFill>
                <a:srgbClr val="2E508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680D50-05A3-4F98-A904-960C2EBEB533}"/>
              </a:ext>
            </a:extLst>
          </p:cNvPr>
          <p:cNvSpPr txBox="1"/>
          <p:nvPr/>
        </p:nvSpPr>
        <p:spPr>
          <a:xfrm rot="16200000">
            <a:off x="-666970" y="2536178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78ADF-A60C-4915-8C80-710FC170EBF9}"/>
              </a:ext>
            </a:extLst>
          </p:cNvPr>
          <p:cNvSpPr txBox="1"/>
          <p:nvPr/>
        </p:nvSpPr>
        <p:spPr>
          <a:xfrm>
            <a:off x="885503" y="3428830"/>
            <a:ext cx="4217251" cy="923330"/>
          </a:xfrm>
          <a:prstGeom prst="rect">
            <a:avLst/>
          </a:prstGeom>
          <a:blipFill>
            <a:blip r:embed="rId3"/>
            <a:stretch>
              <a:fillRect l="-47" r="-47"/>
            </a:stretch>
          </a:blipFill>
        </p:spPr>
        <p:txBody>
          <a:bodyPr wrap="square" rtlCol="0">
            <a:spAutoFit/>
          </a:bodyPr>
          <a:lstStyle/>
          <a:p>
            <a:r>
              <a:rPr lang="ru-RU" sz="18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Ежегодная международная выставка VIETBUILD объединяет на своей площадке</a:t>
            </a:r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C15587-A295-4BF3-9EB6-B992EABEA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00" y="5598438"/>
            <a:ext cx="1554324" cy="109912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206EFF6-3D7E-43E9-84B2-6A83A309B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7" y="-96754"/>
            <a:ext cx="1024187" cy="1024187"/>
          </a:xfrm>
          <a:prstGeom prst="rect">
            <a:avLst/>
          </a:prstGeom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F6C6E1C8-0AB5-46AD-8F78-0C52B2EDA01D}"/>
              </a:ext>
            </a:extLst>
          </p:cNvPr>
          <p:cNvSpPr/>
          <p:nvPr/>
        </p:nvSpPr>
        <p:spPr>
          <a:xfrm>
            <a:off x="6942426" y="3386497"/>
            <a:ext cx="2160167" cy="1981405"/>
          </a:xfrm>
          <a:prstGeom prst="ellipse">
            <a:avLst/>
          </a:prstGeom>
          <a:blipFill>
            <a:blip r:embed="rId3"/>
            <a:stretch>
              <a:fillRect l="-47" r="-47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9E5FA7E-7C18-47ED-AB8F-2FB53638E770}"/>
              </a:ext>
            </a:extLst>
          </p:cNvPr>
          <p:cNvSpPr/>
          <p:nvPr/>
        </p:nvSpPr>
        <p:spPr>
          <a:xfrm>
            <a:off x="7009610" y="3368444"/>
            <a:ext cx="1966108" cy="1831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SKY EXPO</a:t>
            </a:r>
            <a:endParaRPr lang="ru-RU" sz="2800" dirty="0">
              <a:solidFill>
                <a:srgbClr val="2E508E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  <a:p>
            <a:pPr algn="ctr"/>
            <a:endParaRPr lang="ru-RU" sz="700" dirty="0">
              <a:solidFill>
                <a:srgbClr val="2E508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A11209-EE96-4FCA-B0EE-BE966AC80FBF}"/>
              </a:ext>
            </a:extLst>
          </p:cNvPr>
          <p:cNvSpPr txBox="1"/>
          <p:nvPr/>
        </p:nvSpPr>
        <p:spPr>
          <a:xfrm>
            <a:off x="-9144" y="6466312"/>
            <a:ext cx="90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БИЗНЕС-ФОРУМ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|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en-US" sz="18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25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июня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71" y="5716851"/>
            <a:ext cx="790122" cy="790122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7AA5B3DF-404C-44A2-A28B-EF69C3EC8240}"/>
              </a:ext>
            </a:extLst>
          </p:cNvPr>
          <p:cNvSpPr/>
          <p:nvPr/>
        </p:nvSpPr>
        <p:spPr>
          <a:xfrm>
            <a:off x="5209222" y="3220956"/>
            <a:ext cx="1934707" cy="17537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25 – 29 </a:t>
            </a:r>
            <a:r>
              <a:rPr lang="ru-RU" sz="2400" dirty="0">
                <a:solidFill>
                  <a:srgbClr val="2E508E"/>
                </a:solidFill>
                <a:latin typeface="Century Gothic" panose="020B0502020202020204" pitchFamily="34" charset="0"/>
              </a:rPr>
              <a:t>июня</a:t>
            </a:r>
          </a:p>
          <a:p>
            <a:pPr algn="ctr"/>
            <a:endParaRPr lang="ru-RU" sz="1100" dirty="0">
              <a:solidFill>
                <a:srgbClr val="2E5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F5F700-9477-4AF8-9AB5-96EF828F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06" y="5535489"/>
            <a:ext cx="1607652" cy="8337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A89A17C-36B1-4F3D-AE82-898243815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0" y="2735609"/>
            <a:ext cx="2707337" cy="18048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CC26E4-B38C-402D-95F1-30BD92FE0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49773"/>
            <a:ext cx="9144000" cy="169939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875129" y="1782023"/>
            <a:ext cx="4793" cy="13568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8316" y="179771"/>
            <a:ext cx="5944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ОРГАНИЗАТОР: АО «Зарубеж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Экспо»</a:t>
            </a:r>
          </a:p>
          <a:p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080" y="1063727"/>
            <a:ext cx="562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ПРИ ПОДДЕРЖКЕ</a:t>
            </a:r>
          </a:p>
          <a:p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87FE8-C075-4F42-92D2-4B5AF2E8CF40}"/>
              </a:ext>
            </a:extLst>
          </p:cNvPr>
          <p:cNvSpPr txBox="1"/>
          <p:nvPr/>
        </p:nvSpPr>
        <p:spPr>
          <a:xfrm rot="16200000">
            <a:off x="-723494" y="3562337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endParaRPr lang="ru-RU" sz="2200" dirty="0">
              <a:solidFill>
                <a:srgbClr val="2E508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377C2-DFC7-4AF2-BA43-2180784ED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39" y="3302519"/>
            <a:ext cx="615554" cy="8720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7DF2C9-8C6E-42AE-9DF9-049AC70113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20" y="3323347"/>
            <a:ext cx="680075" cy="8512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8BAE6-37BA-2D36-5F21-8DF94C787C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92" y="4379690"/>
            <a:ext cx="982681" cy="9527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D24B96-B5C4-5F49-7F46-144118F3DC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90" y="4676707"/>
            <a:ext cx="3160339" cy="578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20AE8-4664-4DFB-8190-D6D1D95BC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1" y="4365421"/>
            <a:ext cx="2073747" cy="8212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1F59BE5-7EB2-4491-ACC8-5FB4F3B124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44" y="-22377"/>
            <a:ext cx="1678428" cy="11868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9953B7-5AEE-4CE9-9584-CD1E0FD7B987}"/>
              </a:ext>
            </a:extLst>
          </p:cNvPr>
          <p:cNvSpPr txBox="1"/>
          <p:nvPr/>
        </p:nvSpPr>
        <p:spPr>
          <a:xfrm>
            <a:off x="115546" y="6519446"/>
            <a:ext cx="9019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5 </a:t>
            </a:r>
            <a:r>
              <a:rPr lang="en-US" sz="1600" dirty="0" smtClean="0">
                <a:solidFill>
                  <a:srgbClr val="2E508E"/>
                </a:solidFill>
                <a:latin typeface="Century Gothic" panose="020B0502020202020204" pitchFamily="34" charset="0"/>
              </a:rPr>
              <a:t>|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БИЗНЕС-ФОРУМ</a:t>
            </a:r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 | </a:t>
            </a:r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|</a:t>
            </a:r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25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-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29</a:t>
            </a:r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 июня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840EEF-3BDC-4146-8E0C-2717539F64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3" y="1871305"/>
            <a:ext cx="1760543" cy="11003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49E65D-1981-4AC8-B8F9-5C6765E00A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21" y="1678457"/>
            <a:ext cx="2201694" cy="16993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6892E51-4F37-4072-AF96-68A9CF2BCF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71" y="1810879"/>
            <a:ext cx="2895010" cy="13279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3D7007A-84DC-408F-A834-986CE7656F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00" y="5555671"/>
            <a:ext cx="921315" cy="895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7890EF-9CC3-43CE-BC00-2E99E294D3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44" y="3292997"/>
            <a:ext cx="2366059" cy="7703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63" y="140504"/>
            <a:ext cx="790122" cy="7901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00" y="5658908"/>
            <a:ext cx="2674614" cy="5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966"/>
            <a:ext cx="9144000" cy="6879996"/>
          </a:xfrm>
          <a:prstGeom prst="rect">
            <a:avLst/>
          </a:prstGeom>
          <a:blipFill>
            <a:blip r:embed="rId2"/>
            <a:stretch>
              <a:fillRect l="-47" r="-4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5FAE8C-B635-4182-B6E2-8CFE682319C2}"/>
              </a:ext>
            </a:extLst>
          </p:cNvPr>
          <p:cNvSpPr/>
          <p:nvPr/>
        </p:nvSpPr>
        <p:spPr>
          <a:xfrm>
            <a:off x="4016922" y="1606680"/>
            <a:ext cx="5153237" cy="5284281"/>
          </a:xfrm>
          <a:prstGeom prst="rect">
            <a:avLst/>
          </a:prstGeom>
          <a:blipFill dpi="0" rotWithShape="1">
            <a:blip r:embed="rId3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E61554-F879-4250-8630-545D9C0C7D9F}"/>
              </a:ext>
            </a:extLst>
          </p:cNvPr>
          <p:cNvSpPr txBox="1"/>
          <p:nvPr/>
        </p:nvSpPr>
        <p:spPr>
          <a:xfrm>
            <a:off x="12544" y="1088660"/>
            <a:ext cx="9145071" cy="523220"/>
          </a:xfrm>
          <a:prstGeom prst="rect">
            <a:avLst/>
          </a:prstGeom>
          <a:solidFill>
            <a:srgbClr val="201D56"/>
          </a:solidFill>
          <a:ln w="4445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БИЗНЕС-ФОРУМА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9A7FC7E-3A0D-497A-98DE-C8F96076B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0" y="-31636"/>
            <a:ext cx="1554324" cy="1099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203A1-8187-41A7-AF1E-3619ECE8EE7B}"/>
              </a:ext>
            </a:extLst>
          </p:cNvPr>
          <p:cNvSpPr txBox="1"/>
          <p:nvPr/>
        </p:nvSpPr>
        <p:spPr>
          <a:xfrm>
            <a:off x="2554537" y="181706"/>
            <a:ext cx="684995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ДЕЛОВАЯ ПРОГРАММА </a:t>
            </a:r>
          </a:p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99A563-D20A-42B7-8E58-F93FFA32C367}"/>
              </a:ext>
            </a:extLst>
          </p:cNvPr>
          <p:cNvSpPr txBox="1"/>
          <p:nvPr/>
        </p:nvSpPr>
        <p:spPr>
          <a:xfrm>
            <a:off x="19465" y="1061737"/>
            <a:ext cx="422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25 июня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AD661-00A4-420A-AAF8-DE4A0754ED04}"/>
              </a:ext>
            </a:extLst>
          </p:cNvPr>
          <p:cNvSpPr txBox="1"/>
          <p:nvPr/>
        </p:nvSpPr>
        <p:spPr>
          <a:xfrm>
            <a:off x="19465" y="1631596"/>
            <a:ext cx="3760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Церемония официального открытия выставки «EXPO-RUSSIA VIETNAM 2025» и бизнес-форума</a:t>
            </a:r>
            <a:endParaRPr lang="ru-RU" sz="16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82ECAA-B33D-4184-AD17-99FD03CEFA7C}"/>
              </a:ext>
            </a:extLst>
          </p:cNvPr>
          <p:cNvSpPr txBox="1"/>
          <p:nvPr/>
        </p:nvSpPr>
        <p:spPr>
          <a:xfrm>
            <a:off x="12543" y="2527634"/>
            <a:ext cx="37673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Бизнес-форум «Сотрудничество РФ и СРВ по вопросам градостроительной деятельности, архитектуры, градостроительного зонирования, планирования территорий, городской среды, жилищной политики и ЖКХ»</a:t>
            </a:r>
            <a:endParaRPr lang="ru-RU" sz="16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59A11-80A8-49EA-AD12-3BFF0B29ABDA}"/>
              </a:ext>
            </a:extLst>
          </p:cNvPr>
          <p:cNvSpPr txBox="1"/>
          <p:nvPr/>
        </p:nvSpPr>
        <p:spPr>
          <a:xfrm>
            <a:off x="-10569" y="4340396"/>
            <a:ext cx="3239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Круглый стол «О расширении сотрудничества России и Вьетнама в области строительства и оснащения объектов здравоохранения»</a:t>
            </a:r>
            <a:endParaRPr lang="ru-RU" sz="14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16629-8589-4515-A4CE-774FBD53221F}"/>
              </a:ext>
            </a:extLst>
          </p:cNvPr>
          <p:cNvSpPr txBox="1"/>
          <p:nvPr/>
        </p:nvSpPr>
        <p:spPr>
          <a:xfrm>
            <a:off x="-26159" y="5985011"/>
            <a:ext cx="4016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Круглый стол по сотрудничеству в  области строительства и оснащения  предприятий АПК</a:t>
            </a:r>
            <a:endParaRPr lang="ru-RU" sz="14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120C34-DEBC-44D7-BD69-CD8B466E1CFB}"/>
              </a:ext>
            </a:extLst>
          </p:cNvPr>
          <p:cNvCxnSpPr/>
          <p:nvPr/>
        </p:nvCxnSpPr>
        <p:spPr>
          <a:xfrm>
            <a:off x="-10569" y="2527634"/>
            <a:ext cx="3741715" cy="0"/>
          </a:xfrm>
          <a:prstGeom prst="line">
            <a:avLst/>
          </a:prstGeom>
          <a:ln w="57150">
            <a:solidFill>
              <a:srgbClr val="EA2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6A79E5F-0531-4A4A-8510-CFADFEEEA269}"/>
              </a:ext>
            </a:extLst>
          </p:cNvPr>
          <p:cNvCxnSpPr/>
          <p:nvPr/>
        </p:nvCxnSpPr>
        <p:spPr>
          <a:xfrm>
            <a:off x="12543" y="4340396"/>
            <a:ext cx="3741715" cy="0"/>
          </a:xfrm>
          <a:prstGeom prst="line">
            <a:avLst/>
          </a:prstGeom>
          <a:ln w="57150">
            <a:solidFill>
              <a:srgbClr val="EA2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39ED459-673E-418B-9B30-B704605D2A3F}"/>
              </a:ext>
            </a:extLst>
          </p:cNvPr>
          <p:cNvCxnSpPr/>
          <p:nvPr/>
        </p:nvCxnSpPr>
        <p:spPr>
          <a:xfrm>
            <a:off x="0" y="5875299"/>
            <a:ext cx="3741715" cy="0"/>
          </a:xfrm>
          <a:prstGeom prst="line">
            <a:avLst/>
          </a:prstGeom>
          <a:ln w="57150">
            <a:solidFill>
              <a:srgbClr val="EA2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694C846-6937-4C6C-8BC1-418F10F785E9}"/>
              </a:ext>
            </a:extLst>
          </p:cNvPr>
          <p:cNvSpPr txBox="1"/>
          <p:nvPr/>
        </p:nvSpPr>
        <p:spPr>
          <a:xfrm>
            <a:off x="4499992" y="6586070"/>
            <a:ext cx="5271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7" y="69570"/>
            <a:ext cx="790122" cy="7901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E87FE8-C075-4F42-92D2-4B5AF2E8CF40}"/>
              </a:ext>
            </a:extLst>
          </p:cNvPr>
          <p:cNvSpPr txBox="1"/>
          <p:nvPr/>
        </p:nvSpPr>
        <p:spPr>
          <a:xfrm rot="5400000">
            <a:off x="7734939" y="3442349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>
              <a:solidFill>
                <a:srgbClr val="2E5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966"/>
            <a:ext cx="9144000" cy="6879996"/>
          </a:xfrm>
          <a:prstGeom prst="rect">
            <a:avLst/>
          </a:prstGeom>
          <a:blipFill>
            <a:blip r:embed="rId2"/>
            <a:stretch>
              <a:fillRect l="-47" r="-4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5FAE8C-B635-4182-B6E2-8CFE682319C2}"/>
              </a:ext>
            </a:extLst>
          </p:cNvPr>
          <p:cNvSpPr/>
          <p:nvPr/>
        </p:nvSpPr>
        <p:spPr>
          <a:xfrm>
            <a:off x="4067944" y="1606680"/>
            <a:ext cx="5102215" cy="5284281"/>
          </a:xfrm>
          <a:prstGeom prst="rect">
            <a:avLst/>
          </a:prstGeom>
          <a:blipFill dpi="0" rotWithShape="1">
            <a:blip r:embed="rId3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E61554-F879-4250-8630-545D9C0C7D9F}"/>
              </a:ext>
            </a:extLst>
          </p:cNvPr>
          <p:cNvSpPr txBox="1"/>
          <p:nvPr/>
        </p:nvSpPr>
        <p:spPr>
          <a:xfrm>
            <a:off x="12544" y="1088660"/>
            <a:ext cx="9145071" cy="523220"/>
          </a:xfrm>
          <a:prstGeom prst="rect">
            <a:avLst/>
          </a:prstGeom>
          <a:solidFill>
            <a:srgbClr val="201D56"/>
          </a:solidFill>
          <a:ln w="4445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БИЗНЕС-ФОРУМА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9A7FC7E-3A0D-497A-98DE-C8F96076B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0" y="-31636"/>
            <a:ext cx="1554324" cy="1099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203A1-8187-41A7-AF1E-3619ECE8EE7B}"/>
              </a:ext>
            </a:extLst>
          </p:cNvPr>
          <p:cNvSpPr txBox="1"/>
          <p:nvPr/>
        </p:nvSpPr>
        <p:spPr>
          <a:xfrm>
            <a:off x="2554537" y="181706"/>
            <a:ext cx="684995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ДЕЛОВАЯ ПРОГРАММА </a:t>
            </a:r>
          </a:p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99A563-D20A-42B7-8E58-F93FFA32C367}"/>
              </a:ext>
            </a:extLst>
          </p:cNvPr>
          <p:cNvSpPr txBox="1"/>
          <p:nvPr/>
        </p:nvSpPr>
        <p:spPr>
          <a:xfrm>
            <a:off x="19465" y="1061737"/>
            <a:ext cx="422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26 июня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5120C34-DEBC-44D7-BD69-CD8B466E1CFB}"/>
              </a:ext>
            </a:extLst>
          </p:cNvPr>
          <p:cNvCxnSpPr/>
          <p:nvPr/>
        </p:nvCxnSpPr>
        <p:spPr>
          <a:xfrm>
            <a:off x="12544" y="3110650"/>
            <a:ext cx="3741715" cy="0"/>
          </a:xfrm>
          <a:prstGeom prst="line">
            <a:avLst/>
          </a:prstGeom>
          <a:ln w="57150">
            <a:solidFill>
              <a:srgbClr val="EA2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6A79E5F-0531-4A4A-8510-CFADFEEEA269}"/>
              </a:ext>
            </a:extLst>
          </p:cNvPr>
          <p:cNvCxnSpPr/>
          <p:nvPr/>
        </p:nvCxnSpPr>
        <p:spPr>
          <a:xfrm>
            <a:off x="12543" y="5805264"/>
            <a:ext cx="3741715" cy="0"/>
          </a:xfrm>
          <a:prstGeom prst="line">
            <a:avLst/>
          </a:prstGeom>
          <a:ln w="57150">
            <a:solidFill>
              <a:srgbClr val="EA2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91828F6-B6C4-47FA-B58D-66393DEA5F3E}"/>
              </a:ext>
            </a:extLst>
          </p:cNvPr>
          <p:cNvSpPr txBox="1"/>
          <p:nvPr/>
        </p:nvSpPr>
        <p:spPr>
          <a:xfrm>
            <a:off x="-39775" y="1568996"/>
            <a:ext cx="43648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2733675" algn="l"/>
              </a:tabLst>
            </a:pPr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Круглый стол «Актуальные вопросы взаимодействия России и Вьетнама в области строительства и оснащения предприятий энергетической, </a:t>
            </a:r>
          </a:p>
          <a:p>
            <a:pPr algn="just">
              <a:spcAft>
                <a:spcPts val="0"/>
              </a:spcAft>
              <a:tabLst>
                <a:tab pos="2733675" algn="l"/>
              </a:tabLst>
            </a:pPr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нефтегазовой и горнодобывающей промышленности»</a:t>
            </a:r>
            <a:endParaRPr lang="ru-RU" sz="16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513BC7-7EE9-4C28-8CCC-5FB8B3C4DBBF}"/>
              </a:ext>
            </a:extLst>
          </p:cNvPr>
          <p:cNvSpPr txBox="1"/>
          <p:nvPr/>
        </p:nvSpPr>
        <p:spPr>
          <a:xfrm>
            <a:off x="-39773" y="3110649"/>
            <a:ext cx="4364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2733675" algn="l"/>
              </a:tabLst>
            </a:pPr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Круглый стол «Сотрудничество России и Вьетнама в сфере строительства транспортных путей и сооружений,  транспорта и логистики»</a:t>
            </a:r>
            <a:endParaRPr lang="ru-RU" sz="14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7521FD-D64B-4D52-B0C6-7BACF4B888DB}"/>
              </a:ext>
            </a:extLst>
          </p:cNvPr>
          <p:cNvSpPr txBox="1"/>
          <p:nvPr/>
        </p:nvSpPr>
        <p:spPr>
          <a:xfrm>
            <a:off x="-16497" y="4665305"/>
            <a:ext cx="4322288" cy="14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16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Международная научно-практическая конференция «Задачи и перспективы международного межуниверситетского сотрудничества» </a:t>
            </a:r>
          </a:p>
          <a:p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10FFD8-EE85-498B-A139-502C52414F55}"/>
              </a:ext>
            </a:extLst>
          </p:cNvPr>
          <p:cNvSpPr txBox="1"/>
          <p:nvPr/>
        </p:nvSpPr>
        <p:spPr>
          <a:xfrm>
            <a:off x="-21663" y="5514275"/>
            <a:ext cx="4521655" cy="137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81100" algn="l"/>
              </a:tabLst>
            </a:pPr>
            <a:r>
              <a:rPr lang="ru-RU" sz="1800" i="0" u="none" strike="noStrike" kern="100" dirty="0">
                <a:solidFill>
                  <a:srgbClr val="2E508E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ru-RU" sz="1800" i="0" u="none" strike="noStrike" dirty="0">
              <a:effectLst/>
              <a:latin typeface="Century Gothic" panose="020B0502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2733675" algn="l"/>
              </a:tabLst>
            </a:pPr>
            <a:r>
              <a:rPr lang="ru-RU" sz="1600" i="0" u="none" strike="noStrike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Презентация образовательных программ российских вузов для абитуриентов Вьетнама</a:t>
            </a:r>
            <a:endParaRPr lang="ru-RU" sz="160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2733675" algn="l"/>
              </a:tabLst>
            </a:pPr>
            <a:r>
              <a:rPr lang="ru-RU" sz="1600" i="0" u="none" strike="noStrike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Подписание меморандумов, контрактов.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A04BAE-F7A3-4E67-A0D2-D521B6942FC9}"/>
              </a:ext>
            </a:extLst>
          </p:cNvPr>
          <p:cNvSpPr txBox="1"/>
          <p:nvPr/>
        </p:nvSpPr>
        <p:spPr>
          <a:xfrm>
            <a:off x="-1071" y="4194976"/>
            <a:ext cx="4069015" cy="523220"/>
          </a:xfrm>
          <a:prstGeom prst="rect">
            <a:avLst/>
          </a:prstGeom>
          <a:solidFill>
            <a:srgbClr val="201D56"/>
          </a:solidFill>
          <a:ln w="44450" cmpd="sng">
            <a:noFill/>
          </a:ln>
        </p:spPr>
        <p:txBody>
          <a:bodyPr wrap="square" rtlCol="0">
            <a:spAutoFit/>
          </a:bodyPr>
          <a:lstStyle/>
          <a:p>
            <a:pPr algn="r"/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94D459-E6D4-4183-8D96-08C98AFFDD62}"/>
              </a:ext>
            </a:extLst>
          </p:cNvPr>
          <p:cNvSpPr txBox="1"/>
          <p:nvPr/>
        </p:nvSpPr>
        <p:spPr>
          <a:xfrm>
            <a:off x="-8368" y="4150179"/>
            <a:ext cx="422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27 июня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6BCC62-5144-4338-80F2-276C15ED22AC}"/>
              </a:ext>
            </a:extLst>
          </p:cNvPr>
          <p:cNvSpPr txBox="1"/>
          <p:nvPr/>
        </p:nvSpPr>
        <p:spPr>
          <a:xfrm>
            <a:off x="4524449" y="6590091"/>
            <a:ext cx="5271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7" y="69570"/>
            <a:ext cx="790122" cy="7901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2E87FE8-C075-4F42-92D2-4B5AF2E8CF40}"/>
              </a:ext>
            </a:extLst>
          </p:cNvPr>
          <p:cNvSpPr txBox="1"/>
          <p:nvPr/>
        </p:nvSpPr>
        <p:spPr>
          <a:xfrm rot="5400000">
            <a:off x="7734939" y="3442349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>
              <a:solidFill>
                <a:srgbClr val="2E5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2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484CDDA-995A-4513-814A-E5ABB05A5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9607" cy="3042204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10C4FD07-8226-4555-A846-F48F76C393E2}"/>
              </a:ext>
            </a:extLst>
          </p:cNvPr>
          <p:cNvSpPr/>
          <p:nvPr/>
        </p:nvSpPr>
        <p:spPr>
          <a:xfrm>
            <a:off x="4289607" y="-7803"/>
            <a:ext cx="48643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83496" y="294869"/>
            <a:ext cx="344087" cy="387320"/>
          </a:xfrm>
          <a:prstGeom prst="rect">
            <a:avLst/>
          </a:prstGeom>
          <a:solidFill>
            <a:srgbClr val="EA26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85539" y="551918"/>
            <a:ext cx="8559324" cy="5936750"/>
          </a:xfrm>
          <a:prstGeom prst="rect">
            <a:avLst/>
          </a:prstGeom>
          <a:noFill/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E4D112-69A0-41B5-94F0-BE049643CDEC}"/>
              </a:ext>
            </a:extLst>
          </p:cNvPr>
          <p:cNvSpPr txBox="1"/>
          <p:nvPr/>
        </p:nvSpPr>
        <p:spPr>
          <a:xfrm rot="16200000">
            <a:off x="-680446" y="3777929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/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0F63076E-4052-4956-A04B-41B39EDDA164}"/>
              </a:ext>
            </a:extLst>
          </p:cNvPr>
          <p:cNvCxnSpPr/>
          <p:nvPr/>
        </p:nvCxnSpPr>
        <p:spPr>
          <a:xfrm>
            <a:off x="6012160" y="620688"/>
            <a:ext cx="2520280" cy="0"/>
          </a:xfrm>
          <a:prstGeom prst="line">
            <a:avLst/>
          </a:prstGeom>
          <a:ln w="15875">
            <a:solidFill>
              <a:srgbClr val="2E5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6B337A0-28F1-4FBA-9B16-2383D40E803F}"/>
              </a:ext>
            </a:extLst>
          </p:cNvPr>
          <p:cNvSpPr txBox="1"/>
          <p:nvPr/>
        </p:nvSpPr>
        <p:spPr>
          <a:xfrm>
            <a:off x="5635157" y="269144"/>
            <a:ext cx="325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Регистрационный сбор</a:t>
            </a: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2430478C-861B-44C1-8690-D0E9BA29CD63}"/>
              </a:ext>
            </a:extLst>
          </p:cNvPr>
          <p:cNvCxnSpPr/>
          <p:nvPr/>
        </p:nvCxnSpPr>
        <p:spPr>
          <a:xfrm>
            <a:off x="5868143" y="3068960"/>
            <a:ext cx="2520280" cy="0"/>
          </a:xfrm>
          <a:prstGeom prst="line">
            <a:avLst/>
          </a:prstGeom>
          <a:ln w="15875">
            <a:solidFill>
              <a:srgbClr val="2E5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4B204144-A3A1-46F9-933A-AC7B1907F999}"/>
              </a:ext>
            </a:extLst>
          </p:cNvPr>
          <p:cNvCxnSpPr/>
          <p:nvPr/>
        </p:nvCxnSpPr>
        <p:spPr>
          <a:xfrm>
            <a:off x="5758715" y="6525344"/>
            <a:ext cx="2520280" cy="0"/>
          </a:xfrm>
          <a:prstGeom prst="line">
            <a:avLst/>
          </a:prstGeom>
          <a:ln w="15875">
            <a:solidFill>
              <a:srgbClr val="2E5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BBDA09E-DBB8-4C52-A148-729021687DD0}"/>
              </a:ext>
            </a:extLst>
          </p:cNvPr>
          <p:cNvSpPr txBox="1"/>
          <p:nvPr/>
        </p:nvSpPr>
        <p:spPr>
          <a:xfrm>
            <a:off x="5684923" y="2713198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Выставочная площадь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5B2FB70-97EE-45AC-A932-A72DF8CC8461}"/>
              </a:ext>
            </a:extLst>
          </p:cNvPr>
          <p:cNvSpPr txBox="1"/>
          <p:nvPr/>
        </p:nvSpPr>
        <p:spPr>
          <a:xfrm>
            <a:off x="6768651" y="6169844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B2b</a:t>
            </a:r>
            <a:endParaRPr lang="ru-RU" sz="2000" dirty="0">
              <a:solidFill>
                <a:srgbClr val="2E508E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9284B7-FF8F-4E5E-AF15-F624E1F223BF}"/>
              </a:ext>
            </a:extLst>
          </p:cNvPr>
          <p:cNvSpPr txBox="1"/>
          <p:nvPr/>
        </p:nvSpPr>
        <p:spPr>
          <a:xfrm>
            <a:off x="4342334" y="702655"/>
            <a:ext cx="516809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 2 стр. А5 в официальный каталог </a:t>
            </a:r>
            <a:r>
              <a:rPr lang="ru-RU" sz="1200" dirty="0" smtClean="0">
                <a:solidFill>
                  <a:srgbClr val="2E508E"/>
                </a:solidFill>
                <a:latin typeface="Century Gothic" panose="020B0502020202020204" pitchFamily="34" charset="0"/>
              </a:rPr>
              <a:t>выставки(английский</a:t>
            </a:r>
            <a:endParaRPr lang="en-US" sz="1200" dirty="0" smtClean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2E508E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и вьетнамский языки)</a:t>
            </a:r>
            <a:r>
              <a:rPr lang="en-US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,</a:t>
            </a:r>
          </a:p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аккредитация 2-х участников, 2 </a:t>
            </a:r>
            <a:r>
              <a:rPr lang="ru-RU" sz="1200" dirty="0" err="1">
                <a:solidFill>
                  <a:srgbClr val="2E508E"/>
                </a:solidFill>
                <a:latin typeface="Century Gothic" panose="020B0502020202020204" pitchFamily="34" charset="0"/>
              </a:rPr>
              <a:t>бейджа</a:t>
            </a: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, </a:t>
            </a:r>
            <a:endParaRPr lang="en-US" sz="12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1 диплом, </a:t>
            </a:r>
          </a:p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торжественный банкет на 2 персоны</a:t>
            </a:r>
          </a:p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 участие в деловой программе,</a:t>
            </a:r>
            <a:endParaRPr lang="ru-RU" sz="1200" b="0" i="0" u="none" strike="noStrike" baseline="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b="0" i="0" u="none" strike="noStrike" baseline="0" dirty="0">
                <a:solidFill>
                  <a:srgbClr val="2E508E"/>
                </a:solidFill>
                <a:latin typeface="Century Gothic" panose="020B0502020202020204" pitchFamily="34" charset="0"/>
              </a:rPr>
              <a:t> возможность распространять в зале выставки информационные и рекламные материалы </a:t>
            </a: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 </a:t>
            </a:r>
          </a:p>
          <a:p>
            <a:pPr marL="171450" indent="-171450" algn="ctr">
              <a:buClr>
                <a:srgbClr val="EA26A6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E508E"/>
                </a:solidFill>
                <a:latin typeface="Century Gothic" panose="020B0502020202020204" pitchFamily="34" charset="0"/>
              </a:rPr>
              <a:t>размещение в онлайн каталоге выставки</a:t>
            </a:r>
            <a:endParaRPr lang="ru-RU" sz="13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300" dirty="0">
              <a:solidFill>
                <a:srgbClr val="2E508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8551562-F884-40B6-B709-93280EBE0AB7}"/>
              </a:ext>
            </a:extLst>
          </p:cNvPr>
          <p:cNvSpPr txBox="1"/>
          <p:nvPr/>
        </p:nvSpPr>
        <p:spPr>
          <a:xfrm>
            <a:off x="5239282" y="3049467"/>
            <a:ext cx="37609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rgbClr val="2E508E"/>
                </a:solidFill>
                <a:latin typeface="Century Gothic" panose="020B0502020202020204" pitchFamily="34" charset="0"/>
              </a:rPr>
              <a:t>Стоимость </a:t>
            </a:r>
            <a:r>
              <a:rPr lang="en-US" sz="1300" dirty="0">
                <a:solidFill>
                  <a:srgbClr val="2E508E"/>
                </a:solidFill>
                <a:latin typeface="Century Gothic" panose="020B0502020202020204" pitchFamily="34" charset="0"/>
              </a:rPr>
              <a:t>1 </a:t>
            </a:r>
            <a:r>
              <a:rPr lang="ru-RU" sz="1300" dirty="0">
                <a:solidFill>
                  <a:srgbClr val="2E508E"/>
                </a:solidFill>
                <a:latin typeface="Century Gothic" panose="020B0502020202020204" pitchFamily="34" charset="0"/>
              </a:rPr>
              <a:t>м² оборудованной площади: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19EA3E-D66B-48C0-A73C-88EFCCC973E5}"/>
              </a:ext>
            </a:extLst>
          </p:cNvPr>
          <p:cNvSpPr txBox="1"/>
          <p:nvPr/>
        </p:nvSpPr>
        <p:spPr>
          <a:xfrm>
            <a:off x="5430119" y="6457585"/>
            <a:ext cx="317747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2E508E"/>
                </a:solidFill>
                <a:latin typeface="Century Gothic" panose="020B0502020202020204" pitchFamily="34" charset="0"/>
              </a:rPr>
              <a:t>Организация целевых встреч</a:t>
            </a:r>
          </a:p>
          <a:p>
            <a:pPr algn="ctr"/>
            <a:r>
              <a:rPr lang="ru-RU" sz="1300" dirty="0">
                <a:solidFill>
                  <a:srgbClr val="2E508E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ru-RU" sz="13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300" dirty="0">
              <a:solidFill>
                <a:srgbClr val="2E508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Параллелограмм 106">
            <a:extLst>
              <a:ext uri="{FF2B5EF4-FFF2-40B4-BE49-F238E27FC236}">
                <a16:creationId xmlns:a16="http://schemas.microsoft.com/office/drawing/2014/main" id="{FF643C4A-DFA1-4722-8034-E7B5992400AE}"/>
              </a:ext>
            </a:extLst>
          </p:cNvPr>
          <p:cNvSpPr/>
          <p:nvPr/>
        </p:nvSpPr>
        <p:spPr>
          <a:xfrm>
            <a:off x="5712291" y="3550584"/>
            <a:ext cx="2984154" cy="238456"/>
          </a:xfrm>
          <a:prstGeom prst="parallelogram">
            <a:avLst/>
          </a:prstGeom>
          <a:solidFill>
            <a:srgbClr val="5B137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B3FFD9"/>
              </a:highligh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B890D69-9186-45CA-8653-4738FC6B11C5}"/>
              </a:ext>
            </a:extLst>
          </p:cNvPr>
          <p:cNvSpPr txBox="1"/>
          <p:nvPr/>
        </p:nvSpPr>
        <p:spPr>
          <a:xfrm>
            <a:off x="-327556" y="3526465"/>
            <a:ext cx="540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УЧАСТИЕ 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447B05-D4C1-45AE-BFD6-F42BE590B7EF}"/>
              </a:ext>
            </a:extLst>
          </p:cNvPr>
          <p:cNvSpPr txBox="1"/>
          <p:nvPr/>
        </p:nvSpPr>
        <p:spPr>
          <a:xfrm>
            <a:off x="78194" y="6545970"/>
            <a:ext cx="9019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1500" dirty="0">
              <a:solidFill>
                <a:srgbClr val="2E508E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A6C0A147-A3B1-4B70-8C12-4D8F103F959E}"/>
              </a:ext>
            </a:extLst>
          </p:cNvPr>
          <p:cNvSpPr/>
          <p:nvPr/>
        </p:nvSpPr>
        <p:spPr>
          <a:xfrm rot="3335017">
            <a:off x="4381657" y="156172"/>
            <a:ext cx="553649" cy="509425"/>
          </a:xfrm>
          <a:prstGeom prst="rightArrow">
            <a:avLst/>
          </a:prstGeom>
          <a:solidFill>
            <a:srgbClr val="EA2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5BD41939-E744-4C8A-A201-BBAA4D69F0C3}"/>
              </a:ext>
            </a:extLst>
          </p:cNvPr>
          <p:cNvSpPr/>
          <p:nvPr/>
        </p:nvSpPr>
        <p:spPr>
          <a:xfrm>
            <a:off x="4283968" y="22510"/>
            <a:ext cx="637549" cy="584766"/>
          </a:xfrm>
          <a:prstGeom prst="ellipse">
            <a:avLst/>
          </a:prstGeom>
          <a:solidFill>
            <a:srgbClr val="EA2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DAE8E-0B46-47CF-9821-105466C917D5}"/>
              </a:ext>
            </a:extLst>
          </p:cNvPr>
          <p:cNvSpPr txBox="1"/>
          <p:nvPr/>
        </p:nvSpPr>
        <p:spPr>
          <a:xfrm>
            <a:off x="6479027" y="-23407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50 000 руб.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F55C0C-3819-4CDD-A2C3-7297A5EEC91A}"/>
              </a:ext>
            </a:extLst>
          </p:cNvPr>
          <p:cNvSpPr txBox="1"/>
          <p:nvPr/>
        </p:nvSpPr>
        <p:spPr>
          <a:xfrm>
            <a:off x="6239266" y="2477958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от 10 000 руб.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ED48A5-8B01-4F76-9D0E-437A4D1AA1D7}"/>
              </a:ext>
            </a:extLst>
          </p:cNvPr>
          <p:cNvSpPr txBox="1"/>
          <p:nvPr/>
        </p:nvSpPr>
        <p:spPr>
          <a:xfrm>
            <a:off x="4743895" y="3753497"/>
            <a:ext cx="478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Arial Unicode MS"/>
                <a:cs typeface="Arial" panose="020B0604020202020204" pitchFamily="34" charset="0"/>
              </a:rPr>
              <a:t>Участие без стенда в выставке и </a:t>
            </a:r>
          </a:p>
          <a:p>
            <a:pPr algn="ctr"/>
            <a:r>
              <a:rPr lang="ru-RU" sz="1800" dirty="0"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Arial Unicode MS"/>
                <a:cs typeface="Arial" panose="020B0604020202020204" pitchFamily="34" charset="0"/>
              </a:rPr>
              <a:t>бизнес-форуме (с докладом)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2FE8C2-7178-4D0E-9CB5-8EC7A9CD4F28}"/>
              </a:ext>
            </a:extLst>
          </p:cNvPr>
          <p:cNvSpPr txBox="1"/>
          <p:nvPr/>
        </p:nvSpPr>
        <p:spPr>
          <a:xfrm>
            <a:off x="4665201" y="4989027"/>
            <a:ext cx="478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Arial Unicode MS"/>
                <a:cs typeface="Arial" panose="020B0604020202020204" pitchFamily="34" charset="0"/>
              </a:rPr>
              <a:t>Участие без стенда в выставке и </a:t>
            </a:r>
          </a:p>
          <a:p>
            <a:pPr algn="ctr"/>
            <a:r>
              <a:rPr lang="ru-RU" sz="1800" dirty="0">
                <a:solidFill>
                  <a:srgbClr val="2F5496"/>
                </a:solidFill>
                <a:effectLst/>
                <a:latin typeface="Century Gothic" panose="020B0502020202020204" pitchFamily="34" charset="0"/>
                <a:ea typeface="Arial Unicode MS"/>
                <a:cs typeface="Arial" panose="020B0604020202020204" pitchFamily="34" charset="0"/>
              </a:rPr>
              <a:t>бизнес-форуме (без доклада)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9DDA18-A308-46C8-B3F4-08B3A509E4C6}"/>
              </a:ext>
            </a:extLst>
          </p:cNvPr>
          <p:cNvSpPr txBox="1"/>
          <p:nvPr/>
        </p:nvSpPr>
        <p:spPr>
          <a:xfrm>
            <a:off x="6451717" y="4360748"/>
            <a:ext cx="13660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rgbClr val="2E508E"/>
                </a:solidFill>
                <a:latin typeface="Century Gothic" panose="020B0502020202020204" pitchFamily="34" charset="0"/>
              </a:rPr>
              <a:t>1 – 2 человека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BF2136-9E4E-4331-A0B9-7FB848DE6DCA}"/>
              </a:ext>
            </a:extLst>
          </p:cNvPr>
          <p:cNvSpPr txBox="1"/>
          <p:nvPr/>
        </p:nvSpPr>
        <p:spPr>
          <a:xfrm>
            <a:off x="6448677" y="3460938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92 000 руб.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AEE115-94EC-4837-A126-3C46CFA663A7}"/>
              </a:ext>
            </a:extLst>
          </p:cNvPr>
          <p:cNvSpPr txBox="1"/>
          <p:nvPr/>
        </p:nvSpPr>
        <p:spPr>
          <a:xfrm>
            <a:off x="6448677" y="4662735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60 000 руб.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EC214C-7428-4EBD-A545-E9CF3CFBCA7C}"/>
              </a:ext>
            </a:extLst>
          </p:cNvPr>
          <p:cNvSpPr txBox="1"/>
          <p:nvPr/>
        </p:nvSpPr>
        <p:spPr>
          <a:xfrm>
            <a:off x="6479027" y="5887023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E508E"/>
                </a:solidFill>
                <a:latin typeface="Century Gothic" panose="020B0502020202020204" pitchFamily="34" charset="0"/>
              </a:rPr>
              <a:t>65 000 руб.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B880E91D-949A-42EF-AF4B-4996C04D0FCE}"/>
              </a:ext>
            </a:extLst>
          </p:cNvPr>
          <p:cNvCxnSpPr/>
          <p:nvPr/>
        </p:nvCxnSpPr>
        <p:spPr>
          <a:xfrm>
            <a:off x="6012160" y="4365104"/>
            <a:ext cx="2520280" cy="0"/>
          </a:xfrm>
          <a:prstGeom prst="line">
            <a:avLst/>
          </a:prstGeom>
          <a:ln w="15875">
            <a:solidFill>
              <a:srgbClr val="2E5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араллелограмм 66">
            <a:extLst>
              <a:ext uri="{FF2B5EF4-FFF2-40B4-BE49-F238E27FC236}">
                <a16:creationId xmlns:a16="http://schemas.microsoft.com/office/drawing/2014/main" id="{47539623-0084-46B8-AABC-46584A9D8D75}"/>
              </a:ext>
            </a:extLst>
          </p:cNvPr>
          <p:cNvSpPr/>
          <p:nvPr/>
        </p:nvSpPr>
        <p:spPr>
          <a:xfrm>
            <a:off x="5663242" y="4766361"/>
            <a:ext cx="2984154" cy="238456"/>
          </a:xfrm>
          <a:prstGeom prst="parallelogram">
            <a:avLst/>
          </a:prstGeom>
          <a:solidFill>
            <a:srgbClr val="5B137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B3FFD9"/>
              </a:highlight>
            </a:endParaRPr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id="{29CF3B17-8E17-4510-8D42-EC58DE76785D}"/>
              </a:ext>
            </a:extLst>
          </p:cNvPr>
          <p:cNvSpPr/>
          <p:nvPr/>
        </p:nvSpPr>
        <p:spPr>
          <a:xfrm>
            <a:off x="5668401" y="2559924"/>
            <a:ext cx="2984154" cy="238456"/>
          </a:xfrm>
          <a:prstGeom prst="parallelogram">
            <a:avLst/>
          </a:prstGeom>
          <a:solidFill>
            <a:srgbClr val="5B137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B3FFD9"/>
              </a:highlight>
            </a:endParaRPr>
          </a:p>
        </p:txBody>
      </p:sp>
      <p:sp>
        <p:nvSpPr>
          <p:cNvPr id="69" name="Параллелограмм 68">
            <a:extLst>
              <a:ext uri="{FF2B5EF4-FFF2-40B4-BE49-F238E27FC236}">
                <a16:creationId xmlns:a16="http://schemas.microsoft.com/office/drawing/2014/main" id="{4A036A97-C486-4213-98D7-A40116C02891}"/>
              </a:ext>
            </a:extLst>
          </p:cNvPr>
          <p:cNvSpPr/>
          <p:nvPr/>
        </p:nvSpPr>
        <p:spPr>
          <a:xfrm>
            <a:off x="5722328" y="57505"/>
            <a:ext cx="2984154" cy="238456"/>
          </a:xfrm>
          <a:prstGeom prst="parallelogram">
            <a:avLst/>
          </a:prstGeom>
          <a:solidFill>
            <a:srgbClr val="5B137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B3FFD9"/>
              </a:highlight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16915EA6-C4CC-4F97-B0D4-8585771F365A}"/>
              </a:ext>
            </a:extLst>
          </p:cNvPr>
          <p:cNvCxnSpPr/>
          <p:nvPr/>
        </p:nvCxnSpPr>
        <p:spPr>
          <a:xfrm>
            <a:off x="5944228" y="5610473"/>
            <a:ext cx="2520280" cy="0"/>
          </a:xfrm>
          <a:prstGeom prst="line">
            <a:avLst/>
          </a:prstGeom>
          <a:ln w="15875">
            <a:solidFill>
              <a:srgbClr val="2E5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B22CF13-A945-476C-8FEC-54ED238FCE56}"/>
              </a:ext>
            </a:extLst>
          </p:cNvPr>
          <p:cNvSpPr txBox="1"/>
          <p:nvPr/>
        </p:nvSpPr>
        <p:spPr>
          <a:xfrm>
            <a:off x="6411666" y="5571113"/>
            <a:ext cx="14830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rgbClr val="2E508E"/>
                </a:solidFill>
                <a:latin typeface="Century Gothic" panose="020B0502020202020204" pitchFamily="34" charset="0"/>
              </a:rPr>
              <a:t>не более 2 чел.</a:t>
            </a:r>
          </a:p>
        </p:txBody>
      </p:sp>
      <p:sp>
        <p:nvSpPr>
          <p:cNvPr id="72" name="Параллелограмм 71">
            <a:extLst>
              <a:ext uri="{FF2B5EF4-FFF2-40B4-BE49-F238E27FC236}">
                <a16:creationId xmlns:a16="http://schemas.microsoft.com/office/drawing/2014/main" id="{4F180D82-0D50-41BC-B56C-89D9028E355B}"/>
              </a:ext>
            </a:extLst>
          </p:cNvPr>
          <p:cNvSpPr/>
          <p:nvPr/>
        </p:nvSpPr>
        <p:spPr>
          <a:xfrm>
            <a:off x="5687833" y="5950236"/>
            <a:ext cx="2984154" cy="238456"/>
          </a:xfrm>
          <a:prstGeom prst="parallelogram">
            <a:avLst/>
          </a:prstGeom>
          <a:solidFill>
            <a:srgbClr val="5B137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B3FFD9"/>
              </a:highlight>
            </a:endParaRPr>
          </a:p>
        </p:txBody>
      </p:sp>
      <p:sp>
        <p:nvSpPr>
          <p:cNvPr id="120" name="Стрелка: вправо 119">
            <a:extLst>
              <a:ext uri="{FF2B5EF4-FFF2-40B4-BE49-F238E27FC236}">
                <a16:creationId xmlns:a16="http://schemas.microsoft.com/office/drawing/2014/main" id="{FA5A16D7-1F18-4DEE-BE99-20572BD4AC12}"/>
              </a:ext>
            </a:extLst>
          </p:cNvPr>
          <p:cNvSpPr/>
          <p:nvPr/>
        </p:nvSpPr>
        <p:spPr>
          <a:xfrm rot="3335017">
            <a:off x="4333959" y="2460126"/>
            <a:ext cx="606611" cy="503710"/>
          </a:xfrm>
          <a:prstGeom prst="rightArrow">
            <a:avLst/>
          </a:prstGeom>
          <a:solidFill>
            <a:srgbClr val="F3C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26F96B74-1B62-4B30-B38E-004382CF0F01}"/>
              </a:ext>
            </a:extLst>
          </p:cNvPr>
          <p:cNvSpPr/>
          <p:nvPr/>
        </p:nvSpPr>
        <p:spPr>
          <a:xfrm>
            <a:off x="4283968" y="2349134"/>
            <a:ext cx="607762" cy="584766"/>
          </a:xfrm>
          <a:prstGeom prst="ellipse">
            <a:avLst/>
          </a:prstGeom>
          <a:solidFill>
            <a:srgbClr val="F3C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: вправо 122">
            <a:extLst>
              <a:ext uri="{FF2B5EF4-FFF2-40B4-BE49-F238E27FC236}">
                <a16:creationId xmlns:a16="http://schemas.microsoft.com/office/drawing/2014/main" id="{D38FDA9A-D32B-482E-A6D0-099C49A132B0}"/>
              </a:ext>
            </a:extLst>
          </p:cNvPr>
          <p:cNvSpPr/>
          <p:nvPr/>
        </p:nvSpPr>
        <p:spPr>
          <a:xfrm rot="3335017">
            <a:off x="4435316" y="3568713"/>
            <a:ext cx="550600" cy="511515"/>
          </a:xfrm>
          <a:prstGeom prst="rightArrow">
            <a:avLst/>
          </a:prstGeom>
          <a:solidFill>
            <a:srgbClr val="F38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A0292068-AFCB-4803-A61A-8313B0477BC5}"/>
              </a:ext>
            </a:extLst>
          </p:cNvPr>
          <p:cNvSpPr/>
          <p:nvPr/>
        </p:nvSpPr>
        <p:spPr>
          <a:xfrm>
            <a:off x="4313585" y="3451112"/>
            <a:ext cx="607762" cy="563372"/>
          </a:xfrm>
          <a:prstGeom prst="ellipse">
            <a:avLst/>
          </a:prstGeom>
          <a:solidFill>
            <a:srgbClr val="F38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: вправо 125">
            <a:extLst>
              <a:ext uri="{FF2B5EF4-FFF2-40B4-BE49-F238E27FC236}">
                <a16:creationId xmlns:a16="http://schemas.microsoft.com/office/drawing/2014/main" id="{7286379C-ABE9-4E1F-8D84-37E19C6C1DD2}"/>
              </a:ext>
            </a:extLst>
          </p:cNvPr>
          <p:cNvSpPr/>
          <p:nvPr/>
        </p:nvSpPr>
        <p:spPr>
          <a:xfrm rot="3335017">
            <a:off x="4385404" y="4779944"/>
            <a:ext cx="571376" cy="527851"/>
          </a:xfrm>
          <a:prstGeom prst="rightArrow">
            <a:avLst/>
          </a:prstGeom>
          <a:solidFill>
            <a:srgbClr val="961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338163C9-D073-4A35-84B0-4EB613CAD110}"/>
              </a:ext>
            </a:extLst>
          </p:cNvPr>
          <p:cNvSpPr/>
          <p:nvPr/>
        </p:nvSpPr>
        <p:spPr>
          <a:xfrm>
            <a:off x="4283968" y="4653390"/>
            <a:ext cx="637549" cy="594754"/>
          </a:xfrm>
          <a:prstGeom prst="ellipse">
            <a:avLst/>
          </a:prstGeom>
          <a:solidFill>
            <a:srgbClr val="961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: вправо 128">
            <a:extLst>
              <a:ext uri="{FF2B5EF4-FFF2-40B4-BE49-F238E27FC236}">
                <a16:creationId xmlns:a16="http://schemas.microsoft.com/office/drawing/2014/main" id="{C949A037-FF44-47CC-80DD-A8C2F5A0BC95}"/>
              </a:ext>
            </a:extLst>
          </p:cNvPr>
          <p:cNvSpPr/>
          <p:nvPr/>
        </p:nvSpPr>
        <p:spPr>
          <a:xfrm rot="3335017">
            <a:off x="4434432" y="6011231"/>
            <a:ext cx="577349" cy="521862"/>
          </a:xfrm>
          <a:prstGeom prst="rightArrow">
            <a:avLst/>
          </a:prstGeom>
          <a:solidFill>
            <a:srgbClr val="6E1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84967967-6787-48B0-84A3-8698E9C4FF86}"/>
              </a:ext>
            </a:extLst>
          </p:cNvPr>
          <p:cNvSpPr/>
          <p:nvPr/>
        </p:nvSpPr>
        <p:spPr>
          <a:xfrm>
            <a:off x="4336766" y="5877526"/>
            <a:ext cx="615586" cy="640858"/>
          </a:xfrm>
          <a:prstGeom prst="ellipse">
            <a:avLst/>
          </a:prstGeom>
          <a:solidFill>
            <a:srgbClr val="6E1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86CFD7D-A259-4994-9441-DB114360F372}"/>
              </a:ext>
            </a:extLst>
          </p:cNvPr>
          <p:cNvSpPr txBox="1"/>
          <p:nvPr/>
        </p:nvSpPr>
        <p:spPr>
          <a:xfrm>
            <a:off x="4332109" y="88359"/>
            <a:ext cx="55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₽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49282BF-F16A-43BE-BEB0-BE523D6421CB}"/>
              </a:ext>
            </a:extLst>
          </p:cNvPr>
          <p:cNvSpPr txBox="1"/>
          <p:nvPr/>
        </p:nvSpPr>
        <p:spPr>
          <a:xfrm>
            <a:off x="4332109" y="2423838"/>
            <a:ext cx="55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₽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9564207-3377-4AEA-957A-5E5D4CBA16A8}"/>
              </a:ext>
            </a:extLst>
          </p:cNvPr>
          <p:cNvSpPr txBox="1"/>
          <p:nvPr/>
        </p:nvSpPr>
        <p:spPr>
          <a:xfrm>
            <a:off x="4342334" y="3512616"/>
            <a:ext cx="55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₽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F85CAA1-FB3D-40E1-B372-620C4AC0A3DC}"/>
              </a:ext>
            </a:extLst>
          </p:cNvPr>
          <p:cNvSpPr txBox="1"/>
          <p:nvPr/>
        </p:nvSpPr>
        <p:spPr>
          <a:xfrm>
            <a:off x="4345092" y="4713086"/>
            <a:ext cx="55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₽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8DA459A-6124-4C2A-B9F9-51F945D18FD4}"/>
              </a:ext>
            </a:extLst>
          </p:cNvPr>
          <p:cNvSpPr txBox="1"/>
          <p:nvPr/>
        </p:nvSpPr>
        <p:spPr>
          <a:xfrm>
            <a:off x="4385390" y="5969455"/>
            <a:ext cx="55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₽</a:t>
            </a:r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D09A7EE2-9565-4966-8391-AB5DE681E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56" y="4471989"/>
            <a:ext cx="1554324" cy="109912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1" y="4579631"/>
            <a:ext cx="790122" cy="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00586"/>
            <a:ext cx="9144000" cy="6958585"/>
          </a:xfrm>
          <a:prstGeom prst="rect">
            <a:avLst/>
          </a:prstGeom>
          <a:blipFill>
            <a:blip r:embed="rId2"/>
            <a:stretch>
              <a:fillRect l="-47" r="-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16648" y="98567"/>
            <a:ext cx="746409" cy="1227808"/>
          </a:xfrm>
          <a:prstGeom prst="rect">
            <a:avLst/>
          </a:prstGeom>
          <a:solidFill>
            <a:srgbClr val="EA26A6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5736" y="309858"/>
            <a:ext cx="7828712" cy="5898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E508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3743" y="245388"/>
            <a:ext cx="66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2E508E"/>
                </a:solidFill>
                <a:latin typeface="Century Gothic" panose="020B0502020202020204" pitchFamily="34" charset="0"/>
              </a:rPr>
              <a:t>АО «ЗАРУБЕЖ-ЭКСПО»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6017" y="836458"/>
            <a:ext cx="629778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E508E"/>
                </a:solidFill>
                <a:latin typeface="Century Gothic" panose="020B0502020202020204" pitchFamily="34" charset="0"/>
              </a:rPr>
              <a:t>ПРИГЛАШАЕТ ВАШУ КОМПАНИЮ ПРИНЯТЬ УЧАСТИЕ В ВЫСТАВКЕ </a:t>
            </a:r>
            <a:endParaRPr lang="ru-RU" sz="2400" dirty="0">
              <a:solidFill>
                <a:srgbClr val="2E508E"/>
              </a:solidFill>
              <a:latin typeface="Century Gothic" panose="020B0502020202020204" pitchFamily="34" charset="0"/>
              <a:ea typeface="Microsoft YaHei Light" panose="020B0502040204020203" pitchFamily="34" charset="-122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409" y="98568"/>
            <a:ext cx="8279532" cy="6212102"/>
          </a:xfrm>
          <a:prstGeom prst="rect">
            <a:avLst/>
          </a:prstGeom>
          <a:noFill/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0" y="4928287"/>
            <a:ext cx="9350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По вопросам участия просим обращаться в Оргкомитет </a:t>
            </a:r>
          </a:p>
          <a:p>
            <a:pPr algn="ctr">
              <a:buNone/>
            </a:pPr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Тел. +7 (495) 721-32-36 </a:t>
            </a:r>
          </a:p>
          <a:p>
            <a:pPr algn="ctr">
              <a:buNone/>
            </a:pPr>
            <a:r>
              <a:rPr lang="ru-RU" sz="2000" dirty="0">
                <a:solidFill>
                  <a:srgbClr val="2E508E"/>
                </a:solidFill>
                <a:latin typeface="Century Gothic" panose="020B0502020202020204" pitchFamily="34" charset="0"/>
              </a:rPr>
              <a:t>info@zarubezhexpo.ru </a:t>
            </a:r>
            <a:endParaRPr lang="en-US" sz="20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endParaRPr lang="ru-RU" sz="2400" dirty="0">
              <a:solidFill>
                <a:srgbClr val="2E508E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ru-RU" sz="2400" dirty="0">
                <a:solidFill>
                  <a:srgbClr val="2E508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AAA44B-6CBB-4B0F-890B-08F19717D4E4}"/>
              </a:ext>
            </a:extLst>
          </p:cNvPr>
          <p:cNvSpPr txBox="1"/>
          <p:nvPr/>
        </p:nvSpPr>
        <p:spPr>
          <a:xfrm rot="16200000">
            <a:off x="-604129" y="2932900"/>
            <a:ext cx="20826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EXPOEURASIA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ORG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FF0C02-EDA0-46A6-A0FD-681BF849463F}"/>
              </a:ext>
            </a:extLst>
          </p:cNvPr>
          <p:cNvSpPr txBox="1"/>
          <p:nvPr/>
        </p:nvSpPr>
        <p:spPr>
          <a:xfrm>
            <a:off x="39965" y="6474541"/>
            <a:ext cx="90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EXPO EURASIA VIETNAM 202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БИЗНЕС-ФОРУМ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|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VIETBUILD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2025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  <a:r>
              <a:rPr lang="en-US" sz="1800" dirty="0">
                <a:solidFill>
                  <a:srgbClr val="2E508E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  <a:ea typeface="Microsoft YaHei Light" panose="020B0502040204020203" pitchFamily="34" charset="-122"/>
                <a:cs typeface="Segoe UI" panose="020B0502040204020203" pitchFamily="34" charset="0"/>
              </a:rPr>
              <a:t>25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июня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6" y="1762118"/>
            <a:ext cx="7828712" cy="2973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28258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87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14968</TotalTime>
  <Words>587</Words>
  <Application>Microsoft Office PowerPoint</Application>
  <PresentationFormat>Экран (4:3)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 Unicode MS</vt:lpstr>
      <vt:lpstr>Microsoft YaHei Light</vt:lpstr>
      <vt:lpstr>Arial</vt:lpstr>
      <vt:lpstr>Arial Black</vt:lpstr>
      <vt:lpstr>Calibri</vt:lpstr>
      <vt:lpstr>Calibri Light</vt:lpstr>
      <vt:lpstr>Century Gothic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Сорокина Ирина Васильевна</cp:lastModifiedBy>
  <cp:revision>683</cp:revision>
  <dcterms:created xsi:type="dcterms:W3CDTF">2015-10-12T20:45:47Z</dcterms:created>
  <dcterms:modified xsi:type="dcterms:W3CDTF">2024-07-05T09:54:33Z</dcterms:modified>
</cp:coreProperties>
</file>